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0" r:id="rId17"/>
    <p:sldId id="273" r:id="rId18"/>
    <p:sldId id="274" r:id="rId19"/>
    <p:sldId id="275" r:id="rId20"/>
    <p:sldId id="276" r:id="rId21"/>
    <p:sldId id="277" r:id="rId22"/>
    <p:sldId id="278" r:id="rId23"/>
    <p:sldId id="279" r:id="rId24"/>
    <p:sldId id="280" r:id="rId25"/>
    <p:sldId id="281" r:id="rId26"/>
    <p:sldId id="283"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FA91F6-E8BE-4D63-B154-26B34FFC0A93}"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A91F6-E8BE-4D63-B154-26B34FFC0A93}"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A91F6-E8BE-4D63-B154-26B34FFC0A93}"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A91F6-E8BE-4D63-B154-26B34FFC0A93}"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91F6-E8BE-4D63-B154-26B34FFC0A93}"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FA91F6-E8BE-4D63-B154-26B34FFC0A93}"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FA91F6-E8BE-4D63-B154-26B34FFC0A93}"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FA91F6-E8BE-4D63-B154-26B34FFC0A93}"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91F6-E8BE-4D63-B154-26B34FFC0A93}"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A91F6-E8BE-4D63-B154-26B34FFC0A93}"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A91F6-E8BE-4D63-B154-26B34FFC0A93}"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23FC3-C5C6-4129-A83A-9B81E89222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A91F6-E8BE-4D63-B154-26B34FFC0A93}"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23FC3-C5C6-4129-A83A-9B81E89222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hakhawath747@gamil.com"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rgbClr val="FF0000"/>
            </a:solidFill>
          </a:ln>
        </p:spPr>
        <p:txBody>
          <a:bodyPr/>
          <a:lstStyle/>
          <a:p>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114800"/>
            <a:ext cx="4495800" cy="27432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419600" y="4114800"/>
            <a:ext cx="4495800" cy="2743200"/>
          </a:xfrm>
          <a:prstGeom prst="rect">
            <a:avLst/>
          </a:prstGeom>
          <a:noFill/>
        </p:spPr>
      </p:pic>
      <p:pic>
        <p:nvPicPr>
          <p:cNvPr id="1028" name="Picture 4" descr="C:\Users\sagor khan\Downloads\a240.jpg"/>
          <p:cNvPicPr>
            <a:picLocks noChangeAspect="1" noChangeArrowheads="1"/>
          </p:cNvPicPr>
          <p:nvPr/>
        </p:nvPicPr>
        <p:blipFill>
          <a:blip r:embed="rId3"/>
          <a:srcRect/>
          <a:stretch>
            <a:fillRect/>
          </a:stretch>
        </p:blipFill>
        <p:spPr bwMode="auto">
          <a:xfrm>
            <a:off x="152400" y="1600200"/>
            <a:ext cx="2667000" cy="22098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1029" name="Picture 5" descr="C:\Users\sagor khan\Downloads\a240.jpg"/>
          <p:cNvPicPr>
            <a:picLocks noChangeAspect="1" noChangeArrowheads="1"/>
          </p:cNvPicPr>
          <p:nvPr/>
        </p:nvPicPr>
        <p:blipFill>
          <a:blip r:embed="rId3"/>
          <a:srcRect/>
          <a:stretch>
            <a:fillRect/>
          </a:stretch>
        </p:blipFill>
        <p:spPr bwMode="auto">
          <a:xfrm>
            <a:off x="2971800" y="1600200"/>
            <a:ext cx="2667000" cy="22098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1030" name="Picture 6" descr="C:\Users\sagor khan\Downloads\a240.jpg"/>
          <p:cNvPicPr>
            <a:picLocks noChangeAspect="1" noChangeArrowheads="1"/>
          </p:cNvPicPr>
          <p:nvPr/>
        </p:nvPicPr>
        <p:blipFill>
          <a:blip r:embed="rId3"/>
          <a:srcRect/>
          <a:stretch>
            <a:fillRect/>
          </a:stretch>
        </p:blipFill>
        <p:spPr bwMode="auto">
          <a:xfrm>
            <a:off x="5791200" y="1600200"/>
            <a:ext cx="2667000" cy="22098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1031" name="Picture 7" descr="C:\Users\sagor khan\Downloads\a240.jpg"/>
          <p:cNvPicPr>
            <a:picLocks noChangeAspect="1" noChangeArrowheads="1"/>
          </p:cNvPicPr>
          <p:nvPr/>
        </p:nvPicPr>
        <p:blipFill>
          <a:blip r:embed="rId3"/>
          <a:srcRect/>
          <a:stretch>
            <a:fillRect/>
          </a:stretch>
        </p:blipFill>
        <p:spPr bwMode="auto">
          <a:xfrm>
            <a:off x="3352800" y="4038600"/>
            <a:ext cx="2667000" cy="22098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14" name="TextBox 13"/>
          <p:cNvSpPr txBox="1"/>
          <p:nvPr/>
        </p:nvSpPr>
        <p:spPr>
          <a:xfrm>
            <a:off x="1295400" y="1828800"/>
            <a:ext cx="914400" cy="646331"/>
          </a:xfrm>
          <a:prstGeom prst="rect">
            <a:avLst/>
          </a:prstGeom>
          <a:noFill/>
        </p:spPr>
        <p:txBody>
          <a:bodyPr wrap="square" rtlCol="0">
            <a:spAutoFit/>
          </a:bodyPr>
          <a:lstStyle/>
          <a:p>
            <a:r>
              <a:rPr lang="en-US" sz="3600" dirty="0" smtClean="0">
                <a:solidFill>
                  <a:srgbClr val="FF0000"/>
                </a:solidFill>
              </a:rPr>
              <a:t>স</a:t>
            </a:r>
            <a:r>
              <a:rPr lang="bn-IN" sz="3600" dirty="0" smtClean="0">
                <a:solidFill>
                  <a:srgbClr val="FF0000"/>
                </a:solidFill>
              </a:rPr>
              <a:t>্বা</a:t>
            </a:r>
            <a:endParaRPr lang="en-US" sz="3600" dirty="0">
              <a:solidFill>
                <a:srgbClr val="FF0000"/>
              </a:solidFill>
            </a:endParaRPr>
          </a:p>
        </p:txBody>
      </p:sp>
      <p:sp>
        <p:nvSpPr>
          <p:cNvPr id="15" name="TextBox 14"/>
          <p:cNvSpPr txBox="1"/>
          <p:nvPr/>
        </p:nvSpPr>
        <p:spPr>
          <a:xfrm>
            <a:off x="4114800" y="1981200"/>
            <a:ext cx="914400" cy="646331"/>
          </a:xfrm>
          <a:prstGeom prst="rect">
            <a:avLst/>
          </a:prstGeom>
          <a:noFill/>
        </p:spPr>
        <p:txBody>
          <a:bodyPr wrap="square" rtlCol="0">
            <a:spAutoFit/>
          </a:bodyPr>
          <a:lstStyle/>
          <a:p>
            <a:r>
              <a:rPr lang="bn-IN" sz="3600" dirty="0" smtClean="0"/>
              <a:t>গ </a:t>
            </a:r>
            <a:endParaRPr lang="en-US" sz="3600" dirty="0"/>
          </a:p>
        </p:txBody>
      </p:sp>
      <p:sp>
        <p:nvSpPr>
          <p:cNvPr id="16" name="TextBox 15"/>
          <p:cNvSpPr txBox="1"/>
          <p:nvPr/>
        </p:nvSpPr>
        <p:spPr>
          <a:xfrm>
            <a:off x="7010400" y="2057400"/>
            <a:ext cx="914400" cy="646331"/>
          </a:xfrm>
          <a:prstGeom prst="rect">
            <a:avLst/>
          </a:prstGeom>
          <a:noFill/>
        </p:spPr>
        <p:txBody>
          <a:bodyPr wrap="square" rtlCol="0">
            <a:spAutoFit/>
          </a:bodyPr>
          <a:lstStyle/>
          <a:p>
            <a:r>
              <a:rPr lang="bn-IN" sz="3600" dirty="0" smtClean="0">
                <a:solidFill>
                  <a:srgbClr val="FFFF00"/>
                </a:solidFill>
              </a:rPr>
              <a:t>ত </a:t>
            </a:r>
            <a:endParaRPr lang="en-US" sz="3600" dirty="0">
              <a:solidFill>
                <a:srgbClr val="FFFF00"/>
              </a:solidFill>
            </a:endParaRPr>
          </a:p>
        </p:txBody>
      </p:sp>
      <p:sp>
        <p:nvSpPr>
          <p:cNvPr id="17" name="TextBox 16"/>
          <p:cNvSpPr txBox="1"/>
          <p:nvPr/>
        </p:nvSpPr>
        <p:spPr>
          <a:xfrm>
            <a:off x="4572000" y="4495800"/>
            <a:ext cx="990600" cy="646331"/>
          </a:xfrm>
          <a:prstGeom prst="rect">
            <a:avLst/>
          </a:prstGeom>
          <a:noFill/>
        </p:spPr>
        <p:txBody>
          <a:bodyPr wrap="square" rtlCol="0">
            <a:spAutoFit/>
          </a:bodyPr>
          <a:lstStyle/>
          <a:p>
            <a:r>
              <a:rPr lang="bn-IN" sz="3600" dirty="0" smtClean="0">
                <a:solidFill>
                  <a:srgbClr val="FF0000"/>
                </a:solidFill>
              </a:rPr>
              <a:t>ম </a:t>
            </a:r>
            <a:endParaRPr lang="en-US" sz="3600" dirty="0">
              <a:solidFill>
                <a:srgbClr val="FF0000"/>
              </a:solidFill>
            </a:endParaRPr>
          </a:p>
        </p:txBody>
      </p:sp>
      <p:sp>
        <p:nvSpPr>
          <p:cNvPr id="18" name="Rounded Rectangle 17"/>
          <p:cNvSpPr/>
          <p:nvPr/>
        </p:nvSpPr>
        <p:spPr>
          <a:xfrm>
            <a:off x="1219200" y="381000"/>
            <a:ext cx="6858000" cy="914400"/>
          </a:xfrm>
          <a:prstGeom prst="round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3600" dirty="0" smtClean="0">
                <a:solidFill>
                  <a:schemeClr val="tx1"/>
                </a:solidFill>
              </a:rPr>
              <a:t>আজকের ক্লাসে সবাইকে </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0" dur="1000" fill="hold"/>
                                        <p:tgtEl>
                                          <p:spTgt spid="1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p:cTn id="19" dur="500" fill="hold"/>
                                        <p:tgtEl>
                                          <p:spTgt spid="1028"/>
                                        </p:tgtEl>
                                        <p:attrNameLst>
                                          <p:attrName>ppt_w</p:attrName>
                                        </p:attrNameLst>
                                      </p:cBhvr>
                                      <p:tavLst>
                                        <p:tav tm="0">
                                          <p:val>
                                            <p:fltVal val="0"/>
                                          </p:val>
                                        </p:tav>
                                        <p:tav tm="100000">
                                          <p:val>
                                            <p:strVal val="#ppt_w"/>
                                          </p:val>
                                        </p:tav>
                                      </p:tavLst>
                                    </p:anim>
                                    <p:anim calcmode="lin" valueType="num">
                                      <p:cBhvr>
                                        <p:cTn id="20" dur="500" fill="hold"/>
                                        <p:tgtEl>
                                          <p:spTgt spid="1028"/>
                                        </p:tgtEl>
                                        <p:attrNameLst>
                                          <p:attrName>ppt_h</p:attrName>
                                        </p:attrNameLst>
                                      </p:cBhvr>
                                      <p:tavLst>
                                        <p:tav tm="0">
                                          <p:val>
                                            <p:fltVal val="0"/>
                                          </p:val>
                                        </p:tav>
                                        <p:tav tm="100000">
                                          <p:val>
                                            <p:strVal val="#ppt_h"/>
                                          </p:val>
                                        </p:tav>
                                      </p:tavLst>
                                    </p:anim>
                                    <p:animEffect transition="in" filter="fade">
                                      <p:cBhvr>
                                        <p:cTn id="21" dur="500"/>
                                        <p:tgtEl>
                                          <p:spTgt spid="1028"/>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2000"/>
                                        <p:tgtEl>
                                          <p:spTgt spid="15"/>
                                        </p:tgtEl>
                                      </p:cBhvr>
                                    </p:animEffect>
                                    <p:anim calcmode="lin" valueType="num">
                                      <p:cBhvr>
                                        <p:cTn id="27" dur="2000" fill="hold"/>
                                        <p:tgtEl>
                                          <p:spTgt spid="15"/>
                                        </p:tgtEl>
                                        <p:attrNameLst>
                                          <p:attrName>style.rotation</p:attrName>
                                        </p:attrNameLst>
                                      </p:cBhvr>
                                      <p:tavLst>
                                        <p:tav tm="0">
                                          <p:val>
                                            <p:fltVal val="720"/>
                                          </p:val>
                                        </p:tav>
                                        <p:tav tm="100000">
                                          <p:val>
                                            <p:fltVal val="0"/>
                                          </p:val>
                                        </p:tav>
                                      </p:tavLst>
                                    </p:anim>
                                    <p:anim calcmode="lin" valueType="num">
                                      <p:cBhvr>
                                        <p:cTn id="28" dur="2000" fill="hold"/>
                                        <p:tgtEl>
                                          <p:spTgt spid="15"/>
                                        </p:tgtEl>
                                        <p:attrNameLst>
                                          <p:attrName>ppt_h</p:attrName>
                                        </p:attrNameLst>
                                      </p:cBhvr>
                                      <p:tavLst>
                                        <p:tav tm="0">
                                          <p:val>
                                            <p:fltVal val="0"/>
                                          </p:val>
                                        </p:tav>
                                        <p:tav tm="100000">
                                          <p:val>
                                            <p:strVal val="#ppt_h"/>
                                          </p:val>
                                        </p:tav>
                                      </p:tavLst>
                                    </p:anim>
                                    <p:anim calcmode="lin" valueType="num">
                                      <p:cBhvr>
                                        <p:cTn id="29" dur="2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a:ln>
            <a:solidFill>
              <a:srgbClr val="FFFF00"/>
            </a:solidFill>
          </a:ln>
        </p:spPr>
        <p:txBody>
          <a:bodyPr/>
          <a:lstStyle/>
          <a:p>
            <a:endParaRPr lang="en-US" dirty="0"/>
          </a:p>
        </p:txBody>
      </p:sp>
      <p:sp>
        <p:nvSpPr>
          <p:cNvPr id="3" name="Content Placeholder 2"/>
          <p:cNvSpPr>
            <a:spLocks noGrp="1"/>
          </p:cNvSpPr>
          <p:nvPr>
            <p:ph idx="1"/>
          </p:nvPr>
        </p:nvSpPr>
        <p:spPr>
          <a:xfrm>
            <a:off x="457200" y="1600200"/>
            <a:ext cx="8305800" cy="4525963"/>
          </a:xfrm>
          <a:solidFill>
            <a:srgbClr val="00B050"/>
          </a:solidFill>
          <a:ln>
            <a:solidFill>
              <a:srgbClr val="FF0000"/>
            </a:solidFill>
          </a:ln>
        </p:spPr>
        <p:txBody>
          <a:bodyPr/>
          <a:lstStyle/>
          <a:p>
            <a:endParaRPr lang="en-US" dirty="0"/>
          </a:p>
        </p:txBody>
      </p:sp>
      <p:sp>
        <p:nvSpPr>
          <p:cNvPr id="4" name="Rounded Rectangle 3"/>
          <p:cNvSpPr/>
          <p:nvPr/>
        </p:nvSpPr>
        <p:spPr>
          <a:xfrm>
            <a:off x="381000" y="6096000"/>
            <a:ext cx="83820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Rounded Rectangle 4"/>
          <p:cNvSpPr/>
          <p:nvPr/>
        </p:nvSpPr>
        <p:spPr>
          <a:xfrm>
            <a:off x="2514600" y="381000"/>
            <a:ext cx="4648200" cy="9906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vert="wordArtVert" rtlCol="0" anchor="ctr"/>
          <a:lstStyle/>
          <a:p>
            <a:pPr algn="ctr"/>
            <a:r>
              <a:rPr lang="bn-IN" sz="3200" dirty="0" smtClean="0">
                <a:solidFill>
                  <a:srgbClr val="FFFF00"/>
                </a:solidFill>
              </a:rPr>
              <a:t>একক কাজ </a:t>
            </a:r>
            <a:endParaRPr lang="en-US" sz="3200" dirty="0">
              <a:solidFill>
                <a:srgbClr val="FFFF00"/>
              </a:solidFill>
            </a:endParaRPr>
          </a:p>
        </p:txBody>
      </p:sp>
      <p:sp>
        <p:nvSpPr>
          <p:cNvPr id="6" name="Oval 5"/>
          <p:cNvSpPr/>
          <p:nvPr/>
        </p:nvSpPr>
        <p:spPr>
          <a:xfrm>
            <a:off x="2590800" y="2057400"/>
            <a:ext cx="3886200" cy="3581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7" name="Content Placeholder 4" descr="IMG_8773.JPG"/>
          <p:cNvPicPr>
            <a:picLocks noChangeAspect="1"/>
          </p:cNvPicPr>
          <p:nvPr/>
        </p:nvPicPr>
        <p:blipFill>
          <a:blip r:embed="rId2" cstate="print"/>
          <a:stretch>
            <a:fillRect/>
          </a:stretch>
        </p:blipFill>
        <p:spPr>
          <a:xfrm>
            <a:off x="2590800" y="1981200"/>
            <a:ext cx="3886200" cy="36576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Frame 7"/>
          <p:cNvSpPr/>
          <p:nvPr/>
        </p:nvSpPr>
        <p:spPr>
          <a:xfrm>
            <a:off x="6705600" y="2209800"/>
            <a:ext cx="1981200" cy="3124200"/>
          </a:xfrm>
          <a:prstGeom prst="fram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solidFill>
                  <a:srgbClr val="002060"/>
                </a:solidFill>
              </a:rPr>
              <a:t>অভ্যন্তরীণ তহবিল কাকে বলে? </a:t>
            </a:r>
            <a:endParaRPr lang="en-US"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800" decel="100000"/>
                                        <p:tgtEl>
                                          <p:spTgt spid="5"/>
                                        </p:tgtEl>
                                      </p:cBhvr>
                                    </p:animEffect>
                                    <p:anim calcmode="lin" valueType="num">
                                      <p:cBhvr>
                                        <p:cTn id="13" dur="800" decel="100000" fill="hold"/>
                                        <p:tgtEl>
                                          <p:spTgt spid="5"/>
                                        </p:tgtEl>
                                        <p:attrNameLst>
                                          <p:attrName>style.rotation</p:attrName>
                                        </p:attrNameLst>
                                      </p:cBhvr>
                                      <p:tavLst>
                                        <p:tav tm="0">
                                          <p:val>
                                            <p:fltVal val="-90"/>
                                          </p:val>
                                        </p:tav>
                                        <p:tav tm="100000">
                                          <p:val>
                                            <p:fltVal val="0"/>
                                          </p:val>
                                        </p:tav>
                                      </p:tavLst>
                                    </p:anim>
                                    <p:anim calcmode="lin" valueType="num">
                                      <p:cBhvr>
                                        <p:cTn id="14" dur="800" decel="100000" fill="hold"/>
                                        <p:tgtEl>
                                          <p:spTgt spid="5"/>
                                        </p:tgtEl>
                                        <p:attrNameLst>
                                          <p:attrName>ppt_x</p:attrName>
                                        </p:attrNameLst>
                                      </p:cBhvr>
                                      <p:tavLst>
                                        <p:tav tm="0">
                                          <p:val>
                                            <p:strVal val="#ppt_x+0.4"/>
                                          </p:val>
                                        </p:tav>
                                        <p:tav tm="100000">
                                          <p:val>
                                            <p:strVal val="#ppt_x-0.05"/>
                                          </p:val>
                                        </p:tav>
                                      </p:tavLst>
                                    </p:anim>
                                    <p:anim calcmode="lin" valueType="num">
                                      <p:cBhvr>
                                        <p:cTn id="15" dur="800" decel="100000" fill="hold"/>
                                        <p:tgtEl>
                                          <p:spTgt spid="5"/>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0" fill="hold"/>
                                        <p:tgtEl>
                                          <p:spTgt spid="8"/>
                                        </p:tgtEl>
                                        <p:attrNameLst>
                                          <p:attrName>ppt_x</p:attrName>
                                        </p:attrNameLst>
                                      </p:cBhvr>
                                      <p:tavLst>
                                        <p:tav tm="0">
                                          <p:val>
                                            <p:strVal val="#ppt_x"/>
                                          </p:val>
                                        </p:tav>
                                        <p:tav tm="100000">
                                          <p:val>
                                            <p:strVal val="#ppt_x"/>
                                          </p:val>
                                        </p:tav>
                                      </p:tavLst>
                                    </p:anim>
                                    <p:anim calcmode="lin" valueType="num">
                                      <p:cBhvr additive="base">
                                        <p:cTn id="23"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3810000" cy="1143000"/>
          </a:xfrm>
          <a:solidFill>
            <a:schemeClr val="accent6"/>
          </a:solidFill>
          <a:ln>
            <a:solidFill>
              <a:schemeClr val="tx1"/>
            </a:solidFill>
          </a:ln>
        </p:spPr>
        <p:txBody>
          <a:bodyPr/>
          <a:lstStyle/>
          <a:p>
            <a:endParaRPr lang="en-US" dirty="0"/>
          </a:p>
        </p:txBody>
      </p:sp>
      <p:sp>
        <p:nvSpPr>
          <p:cNvPr id="3" name="Content Placeholder 2"/>
          <p:cNvSpPr>
            <a:spLocks noGrp="1"/>
          </p:cNvSpPr>
          <p:nvPr>
            <p:ph idx="1"/>
          </p:nvPr>
        </p:nvSpPr>
        <p:spPr>
          <a:solidFill>
            <a:srgbClr val="92D050"/>
          </a:solidFill>
          <a:ln>
            <a:solidFill>
              <a:srgbClr val="FF0000"/>
            </a:solidFill>
          </a:ln>
        </p:spPr>
        <p:txBody>
          <a:bodyPr/>
          <a:lstStyle/>
          <a:p>
            <a:endParaRPr lang="en-US" dirty="0"/>
          </a:p>
        </p:txBody>
      </p:sp>
      <p:sp>
        <p:nvSpPr>
          <p:cNvPr id="4" name="Rounded Rectangle 3"/>
          <p:cNvSpPr/>
          <p:nvPr/>
        </p:nvSpPr>
        <p:spPr>
          <a:xfrm>
            <a:off x="457200" y="6172200"/>
            <a:ext cx="82296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Oval 4"/>
          <p:cNvSpPr/>
          <p:nvPr/>
        </p:nvSpPr>
        <p:spPr>
          <a:xfrm>
            <a:off x="2667000" y="304800"/>
            <a:ext cx="3810000" cy="1066800"/>
          </a:xfrm>
          <a:prstGeom prst="ellipse">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vert="wordArtVert" rtlCol="0" anchor="ctr"/>
          <a:lstStyle/>
          <a:p>
            <a:pPr algn="ctr"/>
            <a:r>
              <a:rPr lang="bn-IN" sz="3200" dirty="0" smtClean="0">
                <a:solidFill>
                  <a:schemeClr val="tx1"/>
                </a:solidFill>
              </a:rPr>
              <a:t>উত্তর </a:t>
            </a:r>
            <a:endParaRPr lang="en-US" sz="3200" dirty="0">
              <a:solidFill>
                <a:schemeClr val="tx1"/>
              </a:solidFill>
            </a:endParaRPr>
          </a:p>
        </p:txBody>
      </p:sp>
      <p:sp>
        <p:nvSpPr>
          <p:cNvPr id="6" name="Flowchart: Data 5"/>
          <p:cNvSpPr/>
          <p:nvPr/>
        </p:nvSpPr>
        <p:spPr>
          <a:xfrm>
            <a:off x="685800" y="1828800"/>
            <a:ext cx="7543800" cy="3810000"/>
          </a:xfrm>
          <a:prstGeom prst="flowChartInputOutput">
            <a:avLst/>
          </a:prstGeom>
          <a:ln>
            <a:solidFill>
              <a:srgbClr val="FF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t>ব্যবসায় মালিক তার সঞ্চিতি মুনাফা বা অব্যহৃত মুনাফার মাধ্যমে যে তহবিল ব্যবসায়ের প্রয়োজনে বিনিয়োগ করে তাকে অভ্যন্তরীণ তহবিল বলে।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705600" cy="1143000"/>
          </a:xfrm>
          <a:solidFill>
            <a:srgbClr val="92D050"/>
          </a:solidFill>
          <a:ln>
            <a:solidFill>
              <a:srgbClr val="FF0000"/>
            </a:solidFill>
          </a:ln>
        </p:spPr>
        <p:txBody>
          <a:bodyPr/>
          <a:lstStyle/>
          <a:p>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pPr>
              <a:buNone/>
            </a:pPr>
            <a:r>
              <a:rPr lang="bn-IN" dirty="0" smtClean="0"/>
              <a:t> </a:t>
            </a:r>
            <a:endParaRPr lang="en-US" dirty="0"/>
          </a:p>
        </p:txBody>
      </p:sp>
      <p:sp>
        <p:nvSpPr>
          <p:cNvPr id="4" name="Rounded Rectangle 3"/>
          <p:cNvSpPr/>
          <p:nvPr/>
        </p:nvSpPr>
        <p:spPr>
          <a:xfrm>
            <a:off x="457200" y="6172200"/>
            <a:ext cx="82296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Rounded Rectangle 4"/>
          <p:cNvSpPr/>
          <p:nvPr/>
        </p:nvSpPr>
        <p:spPr>
          <a:xfrm>
            <a:off x="2209800" y="381000"/>
            <a:ext cx="5105400" cy="9906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4000" dirty="0" err="1" smtClean="0">
                <a:solidFill>
                  <a:schemeClr val="tx1"/>
                </a:solidFill>
              </a:rPr>
              <a:t>বহিস্থ</a:t>
            </a:r>
            <a:r>
              <a:rPr lang="en-US" sz="4000" dirty="0" smtClean="0">
                <a:solidFill>
                  <a:schemeClr val="tx1"/>
                </a:solidFill>
              </a:rPr>
              <a:t> </a:t>
            </a:r>
            <a:r>
              <a:rPr lang="en-US" sz="4000" dirty="0" err="1" smtClean="0">
                <a:solidFill>
                  <a:schemeClr val="tx1"/>
                </a:solidFill>
              </a:rPr>
              <a:t>তহবিল</a:t>
            </a:r>
            <a:r>
              <a:rPr lang="en-US" sz="4000" dirty="0" smtClean="0">
                <a:solidFill>
                  <a:schemeClr val="tx1"/>
                </a:solidFill>
              </a:rPr>
              <a:t> </a:t>
            </a:r>
            <a:endParaRPr lang="en-US" sz="4000" dirty="0">
              <a:solidFill>
                <a:schemeClr val="tx1"/>
              </a:solidFill>
            </a:endParaRPr>
          </a:p>
        </p:txBody>
      </p:sp>
      <p:sp>
        <p:nvSpPr>
          <p:cNvPr id="6" name="Rounded Rectangle 5"/>
          <p:cNvSpPr/>
          <p:nvPr/>
        </p:nvSpPr>
        <p:spPr>
          <a:xfrm>
            <a:off x="685800" y="1752600"/>
            <a:ext cx="7772400" cy="7620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000" dirty="0" smtClean="0">
                <a:solidFill>
                  <a:schemeClr val="tx1"/>
                </a:solidFill>
              </a:rPr>
              <a:t>বহিস্থ তহবিল বলতে প্রতিষ্ঠানের বাইরের কোনো উৎস যেমনঃব্যাংক থেকে ঋণ নিয়ে তহবিল সংগ্রহ করাকে বোঝায়।   </a:t>
            </a:r>
            <a:endParaRPr lang="en-US" sz="2000" dirty="0">
              <a:solidFill>
                <a:schemeClr val="tx1"/>
              </a:solidFill>
            </a:endParaRPr>
          </a:p>
        </p:txBody>
      </p:sp>
      <p:sp>
        <p:nvSpPr>
          <p:cNvPr id="8" name="Rounded Rectangle 7"/>
          <p:cNvSpPr/>
          <p:nvPr/>
        </p:nvSpPr>
        <p:spPr>
          <a:xfrm>
            <a:off x="685800" y="2514600"/>
            <a:ext cx="7848600" cy="838200"/>
          </a:xfrm>
          <a:prstGeom prst="roundRect">
            <a:avLst/>
          </a:prstGeom>
          <a:ln>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bn-IN" dirty="0" smtClean="0">
                <a:solidFill>
                  <a:srgbClr val="002060"/>
                </a:solidFill>
              </a:rPr>
              <a:t>অগ্রাধিকার শেয়ার বিক্রয় কএর তহবিল সংগ্রহ করাও তহবিল সংগ্রহের বহিস্থ  উৎস হিসেবে পরিচিতি।</a:t>
            </a:r>
            <a:endParaRPr lang="en-US" dirty="0">
              <a:solidFill>
                <a:srgbClr val="002060"/>
              </a:solidFill>
            </a:endParaRPr>
          </a:p>
        </p:txBody>
      </p:sp>
      <p:sp>
        <p:nvSpPr>
          <p:cNvPr id="9" name="Rectangle 8"/>
          <p:cNvSpPr/>
          <p:nvPr/>
        </p:nvSpPr>
        <p:spPr>
          <a:xfrm>
            <a:off x="609600" y="3352800"/>
            <a:ext cx="7848600" cy="457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তহবিল সংগ্রহের বাহ্যিক উৎসগুলো বেশ জনপ্রিয়। এর দুটি কারণ উল্লেখযোগ্য </a:t>
            </a:r>
            <a:endParaRPr lang="en-US" dirty="0"/>
          </a:p>
        </p:txBody>
      </p:sp>
      <p:sp>
        <p:nvSpPr>
          <p:cNvPr id="10" name="Rectangle 9"/>
          <p:cNvSpPr/>
          <p:nvPr/>
        </p:nvSpPr>
        <p:spPr>
          <a:xfrm>
            <a:off x="533400" y="3886200"/>
            <a:ext cx="8001000" cy="990600"/>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১।ঋণের মাধ্যমে বাহ্যিক অর্থায়ন করা হলে ঋণের সুদ মোট লাভ থেকে প্রদান করার পর যে লাভ অবশিষ্ট থাকে,সেই লাভের উপর কর প্রদান করতে হয় ।ফলে করের পরিমাণ কম হয়। </a:t>
            </a:r>
            <a:endParaRPr lang="en-US" sz="2000" dirty="0">
              <a:solidFill>
                <a:schemeClr val="tx1"/>
              </a:solidFill>
            </a:endParaRPr>
          </a:p>
        </p:txBody>
      </p:sp>
      <p:sp>
        <p:nvSpPr>
          <p:cNvPr id="11" name="Rectangle 10"/>
          <p:cNvSpPr/>
          <p:nvPr/>
        </p:nvSpPr>
        <p:spPr>
          <a:xfrm>
            <a:off x="533400" y="4876800"/>
            <a:ext cx="8001000" cy="1143000"/>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000" dirty="0" smtClean="0">
                <a:solidFill>
                  <a:srgbClr val="002060"/>
                </a:solidFill>
              </a:rPr>
              <a:t>২।ছোট প্রতিষ্ঠানগুলোর পক্ষে অভ্যন্তরীণ অর্থসংস্থান অনেক সময় প্রয়োজনীয় বিনিয়োগের তুলনায় অপেক্ষাকৃ্ত কম হয়ে যায়,ফলে বহিস্থ অর্থসংস্থানই তহবিল সংগ্রহের প্রধান উৎস হিসেবে কাজকরে।  </a:t>
            </a:r>
            <a:endParaRPr lang="en-US"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0" fill="hold"/>
                                        <p:tgtEl>
                                          <p:spTgt spid="6"/>
                                        </p:tgtEl>
                                        <p:attrNameLst>
                                          <p:attrName>ppt_x</p:attrName>
                                        </p:attrNameLst>
                                      </p:cBhvr>
                                      <p:tavLst>
                                        <p:tav tm="0">
                                          <p:val>
                                            <p:strVal val="#ppt_x"/>
                                          </p:val>
                                        </p:tav>
                                        <p:tav tm="100000">
                                          <p:val>
                                            <p:strVal val="#ppt_x"/>
                                          </p:val>
                                        </p:tav>
                                      </p:tavLst>
                                    </p:anim>
                                    <p:anim calcmode="lin" valueType="num">
                                      <p:cBhvr additive="base">
                                        <p:cTn id="19"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ppt_x"/>
                                          </p:val>
                                        </p:tav>
                                        <p:tav tm="100000">
                                          <p:val>
                                            <p:strVal val="#ppt_x"/>
                                          </p:val>
                                        </p:tav>
                                      </p:tavLst>
                                    </p:anim>
                                    <p:anim calcmode="lin" valueType="num">
                                      <p:cBhvr additive="base">
                                        <p:cTn id="2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grpId="0" nodeType="clickEffect">
                                  <p:stCondLst>
                                    <p:cond delay="0"/>
                                  </p:stCondLst>
                                  <p:childTnLst>
                                    <p:animEffect transition="out" filter="blinds(horizontal)">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4)">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heel(4)">
                                      <p:cBhvr>
                                        <p:cTn id="40" dur="20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xit" presetSubtype="16" fill="hold" grpId="1" nodeType="clickEffect">
                                  <p:stCondLst>
                                    <p:cond delay="0"/>
                                  </p:stCondLst>
                                  <p:childTnLst>
                                    <p:animEffect transition="out" filter="box(in)">
                                      <p:cBhvr>
                                        <p:cTn id="44" dur="500"/>
                                        <p:tgtEl>
                                          <p:spTgt spid="9"/>
                                        </p:tgtEl>
                                      </p:cBhvr>
                                    </p:animEffect>
                                    <p:set>
                                      <p:cBhvr>
                                        <p:cTn id="45"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9" grpId="1"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705600" cy="1143000"/>
          </a:xfrm>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blipFill>
            <a:blip r:embed="rId3"/>
            <a:tile tx="0" ty="0" sx="100000" sy="100000" flip="none" algn="tl"/>
          </a:blipFill>
          <a:ln>
            <a:solidFill>
              <a:srgbClr val="FF0000"/>
            </a:solidFill>
          </a:ln>
        </p:spPr>
        <p:txBody>
          <a:bodyPr/>
          <a:lstStyle/>
          <a:p>
            <a:pPr>
              <a:buNone/>
            </a:pPr>
            <a:endParaRPr lang="en-US" dirty="0"/>
          </a:p>
        </p:txBody>
      </p:sp>
      <p:sp>
        <p:nvSpPr>
          <p:cNvPr id="4" name="Rounded Rectangle 3"/>
          <p:cNvSpPr/>
          <p:nvPr/>
        </p:nvSpPr>
        <p:spPr>
          <a:xfrm>
            <a:off x="457200" y="6172200"/>
            <a:ext cx="82296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Rounded Rectangle 5"/>
          <p:cNvSpPr/>
          <p:nvPr/>
        </p:nvSpPr>
        <p:spPr>
          <a:xfrm>
            <a:off x="1524000" y="381000"/>
            <a:ext cx="6096000" cy="914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dirty="0" smtClean="0">
                <a:solidFill>
                  <a:schemeClr val="tx1"/>
                </a:solidFill>
              </a:rPr>
              <a:t>বহিস্থ তহবিলের স্বল্প মেয়াদি উৎস </a:t>
            </a:r>
            <a:endParaRPr lang="en-US" sz="2800" dirty="0">
              <a:solidFill>
                <a:schemeClr val="tx1"/>
              </a:solidFill>
            </a:endParaRPr>
          </a:p>
        </p:txBody>
      </p:sp>
      <p:sp>
        <p:nvSpPr>
          <p:cNvPr id="8" name="Rectangle 7"/>
          <p:cNvSpPr/>
          <p:nvPr/>
        </p:nvSpPr>
        <p:spPr>
          <a:xfrm>
            <a:off x="685800" y="1676400"/>
            <a:ext cx="7848600" cy="1752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স্বল্পমেয়াদ বলতে ১ বছরের কম সময়কে বুঝানো হয়। একটি প্রতিষ্ঠানের বেশিভাগ অর্থায়ন মূলত স্বল্পমেয়াদি উৎস হতে সংগ্রহ করা হয়, যা এক বছর বা তার  চেয়ে কম সময়ের মধ্যে পরিশোধযোগ্য। স্বল্পমেয়াদি অর্থায়ানের ক্ষেত্রে প্রতিষ্ঠানের বিশেষ কিছু সুবিধা থাকে ।যেমন- </a:t>
            </a:r>
            <a:endParaRPr lang="en-US" sz="2000" dirty="0"/>
          </a:p>
        </p:txBody>
      </p:sp>
      <p:sp>
        <p:nvSpPr>
          <p:cNvPr id="12" name="Rounded Rectangle 11"/>
          <p:cNvSpPr/>
          <p:nvPr/>
        </p:nvSpPr>
        <p:spPr>
          <a:xfrm>
            <a:off x="685800" y="3657600"/>
            <a:ext cx="7924800" cy="7620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dirty="0" smtClean="0"/>
              <a:t> </a:t>
            </a:r>
            <a:r>
              <a:rPr lang="bn-IN" dirty="0" smtClean="0">
                <a:solidFill>
                  <a:schemeClr val="tx1"/>
                </a:solidFill>
              </a:rPr>
              <a:t>অর্থসংস্থানের খরচ তুলনামূলকভাবে সর্বোচ্চ ও সর্বনিম্ন উভয়ই হতে পারে। </a:t>
            </a:r>
            <a:endParaRPr lang="en-US" dirty="0">
              <a:solidFill>
                <a:schemeClr val="tx1"/>
              </a:solidFill>
            </a:endParaRPr>
          </a:p>
        </p:txBody>
      </p:sp>
      <p:sp>
        <p:nvSpPr>
          <p:cNvPr id="13" name="Oval 12"/>
          <p:cNvSpPr/>
          <p:nvPr/>
        </p:nvSpPr>
        <p:spPr>
          <a:xfrm>
            <a:off x="457200" y="3581400"/>
            <a:ext cx="762000" cy="762000"/>
          </a:xfrm>
          <a:prstGeom prst="ellipse">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bn-IN" sz="2400" dirty="0" smtClean="0">
                <a:solidFill>
                  <a:srgbClr val="FF0000"/>
                </a:solidFill>
              </a:rPr>
              <a:t>১</a:t>
            </a:r>
            <a:endParaRPr lang="en-US" sz="2400" dirty="0">
              <a:solidFill>
                <a:srgbClr val="FF0000"/>
              </a:solidFill>
            </a:endParaRPr>
          </a:p>
        </p:txBody>
      </p:sp>
      <p:sp>
        <p:nvSpPr>
          <p:cNvPr id="14" name="Rounded Rectangle 13"/>
          <p:cNvSpPr/>
          <p:nvPr/>
        </p:nvSpPr>
        <p:spPr>
          <a:xfrm>
            <a:off x="609600" y="4419600"/>
            <a:ext cx="8001000" cy="762000"/>
          </a:xfrm>
          <a:prstGeom prst="roundRect">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dirty="0" smtClean="0">
                <a:solidFill>
                  <a:schemeClr val="tx1"/>
                </a:solidFill>
              </a:rPr>
              <a:t>অর্থ আদান-প্রদান প্রক্রিয়টি দ্রুততম ও সরল প্রক্রিয়া । </a:t>
            </a:r>
            <a:endParaRPr lang="en-US" dirty="0">
              <a:solidFill>
                <a:schemeClr val="tx1"/>
              </a:solidFill>
            </a:endParaRPr>
          </a:p>
        </p:txBody>
      </p:sp>
      <p:sp>
        <p:nvSpPr>
          <p:cNvPr id="15" name="Oval 14"/>
          <p:cNvSpPr/>
          <p:nvPr/>
        </p:nvSpPr>
        <p:spPr>
          <a:xfrm>
            <a:off x="457200" y="4343400"/>
            <a:ext cx="762000" cy="838200"/>
          </a:xfrm>
          <a:prstGeom prst="ellipse">
            <a:avLst/>
          </a:prstGeom>
          <a:ln>
            <a:solidFill>
              <a:srgbClr val="FFFF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rgbClr val="FF0000"/>
                </a:solidFill>
              </a:rPr>
              <a:t>২</a:t>
            </a:r>
            <a:endParaRPr lang="en-US" sz="2400" dirty="0">
              <a:solidFill>
                <a:srgbClr val="FF0000"/>
              </a:solidFill>
            </a:endParaRPr>
          </a:p>
        </p:txBody>
      </p:sp>
      <p:sp>
        <p:nvSpPr>
          <p:cNvPr id="16" name="Rounded Rectangle 15"/>
          <p:cNvSpPr/>
          <p:nvPr/>
        </p:nvSpPr>
        <p:spPr>
          <a:xfrm>
            <a:off x="609600" y="5181600"/>
            <a:ext cx="8001000" cy="762000"/>
          </a:xfrm>
          <a:prstGeom prst="roundRect">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dirty="0" smtClean="0">
                <a:solidFill>
                  <a:schemeClr val="tx1"/>
                </a:solidFill>
              </a:rPr>
              <a:t>দ্রুত পরিবর্তশীল পণ্যের ক্ষেত্রে এ ধরণের অর্থায়ন বেশি গ্রহনযোগ্য । </a:t>
            </a:r>
            <a:endParaRPr lang="en-US" dirty="0">
              <a:solidFill>
                <a:schemeClr val="tx1"/>
              </a:solidFill>
            </a:endParaRPr>
          </a:p>
        </p:txBody>
      </p:sp>
      <p:sp>
        <p:nvSpPr>
          <p:cNvPr id="17" name="Oval 16"/>
          <p:cNvSpPr/>
          <p:nvPr/>
        </p:nvSpPr>
        <p:spPr>
          <a:xfrm>
            <a:off x="457200" y="5105400"/>
            <a:ext cx="838200" cy="838200"/>
          </a:xfrm>
          <a:prstGeom prst="ellips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400" dirty="0" smtClean="0">
                <a:solidFill>
                  <a:srgbClr val="FF0000"/>
                </a:solidFill>
              </a:rPr>
              <a:t>৩</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0" fill="hold"/>
                                        <p:tgtEl>
                                          <p:spTgt spid="12"/>
                                        </p:tgtEl>
                                        <p:attrNameLst>
                                          <p:attrName>ppt_x</p:attrName>
                                        </p:attrNameLst>
                                      </p:cBhvr>
                                      <p:tavLst>
                                        <p:tav tm="0">
                                          <p:val>
                                            <p:strVal val="#ppt_x"/>
                                          </p:val>
                                        </p:tav>
                                        <p:tav tm="100000">
                                          <p:val>
                                            <p:strVal val="#ppt_x"/>
                                          </p:val>
                                        </p:tav>
                                      </p:tavLst>
                                    </p:anim>
                                    <p:anim calcmode="lin" valueType="num">
                                      <p:cBhvr additive="base">
                                        <p:cTn id="25"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0" fill="hold"/>
                                        <p:tgtEl>
                                          <p:spTgt spid="14"/>
                                        </p:tgtEl>
                                        <p:attrNameLst>
                                          <p:attrName>ppt_x</p:attrName>
                                        </p:attrNameLst>
                                      </p:cBhvr>
                                      <p:tavLst>
                                        <p:tav tm="0">
                                          <p:val>
                                            <p:strVal val="#ppt_x"/>
                                          </p:val>
                                        </p:tav>
                                        <p:tav tm="100000">
                                          <p:val>
                                            <p:strVal val="#ppt_x"/>
                                          </p:val>
                                        </p:tav>
                                      </p:tavLst>
                                    </p:anim>
                                    <p:anim calcmode="lin" valueType="num">
                                      <p:cBhvr additive="base">
                                        <p:cTn id="31"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0" fill="hold"/>
                                        <p:tgtEl>
                                          <p:spTgt spid="16"/>
                                        </p:tgtEl>
                                        <p:attrNameLst>
                                          <p:attrName>ppt_x</p:attrName>
                                        </p:attrNameLst>
                                      </p:cBhvr>
                                      <p:tavLst>
                                        <p:tav tm="0">
                                          <p:val>
                                            <p:strVal val="#ppt_x"/>
                                          </p:val>
                                        </p:tav>
                                        <p:tav tm="100000">
                                          <p:val>
                                            <p:strVal val="#ppt_x"/>
                                          </p:val>
                                        </p:tav>
                                      </p:tavLst>
                                    </p:anim>
                                    <p:anim calcmode="lin" valueType="num">
                                      <p:cBhvr additive="base">
                                        <p:cTn id="37"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239000" cy="1143000"/>
          </a:xfrm>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solidFill>
            <a:srgbClr val="FFFF00"/>
          </a:solidFill>
          <a:ln>
            <a:solidFill>
              <a:srgbClr val="FF0000"/>
            </a:solidFill>
          </a:ln>
        </p:spPr>
        <p:txBody>
          <a:bodyPr/>
          <a:lstStyle/>
          <a:p>
            <a:endParaRPr lang="en-US" dirty="0"/>
          </a:p>
        </p:txBody>
      </p:sp>
      <p:sp>
        <p:nvSpPr>
          <p:cNvPr id="4" name="Oval 3"/>
          <p:cNvSpPr/>
          <p:nvPr/>
        </p:nvSpPr>
        <p:spPr>
          <a:xfrm>
            <a:off x="1828800" y="304800"/>
            <a:ext cx="5943600" cy="1143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4000" dirty="0" smtClean="0">
                <a:solidFill>
                  <a:schemeClr val="tx1"/>
                </a:solidFill>
              </a:rPr>
              <a:t>দলীয় কাজ </a:t>
            </a:r>
            <a:endParaRPr lang="en-US" sz="4000" dirty="0">
              <a:solidFill>
                <a:schemeClr val="tx1"/>
              </a:solidFill>
            </a:endParaRPr>
          </a:p>
        </p:txBody>
      </p:sp>
      <p:sp>
        <p:nvSpPr>
          <p:cNvPr id="5" name="Oval 4"/>
          <p:cNvSpPr/>
          <p:nvPr/>
        </p:nvSpPr>
        <p:spPr>
          <a:xfrm>
            <a:off x="2438400" y="1981200"/>
            <a:ext cx="3505200" cy="3124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Content Placeholder 7" descr="IMG20190915133318.jpg"/>
          <p:cNvPicPr>
            <a:picLocks noChangeAspect="1"/>
          </p:cNvPicPr>
          <p:nvPr/>
        </p:nvPicPr>
        <p:blipFill>
          <a:blip r:embed="rId3" cstate="print"/>
          <a:stretch>
            <a:fillRect/>
          </a:stretch>
        </p:blipFill>
        <p:spPr>
          <a:xfrm>
            <a:off x="2362200" y="1905000"/>
            <a:ext cx="3581400" cy="3200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Flowchart: Punched Tape 9"/>
          <p:cNvSpPr/>
          <p:nvPr/>
        </p:nvSpPr>
        <p:spPr>
          <a:xfrm>
            <a:off x="6248400" y="1676400"/>
            <a:ext cx="2209800" cy="4038600"/>
          </a:xfrm>
          <a:prstGeom prst="flowChartPunchedTape">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chemeClr val="tx1"/>
                </a:solidFill>
              </a:rPr>
              <a:t>বহিস্থ তহবিলের স্বল্প মেয়াদি উৎস  বলতে কি বোঝায়? </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770" decel="100000"/>
                                        <p:tgtEl>
                                          <p:spTgt spid="8"/>
                                        </p:tgtEl>
                                      </p:cBhvr>
                                    </p:animEffect>
                                    <p:animScale>
                                      <p:cBhvr>
                                        <p:cTn id="20" dur="770" decel="100000"/>
                                        <p:tgtEl>
                                          <p:spTgt spid="8"/>
                                        </p:tgtEl>
                                      </p:cBhvr>
                                      <p:from x="10000" y="10000"/>
                                      <p:to x="200000" y="450000"/>
                                    </p:animScale>
                                    <p:animScale>
                                      <p:cBhvr>
                                        <p:cTn id="21" dur="1230" accel="100000" fill="hold">
                                          <p:stCondLst>
                                            <p:cond delay="770"/>
                                          </p:stCondLst>
                                        </p:cTn>
                                        <p:tgtEl>
                                          <p:spTgt spid="8"/>
                                        </p:tgtEl>
                                      </p:cBhvr>
                                      <p:from x="200000" y="450000"/>
                                      <p:to x="100000" y="100000"/>
                                    </p:animScale>
                                    <p:set>
                                      <p:cBhvr>
                                        <p:cTn id="22" dur="770" fill="hold"/>
                                        <p:tgtEl>
                                          <p:spTgt spid="8"/>
                                        </p:tgtEl>
                                        <p:attrNameLst>
                                          <p:attrName>ppt_x</p:attrName>
                                        </p:attrNameLst>
                                      </p:cBhvr>
                                      <p:to>
                                        <p:strVal val="(0.5)"/>
                                      </p:to>
                                    </p:set>
                                    <p:anim from="(0.5)" to="(#ppt_x)" calcmode="lin" valueType="num">
                                      <p:cBhvr>
                                        <p:cTn id="23" dur="1230" accel="100000" fill="hold">
                                          <p:stCondLst>
                                            <p:cond delay="770"/>
                                          </p:stCondLst>
                                        </p:cTn>
                                        <p:tgtEl>
                                          <p:spTgt spid="8"/>
                                        </p:tgtEl>
                                        <p:attrNameLst>
                                          <p:attrName>ppt_x</p:attrName>
                                        </p:attrNameLst>
                                      </p:cBhvr>
                                    </p:anim>
                                    <p:set>
                                      <p:cBhvr>
                                        <p:cTn id="24" dur="770" fill="hold"/>
                                        <p:tgtEl>
                                          <p:spTgt spid="8"/>
                                        </p:tgtEl>
                                        <p:attrNameLst>
                                          <p:attrName>ppt_y</p:attrName>
                                        </p:attrNameLst>
                                      </p:cBhvr>
                                      <p:to>
                                        <p:strVal val="(#ppt_y+0.4)"/>
                                      </p:to>
                                    </p:set>
                                    <p:anim from="(#ppt_y+0.4)" to="(#ppt_y)" calcmode="lin" valueType="num">
                                      <p:cBhvr>
                                        <p:cTn id="25" dur="1230" accel="100000" fill="hold">
                                          <p:stCondLst>
                                            <p:cond delay="770"/>
                                          </p:stCondLst>
                                        </p:cTn>
                                        <p:tgtEl>
                                          <p:spTgt spid="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dirty="0"/>
          </a:p>
        </p:txBody>
      </p:sp>
      <p:sp>
        <p:nvSpPr>
          <p:cNvPr id="4" name="Oval 3"/>
          <p:cNvSpPr/>
          <p:nvPr/>
        </p:nvSpPr>
        <p:spPr>
          <a:xfrm>
            <a:off x="2133600" y="228600"/>
            <a:ext cx="5334000" cy="1219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vert="wordArtVert" rtlCol="0" anchor="ctr"/>
          <a:lstStyle/>
          <a:p>
            <a:pPr algn="ctr"/>
            <a:r>
              <a:rPr lang="en-US" sz="4000" dirty="0" err="1" smtClean="0"/>
              <a:t>উত্তর</a:t>
            </a:r>
            <a:r>
              <a:rPr lang="en-US" sz="4000" dirty="0" smtClean="0"/>
              <a:t> </a:t>
            </a:r>
            <a:endParaRPr lang="en-US" sz="4000" dirty="0"/>
          </a:p>
        </p:txBody>
      </p:sp>
      <p:sp>
        <p:nvSpPr>
          <p:cNvPr id="5" name="Rounded Rectangle 4"/>
          <p:cNvSpPr/>
          <p:nvPr/>
        </p:nvSpPr>
        <p:spPr>
          <a:xfrm>
            <a:off x="381000" y="6172200"/>
            <a:ext cx="83820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7" name="Horizontal Scroll 6"/>
          <p:cNvSpPr/>
          <p:nvPr/>
        </p:nvSpPr>
        <p:spPr>
          <a:xfrm>
            <a:off x="1219200" y="1676400"/>
            <a:ext cx="6934200" cy="4191000"/>
          </a:xfrm>
          <a:prstGeom prst="horizontalScroll">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স্বল্পমেয়াদ বলতে ১ বছরের কম সময়কে বুঝানো হয়। একটি প্রতিষ্ঠানের বেশিভাগ অর্থায়ন মূলত স্বল্পমেয়াদি উৎস হতে সংগ্রহ করা হয়, যা এক বছর বা তার  চেয়ে কম সময়ের মধ্যে পরিশোধযোগ্য।</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4)">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normAutofit/>
          </a:bodyPr>
          <a:lstStyle/>
          <a:p>
            <a:r>
              <a:rPr lang="en-US" sz="3600" dirty="0" smtClean="0"/>
              <a:t>স</a:t>
            </a:r>
            <a:r>
              <a:rPr lang="bn-IN" sz="3600" dirty="0" smtClean="0"/>
              <a:t>্বল্পমেয়াদি অর্থায়ানের প্রতিষ্ঠানিক উৎস </a:t>
            </a:r>
            <a:endParaRPr lang="en-US" sz="3600"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b="1" dirty="0"/>
          </a:p>
        </p:txBody>
      </p:sp>
      <p:sp>
        <p:nvSpPr>
          <p:cNvPr id="4" name="Rounded Rectangle 3"/>
          <p:cNvSpPr/>
          <p:nvPr/>
        </p:nvSpPr>
        <p:spPr>
          <a:xfrm>
            <a:off x="533400" y="6172200"/>
            <a:ext cx="82296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Oval 4"/>
          <p:cNvSpPr/>
          <p:nvPr/>
        </p:nvSpPr>
        <p:spPr>
          <a:xfrm>
            <a:off x="3352800" y="1905000"/>
            <a:ext cx="2590800" cy="2133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২। প্রদেয় বিল </a:t>
            </a:r>
            <a:endParaRPr lang="en-US" sz="2400" dirty="0"/>
          </a:p>
        </p:txBody>
      </p:sp>
      <p:sp>
        <p:nvSpPr>
          <p:cNvPr id="6" name="Oval 5"/>
          <p:cNvSpPr/>
          <p:nvPr/>
        </p:nvSpPr>
        <p:spPr>
          <a:xfrm>
            <a:off x="3352800" y="4038600"/>
            <a:ext cx="2667000" cy="1981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৪। ব্যাংক জমাতিরিক্ত উত্তোলন </a:t>
            </a:r>
            <a:endParaRPr lang="en-US" sz="2400" dirty="0"/>
          </a:p>
        </p:txBody>
      </p:sp>
      <p:sp>
        <p:nvSpPr>
          <p:cNvPr id="8" name="Oval 7"/>
          <p:cNvSpPr/>
          <p:nvPr/>
        </p:nvSpPr>
        <p:spPr>
          <a:xfrm>
            <a:off x="838200" y="1905000"/>
            <a:ext cx="2514600" cy="2057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১। প্রাপ্য বিল বাট্রাকরণ </a:t>
            </a:r>
            <a:endParaRPr lang="en-US" sz="2400" dirty="0"/>
          </a:p>
        </p:txBody>
      </p:sp>
      <p:sp>
        <p:nvSpPr>
          <p:cNvPr id="9" name="Oval 8"/>
          <p:cNvSpPr/>
          <p:nvPr/>
        </p:nvSpPr>
        <p:spPr>
          <a:xfrm>
            <a:off x="838200" y="3962400"/>
            <a:ext cx="2514600" cy="2057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৩। স্বল্পমেয়াদি ব্যাংক ঋণ </a:t>
            </a:r>
            <a:endParaRPr lang="en-US" sz="2400" dirty="0"/>
          </a:p>
        </p:txBody>
      </p:sp>
      <p:sp>
        <p:nvSpPr>
          <p:cNvPr id="10" name="Oval 9"/>
          <p:cNvSpPr/>
          <p:nvPr/>
        </p:nvSpPr>
        <p:spPr>
          <a:xfrm>
            <a:off x="5410200" y="2971800"/>
            <a:ext cx="2514600" cy="1905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৫। ক্ষুদ্র ঋণ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4)">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4)">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4)">
                                      <p:cBhvr>
                                        <p:cTn id="29" dur="2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heel(4)">
                                      <p:cBhvr>
                                        <p:cTn id="34" dur="2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heel(4)">
                                      <p:cBhvr>
                                        <p:cTn id="3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a:ln>
            <a:solidFill>
              <a:srgbClr val="FF0000"/>
            </a:solidFill>
          </a:ln>
        </p:spPr>
        <p:txBody>
          <a:bodyPr/>
          <a:lstStyle/>
          <a:p>
            <a:endParaRPr lang="en-US" dirty="0"/>
          </a:p>
        </p:txBody>
      </p:sp>
      <p:sp>
        <p:nvSpPr>
          <p:cNvPr id="3" name="Content Placeholder 2"/>
          <p:cNvSpPr>
            <a:spLocks noGrp="1"/>
          </p:cNvSpPr>
          <p:nvPr>
            <p:ph idx="1"/>
          </p:nvPr>
        </p:nvSpPr>
        <p:spPr>
          <a:solidFill>
            <a:schemeClr val="accent6"/>
          </a:solidFill>
          <a:ln>
            <a:solidFill>
              <a:srgbClr val="FF0000"/>
            </a:solidFill>
          </a:ln>
        </p:spPr>
        <p:txBody>
          <a:bodyPr/>
          <a:lstStyle/>
          <a:p>
            <a:endParaRPr lang="en-US" dirty="0"/>
          </a:p>
        </p:txBody>
      </p:sp>
      <p:sp>
        <p:nvSpPr>
          <p:cNvPr id="4" name="Rounded Rectangle 3"/>
          <p:cNvSpPr/>
          <p:nvPr/>
        </p:nvSpPr>
        <p:spPr>
          <a:xfrm>
            <a:off x="1371600" y="381000"/>
            <a:ext cx="6934200" cy="9906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dirty="0" smtClean="0">
                <a:solidFill>
                  <a:schemeClr val="tx1"/>
                </a:solidFill>
              </a:rPr>
              <a:t>স</a:t>
            </a:r>
            <a:r>
              <a:rPr lang="bn-IN" sz="2800" dirty="0" smtClean="0">
                <a:solidFill>
                  <a:schemeClr val="tx1"/>
                </a:solidFill>
              </a:rPr>
              <a:t>্বল্পমেয়াদি অর্থায়ানের অপ্রতিষ্ঠানিক উৎস </a:t>
            </a:r>
            <a:endParaRPr lang="en-US" sz="2800" dirty="0">
              <a:solidFill>
                <a:schemeClr val="tx1"/>
              </a:solidFill>
            </a:endParaRPr>
          </a:p>
        </p:txBody>
      </p:sp>
      <p:sp>
        <p:nvSpPr>
          <p:cNvPr id="5" name="Rounded Rectangle 4"/>
          <p:cNvSpPr/>
          <p:nvPr/>
        </p:nvSpPr>
        <p:spPr>
          <a:xfrm>
            <a:off x="457200" y="6096000"/>
            <a:ext cx="8305800" cy="76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Rounded Rectangle 5"/>
          <p:cNvSpPr/>
          <p:nvPr/>
        </p:nvSpPr>
        <p:spPr>
          <a:xfrm>
            <a:off x="762000" y="1676400"/>
            <a:ext cx="2819400" cy="1828800"/>
          </a:xfrm>
          <a:prstGeom prst="roundRect">
            <a:avLst/>
          </a:prstGeom>
          <a:ln>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sz="2400" dirty="0" smtClean="0">
                <a:solidFill>
                  <a:srgbClr val="002060"/>
                </a:solidFill>
              </a:rPr>
              <a:t>বাণিজ্যিক পত্র </a:t>
            </a:r>
            <a:endParaRPr lang="en-US" sz="2400" dirty="0">
              <a:solidFill>
                <a:srgbClr val="002060"/>
              </a:solidFill>
            </a:endParaRPr>
          </a:p>
        </p:txBody>
      </p:sp>
      <p:sp>
        <p:nvSpPr>
          <p:cNvPr id="7" name="Rounded Rectangle 6"/>
          <p:cNvSpPr/>
          <p:nvPr/>
        </p:nvSpPr>
        <p:spPr>
          <a:xfrm>
            <a:off x="762000" y="3962400"/>
            <a:ext cx="2819400" cy="1828800"/>
          </a:xfrm>
          <a:prstGeom prst="roundRect">
            <a:avLst/>
          </a:prstGeom>
          <a:ln>
            <a:solidFill>
              <a:srgbClr val="FFFF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400" smtClean="0">
                <a:solidFill>
                  <a:schemeClr val="tx1"/>
                </a:solidFill>
              </a:rPr>
              <a:t>মজুদ মাল বন্ধকীকরণ </a:t>
            </a:r>
            <a:endParaRPr lang="en-US" sz="2400" dirty="0">
              <a:solidFill>
                <a:schemeClr val="tx1"/>
              </a:solidFill>
            </a:endParaRPr>
          </a:p>
        </p:txBody>
      </p:sp>
      <p:sp>
        <p:nvSpPr>
          <p:cNvPr id="8" name="Rounded Rectangle 7"/>
          <p:cNvSpPr/>
          <p:nvPr/>
        </p:nvSpPr>
        <p:spPr>
          <a:xfrm>
            <a:off x="4572000" y="1676400"/>
            <a:ext cx="2590800" cy="1828800"/>
          </a:xfrm>
          <a:prstGeom prst="roundRect">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sz="2400" dirty="0" smtClean="0">
                <a:solidFill>
                  <a:schemeClr val="tx1"/>
                </a:solidFill>
              </a:rPr>
              <a:t>ক্রেতার কাছ থেকে অগ্রিম গ্রহন </a:t>
            </a:r>
            <a:endParaRPr lang="en-US" sz="2400" dirty="0">
              <a:solidFill>
                <a:schemeClr val="tx1"/>
              </a:solidFill>
            </a:endParaRPr>
          </a:p>
        </p:txBody>
      </p:sp>
      <p:sp>
        <p:nvSpPr>
          <p:cNvPr id="9" name="Rounded Rectangle 8"/>
          <p:cNvSpPr/>
          <p:nvPr/>
        </p:nvSpPr>
        <p:spPr>
          <a:xfrm>
            <a:off x="4800600" y="3962400"/>
            <a:ext cx="2590800" cy="1828800"/>
          </a:xfrm>
          <a:prstGeom prst="roundRect">
            <a:avLst/>
          </a:prstGeom>
          <a:ln>
            <a:solidFill>
              <a:srgbClr val="FF0000"/>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bn-IN" sz="2400" dirty="0" smtClean="0">
                <a:solidFill>
                  <a:schemeClr val="tx1"/>
                </a:solidFill>
              </a:rPr>
              <a:t>গ্রাম্য মহাজন </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770" decel="100000"/>
                                        <p:tgtEl>
                                          <p:spTgt spid="6"/>
                                        </p:tgtEl>
                                      </p:cBhvr>
                                    </p:animEffect>
                                    <p:animScale>
                                      <p:cBhvr>
                                        <p:cTn id="13" dur="770" decel="100000"/>
                                        <p:tgtEl>
                                          <p:spTgt spid="6"/>
                                        </p:tgtEl>
                                      </p:cBhvr>
                                      <p:from x="10000" y="10000"/>
                                      <p:to x="200000" y="450000"/>
                                    </p:animScale>
                                    <p:animScale>
                                      <p:cBhvr>
                                        <p:cTn id="14" dur="1230" accel="100000" fill="hold">
                                          <p:stCondLst>
                                            <p:cond delay="770"/>
                                          </p:stCondLst>
                                        </p:cTn>
                                        <p:tgtEl>
                                          <p:spTgt spid="6"/>
                                        </p:tgtEl>
                                      </p:cBhvr>
                                      <p:from x="200000" y="450000"/>
                                      <p:to x="100000" y="100000"/>
                                    </p:animScale>
                                    <p:set>
                                      <p:cBhvr>
                                        <p:cTn id="15" dur="770" fill="hold"/>
                                        <p:tgtEl>
                                          <p:spTgt spid="6"/>
                                        </p:tgtEl>
                                        <p:attrNameLst>
                                          <p:attrName>ppt_x</p:attrName>
                                        </p:attrNameLst>
                                      </p:cBhvr>
                                      <p:to>
                                        <p:strVal val="(0.5)"/>
                                      </p:to>
                                    </p:set>
                                    <p:anim from="(0.5)" to="(#ppt_x)" calcmode="lin" valueType="num">
                                      <p:cBhvr>
                                        <p:cTn id="16" dur="1230" accel="100000" fill="hold">
                                          <p:stCondLst>
                                            <p:cond delay="770"/>
                                          </p:stCondLst>
                                        </p:cTn>
                                        <p:tgtEl>
                                          <p:spTgt spid="6"/>
                                        </p:tgtEl>
                                        <p:attrNameLst>
                                          <p:attrName>ppt_x</p:attrName>
                                        </p:attrNameLst>
                                      </p:cBhvr>
                                    </p:anim>
                                    <p:set>
                                      <p:cBhvr>
                                        <p:cTn id="17" dur="770" fill="hold"/>
                                        <p:tgtEl>
                                          <p:spTgt spid="6"/>
                                        </p:tgtEl>
                                        <p:attrNameLst>
                                          <p:attrName>ppt_y</p:attrName>
                                        </p:attrNameLst>
                                      </p:cBhvr>
                                      <p:to>
                                        <p:strVal val="(#ppt_y+0.4)"/>
                                      </p:to>
                                    </p:set>
                                    <p:anim from="(#ppt_y+0.4)" to="(#ppt_y)" calcmode="lin" valueType="num">
                                      <p:cBhvr>
                                        <p:cTn id="18" dur="1230" accel="100000" fill="hold">
                                          <p:stCondLst>
                                            <p:cond delay="770"/>
                                          </p:stCondLst>
                                        </p:cTn>
                                        <p:tgtEl>
                                          <p:spTgt spid="6"/>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4)">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4)">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770" decel="100000"/>
                                        <p:tgtEl>
                                          <p:spTgt spid="9"/>
                                        </p:tgtEl>
                                      </p:cBhvr>
                                    </p:animEffect>
                                    <p:animScale>
                                      <p:cBhvr>
                                        <p:cTn id="34" dur="770" decel="100000"/>
                                        <p:tgtEl>
                                          <p:spTgt spid="9"/>
                                        </p:tgtEl>
                                      </p:cBhvr>
                                      <p:from x="10000" y="10000"/>
                                      <p:to x="200000" y="450000"/>
                                    </p:animScale>
                                    <p:animScale>
                                      <p:cBhvr>
                                        <p:cTn id="35" dur="1230" accel="100000" fill="hold">
                                          <p:stCondLst>
                                            <p:cond delay="770"/>
                                          </p:stCondLst>
                                        </p:cTn>
                                        <p:tgtEl>
                                          <p:spTgt spid="9"/>
                                        </p:tgtEl>
                                      </p:cBhvr>
                                      <p:from x="200000" y="450000"/>
                                      <p:to x="100000" y="100000"/>
                                    </p:animScale>
                                    <p:set>
                                      <p:cBhvr>
                                        <p:cTn id="36" dur="770" fill="hold"/>
                                        <p:tgtEl>
                                          <p:spTgt spid="9"/>
                                        </p:tgtEl>
                                        <p:attrNameLst>
                                          <p:attrName>ppt_x</p:attrName>
                                        </p:attrNameLst>
                                      </p:cBhvr>
                                      <p:to>
                                        <p:strVal val="(0.5)"/>
                                      </p:to>
                                    </p:set>
                                    <p:anim from="(0.5)" to="(#ppt_x)" calcmode="lin" valueType="num">
                                      <p:cBhvr>
                                        <p:cTn id="37" dur="1230" accel="100000" fill="hold">
                                          <p:stCondLst>
                                            <p:cond delay="770"/>
                                          </p:stCondLst>
                                        </p:cTn>
                                        <p:tgtEl>
                                          <p:spTgt spid="9"/>
                                        </p:tgtEl>
                                        <p:attrNameLst>
                                          <p:attrName>ppt_x</p:attrName>
                                        </p:attrNameLst>
                                      </p:cBhvr>
                                    </p:anim>
                                    <p:set>
                                      <p:cBhvr>
                                        <p:cTn id="38" dur="770" fill="hold"/>
                                        <p:tgtEl>
                                          <p:spTgt spid="9"/>
                                        </p:tgtEl>
                                        <p:attrNameLst>
                                          <p:attrName>ppt_y</p:attrName>
                                        </p:attrNameLst>
                                      </p:cBhvr>
                                      <p:to>
                                        <p:strVal val="(#ppt_y+0.4)"/>
                                      </p:to>
                                    </p:set>
                                    <p:anim from="(#ppt_y+0.4)" to="(#ppt_y)" calcmode="lin" valueType="num">
                                      <p:cBhvr>
                                        <p:cTn id="39" dur="1230" accel="100000" fill="hold">
                                          <p:stCondLst>
                                            <p:cond delay="770"/>
                                          </p:stCondLst>
                                        </p:cTn>
                                        <p:tgtEl>
                                          <p:spTgt spid="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xfrm>
            <a:off x="457200" y="1600200"/>
            <a:ext cx="8458200" cy="4525963"/>
          </a:xfrm>
          <a:solidFill>
            <a:srgbClr val="00B050"/>
          </a:solidFill>
          <a:ln>
            <a:solidFill>
              <a:srgbClr val="FF0000"/>
            </a:solidFill>
          </a:ln>
        </p:spPr>
        <p:txBody>
          <a:bodyPr/>
          <a:lstStyle/>
          <a:p>
            <a:endParaRPr lang="en-US" dirty="0"/>
          </a:p>
        </p:txBody>
      </p:sp>
      <p:sp>
        <p:nvSpPr>
          <p:cNvPr id="4" name="Rounded Rectangle 3"/>
          <p:cNvSpPr/>
          <p:nvPr/>
        </p:nvSpPr>
        <p:spPr>
          <a:xfrm>
            <a:off x="1066800" y="304800"/>
            <a:ext cx="7162800" cy="1066800"/>
          </a:xfrm>
          <a:prstGeom prst="roundRect">
            <a:avLst/>
          </a:prstGeom>
          <a:ln>
            <a:solidFill>
              <a:srgbClr val="0070C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tx1"/>
                </a:solidFill>
              </a:rPr>
              <a:t>নিচের চিত্রগুলো লক্ষ কর </a:t>
            </a:r>
            <a:endParaRPr lang="en-US" sz="3600" dirty="0">
              <a:solidFill>
                <a:schemeClr val="tx1"/>
              </a:solidFill>
            </a:endParaRPr>
          </a:p>
        </p:txBody>
      </p:sp>
      <p:sp>
        <p:nvSpPr>
          <p:cNvPr id="5" name="Rounded Rectangle 4"/>
          <p:cNvSpPr/>
          <p:nvPr/>
        </p:nvSpPr>
        <p:spPr>
          <a:xfrm>
            <a:off x="533400" y="6172200"/>
            <a:ext cx="81534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Oval 5"/>
          <p:cNvSpPr/>
          <p:nvPr/>
        </p:nvSpPr>
        <p:spPr>
          <a:xfrm>
            <a:off x="533400" y="1676400"/>
            <a:ext cx="3048000" cy="3276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safa 219.jfif"/>
          <p:cNvPicPr>
            <a:picLocks noChangeAspect="1" noChangeArrowheads="1"/>
          </p:cNvPicPr>
          <p:nvPr/>
        </p:nvPicPr>
        <p:blipFill>
          <a:blip r:embed="rId3"/>
          <a:srcRect/>
          <a:stretch>
            <a:fillRect/>
          </a:stretch>
        </p:blipFill>
        <p:spPr bwMode="auto">
          <a:xfrm>
            <a:off x="533400" y="1676400"/>
            <a:ext cx="3048000" cy="32766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Oval 7"/>
          <p:cNvSpPr/>
          <p:nvPr/>
        </p:nvSpPr>
        <p:spPr>
          <a:xfrm>
            <a:off x="3733800" y="1676400"/>
            <a:ext cx="3048000" cy="3124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safa 231.jfif"/>
          <p:cNvPicPr>
            <a:picLocks noChangeAspect="1" noChangeArrowheads="1"/>
          </p:cNvPicPr>
          <p:nvPr/>
        </p:nvPicPr>
        <p:blipFill>
          <a:blip r:embed="rId4"/>
          <a:srcRect/>
          <a:stretch>
            <a:fillRect/>
          </a:stretch>
        </p:blipFill>
        <p:spPr bwMode="auto">
          <a:xfrm>
            <a:off x="3733800" y="1676400"/>
            <a:ext cx="3171825" cy="3124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Rounded Rectangle 9"/>
          <p:cNvSpPr/>
          <p:nvPr/>
        </p:nvSpPr>
        <p:spPr>
          <a:xfrm>
            <a:off x="7010400" y="1752600"/>
            <a:ext cx="1828800" cy="2895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safa 256.jfif"/>
          <p:cNvPicPr>
            <a:picLocks noChangeAspect="1" noChangeArrowheads="1"/>
          </p:cNvPicPr>
          <p:nvPr/>
        </p:nvPicPr>
        <p:blipFill>
          <a:blip r:embed="rId5"/>
          <a:srcRect/>
          <a:stretch>
            <a:fillRect/>
          </a:stretch>
        </p:blipFill>
        <p:spPr bwMode="auto">
          <a:xfrm>
            <a:off x="7010401" y="1752600"/>
            <a:ext cx="1828800" cy="28956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12" name="Rounded Rectangle 11"/>
          <p:cNvSpPr/>
          <p:nvPr/>
        </p:nvSpPr>
        <p:spPr>
          <a:xfrm>
            <a:off x="609600" y="4953000"/>
            <a:ext cx="2438400" cy="533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কুটির শিল্প ব্যবস্থাপনা </a:t>
            </a:r>
            <a:endParaRPr lang="en-US" dirty="0"/>
          </a:p>
        </p:txBody>
      </p:sp>
      <p:sp>
        <p:nvSpPr>
          <p:cNvPr id="13" name="Rounded Rectangle 12"/>
          <p:cNvSpPr/>
          <p:nvPr/>
        </p:nvSpPr>
        <p:spPr>
          <a:xfrm>
            <a:off x="3733800" y="4876800"/>
            <a:ext cx="2133600" cy="533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যুব উন্নয়ন ব্যাংক </a:t>
            </a:r>
            <a:endParaRPr lang="en-US" dirty="0"/>
          </a:p>
        </p:txBody>
      </p:sp>
      <p:sp>
        <p:nvSpPr>
          <p:cNvPr id="14" name="Rounded Rectangle 13"/>
          <p:cNvSpPr/>
          <p:nvPr/>
        </p:nvSpPr>
        <p:spPr>
          <a:xfrm>
            <a:off x="6553200" y="4800600"/>
            <a:ext cx="2133600" cy="533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খামার </a:t>
            </a:r>
            <a:endParaRPr lang="en-US" dirty="0"/>
          </a:p>
        </p:txBody>
      </p:sp>
      <p:sp>
        <p:nvSpPr>
          <p:cNvPr id="15" name="Rectangle 14"/>
          <p:cNvSpPr/>
          <p:nvPr/>
        </p:nvSpPr>
        <p:spPr>
          <a:xfrm>
            <a:off x="3733800" y="5486400"/>
            <a:ext cx="4191000" cy="533400"/>
          </a:xfrm>
          <a:prstGeom prst="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dirty="0" smtClean="0">
                <a:solidFill>
                  <a:schemeClr val="tx1"/>
                </a:solidFill>
              </a:rPr>
              <a:t>ক্ষুদ্র ঋণ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4)">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0" fill="hold"/>
                                        <p:tgtEl>
                                          <p:spTgt spid="12"/>
                                        </p:tgtEl>
                                        <p:attrNameLst>
                                          <p:attrName>ppt_x</p:attrName>
                                        </p:attrNameLst>
                                      </p:cBhvr>
                                      <p:tavLst>
                                        <p:tav tm="0">
                                          <p:val>
                                            <p:strVal val="#ppt_x"/>
                                          </p:val>
                                        </p:tav>
                                        <p:tav tm="100000">
                                          <p:val>
                                            <p:strVal val="#ppt_x"/>
                                          </p:val>
                                        </p:tav>
                                      </p:tavLst>
                                    </p:anim>
                                    <p:anim calcmode="lin" valueType="num">
                                      <p:cBhvr additive="base">
                                        <p:cTn id="18"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 calcmode="lin" valueType="num">
                                      <p:cBhvr additive="base">
                                        <p:cTn id="23" dur="5000" fill="hold"/>
                                        <p:tgtEl>
                                          <p:spTgt spid="1027"/>
                                        </p:tgtEl>
                                        <p:attrNameLst>
                                          <p:attrName>ppt_x</p:attrName>
                                        </p:attrNameLst>
                                      </p:cBhvr>
                                      <p:tavLst>
                                        <p:tav tm="0">
                                          <p:val>
                                            <p:strVal val="#ppt_x"/>
                                          </p:val>
                                        </p:tav>
                                        <p:tav tm="100000">
                                          <p:val>
                                            <p:strVal val="#ppt_x"/>
                                          </p:val>
                                        </p:tav>
                                      </p:tavLst>
                                    </p:anim>
                                    <p:anim calcmode="lin" valueType="num">
                                      <p:cBhvr additive="base">
                                        <p:cTn id="24" dur="50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heel(4)">
                                      <p:cBhvr>
                                        <p:cTn id="29" dur="2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fade">
                                      <p:cBhvr>
                                        <p:cTn id="34" dur="770" decel="100000"/>
                                        <p:tgtEl>
                                          <p:spTgt spid="1028"/>
                                        </p:tgtEl>
                                      </p:cBhvr>
                                    </p:animEffect>
                                    <p:animScale>
                                      <p:cBhvr>
                                        <p:cTn id="35" dur="770" decel="100000"/>
                                        <p:tgtEl>
                                          <p:spTgt spid="1028"/>
                                        </p:tgtEl>
                                      </p:cBhvr>
                                      <p:from x="10000" y="10000"/>
                                      <p:to x="200000" y="450000"/>
                                    </p:animScale>
                                    <p:animScale>
                                      <p:cBhvr>
                                        <p:cTn id="36" dur="1230" accel="100000" fill="hold">
                                          <p:stCondLst>
                                            <p:cond delay="770"/>
                                          </p:stCondLst>
                                        </p:cTn>
                                        <p:tgtEl>
                                          <p:spTgt spid="1028"/>
                                        </p:tgtEl>
                                      </p:cBhvr>
                                      <p:from x="200000" y="450000"/>
                                      <p:to x="100000" y="100000"/>
                                    </p:animScale>
                                    <p:set>
                                      <p:cBhvr>
                                        <p:cTn id="37" dur="770" fill="hold"/>
                                        <p:tgtEl>
                                          <p:spTgt spid="1028"/>
                                        </p:tgtEl>
                                        <p:attrNameLst>
                                          <p:attrName>ppt_x</p:attrName>
                                        </p:attrNameLst>
                                      </p:cBhvr>
                                      <p:to>
                                        <p:strVal val="(0.5)"/>
                                      </p:to>
                                    </p:set>
                                    <p:anim from="(0.5)" to="(#ppt_x)" calcmode="lin" valueType="num">
                                      <p:cBhvr>
                                        <p:cTn id="38" dur="1230" accel="100000" fill="hold">
                                          <p:stCondLst>
                                            <p:cond delay="770"/>
                                          </p:stCondLst>
                                        </p:cTn>
                                        <p:tgtEl>
                                          <p:spTgt spid="1028"/>
                                        </p:tgtEl>
                                        <p:attrNameLst>
                                          <p:attrName>ppt_x</p:attrName>
                                        </p:attrNameLst>
                                      </p:cBhvr>
                                    </p:anim>
                                    <p:set>
                                      <p:cBhvr>
                                        <p:cTn id="39" dur="770" fill="hold"/>
                                        <p:tgtEl>
                                          <p:spTgt spid="1028"/>
                                        </p:tgtEl>
                                        <p:attrNameLst>
                                          <p:attrName>ppt_y</p:attrName>
                                        </p:attrNameLst>
                                      </p:cBhvr>
                                      <p:to>
                                        <p:strVal val="(#ppt_y+0.4)"/>
                                      </p:to>
                                    </p:set>
                                    <p:anim from="(#ppt_y+0.4)" to="(#ppt_y)" calcmode="lin" valueType="num">
                                      <p:cBhvr>
                                        <p:cTn id="40" dur="1230" accel="100000" fill="hold">
                                          <p:stCondLst>
                                            <p:cond delay="770"/>
                                          </p:stCondLst>
                                        </p:cTn>
                                        <p:tgtEl>
                                          <p:spTgt spid="1028"/>
                                        </p:tgtEl>
                                        <p:attrNameLst>
                                          <p:attrName>ppt_y</p:attrName>
                                        </p:attrNameLst>
                                      </p:cBhvr>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0" fill="hold"/>
                                        <p:tgtEl>
                                          <p:spTgt spid="14"/>
                                        </p:tgtEl>
                                        <p:attrNameLst>
                                          <p:attrName>ppt_x</p:attrName>
                                        </p:attrNameLst>
                                      </p:cBhvr>
                                      <p:tavLst>
                                        <p:tav tm="0">
                                          <p:val>
                                            <p:strVal val="#ppt_x"/>
                                          </p:val>
                                        </p:tav>
                                        <p:tav tm="100000">
                                          <p:val>
                                            <p:strVal val="#ppt_x"/>
                                          </p:val>
                                        </p:tav>
                                      </p:tavLst>
                                    </p:anim>
                                    <p:anim calcmode="lin" valueType="num">
                                      <p:cBhvr additive="base">
                                        <p:cTn id="46"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770" decel="100000"/>
                                        <p:tgtEl>
                                          <p:spTgt spid="15"/>
                                        </p:tgtEl>
                                      </p:cBhvr>
                                    </p:animEffect>
                                    <p:animScale>
                                      <p:cBhvr>
                                        <p:cTn id="52" dur="770" decel="100000"/>
                                        <p:tgtEl>
                                          <p:spTgt spid="15"/>
                                        </p:tgtEl>
                                      </p:cBhvr>
                                      <p:from x="10000" y="10000"/>
                                      <p:to x="200000" y="450000"/>
                                    </p:animScale>
                                    <p:animScale>
                                      <p:cBhvr>
                                        <p:cTn id="53" dur="1230" accel="100000" fill="hold">
                                          <p:stCondLst>
                                            <p:cond delay="770"/>
                                          </p:stCondLst>
                                        </p:cTn>
                                        <p:tgtEl>
                                          <p:spTgt spid="15"/>
                                        </p:tgtEl>
                                      </p:cBhvr>
                                      <p:from x="200000" y="450000"/>
                                      <p:to x="100000" y="100000"/>
                                    </p:animScale>
                                    <p:set>
                                      <p:cBhvr>
                                        <p:cTn id="54" dur="770" fill="hold"/>
                                        <p:tgtEl>
                                          <p:spTgt spid="15"/>
                                        </p:tgtEl>
                                        <p:attrNameLst>
                                          <p:attrName>ppt_x</p:attrName>
                                        </p:attrNameLst>
                                      </p:cBhvr>
                                      <p:to>
                                        <p:strVal val="(0.5)"/>
                                      </p:to>
                                    </p:set>
                                    <p:anim from="(0.5)" to="(#ppt_x)" calcmode="lin" valueType="num">
                                      <p:cBhvr>
                                        <p:cTn id="55" dur="1230" accel="100000" fill="hold">
                                          <p:stCondLst>
                                            <p:cond delay="770"/>
                                          </p:stCondLst>
                                        </p:cTn>
                                        <p:tgtEl>
                                          <p:spTgt spid="15"/>
                                        </p:tgtEl>
                                        <p:attrNameLst>
                                          <p:attrName>ppt_x</p:attrName>
                                        </p:attrNameLst>
                                      </p:cBhvr>
                                    </p:anim>
                                    <p:set>
                                      <p:cBhvr>
                                        <p:cTn id="56" dur="770" fill="hold"/>
                                        <p:tgtEl>
                                          <p:spTgt spid="15"/>
                                        </p:tgtEl>
                                        <p:attrNameLst>
                                          <p:attrName>ppt_y</p:attrName>
                                        </p:attrNameLst>
                                      </p:cBhvr>
                                      <p:to>
                                        <p:strVal val="(#ppt_y+0.4)"/>
                                      </p:to>
                                    </p:set>
                                    <p:anim from="(#ppt_y+0.4)" to="(#ppt_y)" calcmode="lin" valueType="num">
                                      <p:cBhvr>
                                        <p:cTn id="57" dur="1230" accel="100000" fill="hold">
                                          <p:stCondLst>
                                            <p:cond delay="770"/>
                                          </p:stCondLst>
                                        </p:cTn>
                                        <p:tgtEl>
                                          <p:spTgt spid="1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endParaRPr lang="en-US" dirty="0"/>
          </a:p>
        </p:txBody>
      </p:sp>
      <p:sp>
        <p:nvSpPr>
          <p:cNvPr id="3" name="Content Placeholder 2"/>
          <p:cNvSpPr>
            <a:spLocks noGrp="1"/>
          </p:cNvSpPr>
          <p:nvPr>
            <p:ph idx="1"/>
          </p:nvPr>
        </p:nvSpPr>
        <p:spPr>
          <a:solidFill>
            <a:srgbClr val="92D050"/>
          </a:solidFill>
          <a:ln>
            <a:solidFill>
              <a:srgbClr val="FF0000"/>
            </a:solidFill>
          </a:ln>
        </p:spPr>
        <p:txBody>
          <a:bodyPr/>
          <a:lstStyle/>
          <a:p>
            <a:endParaRPr lang="en-US" dirty="0"/>
          </a:p>
        </p:txBody>
      </p:sp>
      <p:sp>
        <p:nvSpPr>
          <p:cNvPr id="4" name="Rounded Rectangle 3"/>
          <p:cNvSpPr/>
          <p:nvPr/>
        </p:nvSpPr>
        <p:spPr>
          <a:xfrm>
            <a:off x="457200" y="6096000"/>
            <a:ext cx="83058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Rounded Rectangle 5"/>
          <p:cNvSpPr/>
          <p:nvPr/>
        </p:nvSpPr>
        <p:spPr>
          <a:xfrm>
            <a:off x="1828800" y="304800"/>
            <a:ext cx="6324600" cy="1066800"/>
          </a:xfrm>
          <a:prstGeom prst="roundRect">
            <a:avLst/>
          </a:prstGeom>
          <a:ln>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dirty="0" err="1" smtClean="0">
                <a:solidFill>
                  <a:schemeClr val="tx1"/>
                </a:solidFill>
              </a:rPr>
              <a:t>মধ্যমেয়াদি</a:t>
            </a:r>
            <a:r>
              <a:rPr lang="en-US" sz="3200" dirty="0" smtClean="0">
                <a:solidFill>
                  <a:schemeClr val="tx1"/>
                </a:solidFill>
              </a:rPr>
              <a:t> অ</a:t>
            </a:r>
            <a:r>
              <a:rPr lang="bn-IN" sz="3200" dirty="0" smtClean="0">
                <a:solidFill>
                  <a:schemeClr val="tx1"/>
                </a:solidFill>
              </a:rPr>
              <a:t>র্থসংস্থান </a:t>
            </a:r>
            <a:endParaRPr lang="en-US" sz="3200" dirty="0">
              <a:solidFill>
                <a:schemeClr val="tx1"/>
              </a:solidFill>
            </a:endParaRPr>
          </a:p>
        </p:txBody>
      </p:sp>
      <p:sp>
        <p:nvSpPr>
          <p:cNvPr id="7" name="Oval 6"/>
          <p:cNvSpPr/>
          <p:nvPr/>
        </p:nvSpPr>
        <p:spPr>
          <a:xfrm>
            <a:off x="457200" y="2514600"/>
            <a:ext cx="3581400" cy="1752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১। বাণিজ্যিক ব্যাংক প্রদত্ত ঋণ </a:t>
            </a:r>
            <a:endParaRPr lang="en-US" sz="2800" dirty="0"/>
          </a:p>
        </p:txBody>
      </p:sp>
      <p:sp>
        <p:nvSpPr>
          <p:cNvPr id="8" name="Oval 7"/>
          <p:cNvSpPr/>
          <p:nvPr/>
        </p:nvSpPr>
        <p:spPr>
          <a:xfrm>
            <a:off x="533400" y="4267200"/>
            <a:ext cx="3581400" cy="1752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৩। বেসরকারি প্রতিষ্ঠান </a:t>
            </a:r>
            <a:endParaRPr lang="en-US" sz="2800" dirty="0"/>
          </a:p>
        </p:txBody>
      </p:sp>
      <p:sp>
        <p:nvSpPr>
          <p:cNvPr id="9" name="Oval 8"/>
          <p:cNvSpPr/>
          <p:nvPr/>
        </p:nvSpPr>
        <p:spPr>
          <a:xfrm>
            <a:off x="4724400" y="2590800"/>
            <a:ext cx="3581400" cy="1752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২</a:t>
            </a:r>
            <a:r>
              <a:rPr lang="bn-IN" sz="2800" smtClean="0"/>
              <a:t>। বিশষায়িত </a:t>
            </a:r>
            <a:r>
              <a:rPr lang="bn-IN" sz="2800" dirty="0" smtClean="0"/>
              <a:t>আর্থিক প্রতিষ্ঠান  </a:t>
            </a:r>
            <a:endParaRPr lang="en-US" sz="2800" dirty="0"/>
          </a:p>
        </p:txBody>
      </p:sp>
      <p:sp>
        <p:nvSpPr>
          <p:cNvPr id="10" name="Oval 9"/>
          <p:cNvSpPr/>
          <p:nvPr/>
        </p:nvSpPr>
        <p:spPr>
          <a:xfrm>
            <a:off x="4648200" y="4343400"/>
            <a:ext cx="3581400" cy="1752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৪। মূলধনী বাজারের প্রতিষ্ঠান </a:t>
            </a:r>
            <a:endParaRPr lang="en-US" sz="2800" dirty="0"/>
          </a:p>
        </p:txBody>
      </p:sp>
      <p:sp>
        <p:nvSpPr>
          <p:cNvPr id="11" name="Rounded Rectangle 10"/>
          <p:cNvSpPr/>
          <p:nvPr/>
        </p:nvSpPr>
        <p:spPr>
          <a:xfrm>
            <a:off x="457200" y="1600200"/>
            <a:ext cx="8229600" cy="9144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rgbClr val="002060"/>
                </a:solidFill>
              </a:rPr>
              <a:t>এক থেকে পাচ বছর মেয়াদের জন্য সংগহীত তহবিল মধ্যমেয়াদি অর্থায়ন হিসেবে  পরিগণিত </a:t>
            </a:r>
            <a:r>
              <a:rPr lang="bn-IN" dirty="0" smtClean="0">
                <a:solidFill>
                  <a:srgbClr val="002060"/>
                </a:solidFill>
              </a:rPr>
              <a:t>। </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4)">
                                      <p:cBhvr>
                                        <p:cTn id="11" dur="2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4)">
                                      <p:cBhvr>
                                        <p:cTn id="16" dur="2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4)">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heel(4)">
                                      <p:cBhvr>
                                        <p:cTn id="26" dur="2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0" fill="hold"/>
                                        <p:tgtEl>
                                          <p:spTgt spid="11"/>
                                        </p:tgtEl>
                                        <p:attrNameLst>
                                          <p:attrName>ppt_x</p:attrName>
                                        </p:attrNameLst>
                                      </p:cBhvr>
                                      <p:tavLst>
                                        <p:tav tm="0">
                                          <p:val>
                                            <p:strVal val="#ppt_x"/>
                                          </p:val>
                                        </p:tav>
                                        <p:tav tm="100000">
                                          <p:val>
                                            <p:strVal val="#ppt_x"/>
                                          </p:val>
                                        </p:tav>
                                      </p:tavLst>
                                    </p:anim>
                                    <p:anim calcmode="lin" valueType="num">
                                      <p:cBhvr additive="base">
                                        <p:cTn id="32"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162800" cy="1143000"/>
          </a:xfrm>
          <a:blipFill>
            <a:blip r:embed="rId2"/>
            <a:tile tx="0" ty="0" sx="100000" sy="100000" flip="none" algn="tl"/>
          </a:blipFill>
        </p:spPr>
        <p:txBody>
          <a:bodyPr/>
          <a:lstStyle/>
          <a:p>
            <a:endParaRPr lang="en-US" dirty="0"/>
          </a:p>
        </p:txBody>
      </p:sp>
      <p:sp>
        <p:nvSpPr>
          <p:cNvPr id="4" name="Content Placeholder 3"/>
          <p:cNvSpPr>
            <a:spLocks noGrp="1"/>
          </p:cNvSpPr>
          <p:nvPr>
            <p:ph sz="half" idx="2"/>
          </p:nvPr>
        </p:nvSpPr>
        <p:spPr>
          <a:solidFill>
            <a:srgbClr val="92D050"/>
          </a:solidFill>
          <a:ln>
            <a:solidFill>
              <a:srgbClr val="FF0000"/>
            </a:solidFill>
          </a:ln>
        </p:spPr>
        <p:txBody>
          <a:bodyPr>
            <a:normAutofit fontScale="92500"/>
          </a:bodyPr>
          <a:lstStyle/>
          <a:p>
            <a:r>
              <a:rPr lang="bn-IN" sz="3000" dirty="0" smtClean="0"/>
              <a:t>এম সাখাওয়াত হোসেন </a:t>
            </a:r>
          </a:p>
          <a:p>
            <a:r>
              <a:rPr lang="bn-IN" sz="2200" dirty="0" smtClean="0">
                <a:solidFill>
                  <a:srgbClr val="002060"/>
                </a:solidFill>
              </a:rPr>
              <a:t>সহকারি শিক্ষক (ব্যবসায় শিক্ষা ) </a:t>
            </a:r>
          </a:p>
          <a:p>
            <a:r>
              <a:rPr lang="bn-IN" sz="2200" dirty="0" smtClean="0">
                <a:solidFill>
                  <a:srgbClr val="002060"/>
                </a:solidFill>
              </a:rPr>
              <a:t>মোক্তাল হোসেন উচ্চ বিদ্যালয় ,সদর ,নেত্রকোনা </a:t>
            </a:r>
          </a:p>
          <a:p>
            <a:r>
              <a:rPr lang="en-US" sz="3000" dirty="0" smtClean="0">
                <a:solidFill>
                  <a:srgbClr val="002060"/>
                </a:solidFill>
                <a:hlinkClick r:id="rId3"/>
              </a:rPr>
              <a:t>shakhawath747@gamil.com</a:t>
            </a:r>
            <a:r>
              <a:rPr lang="en-US" sz="3000" dirty="0" smtClean="0">
                <a:solidFill>
                  <a:srgbClr val="002060"/>
                </a:solidFill>
              </a:rPr>
              <a:t> </a:t>
            </a:r>
            <a:endParaRPr lang="bn-IN" sz="3000" dirty="0" smtClean="0">
              <a:solidFill>
                <a:srgbClr val="002060"/>
              </a:solidFill>
            </a:endParaRPr>
          </a:p>
          <a:p>
            <a:r>
              <a:rPr lang="en-US" sz="3000" dirty="0" smtClean="0"/>
              <a:t>Mob: </a:t>
            </a:r>
          </a:p>
          <a:p>
            <a:r>
              <a:rPr lang="en-US" sz="3000" dirty="0" smtClean="0"/>
              <a:t>01734475103     01917636486 </a:t>
            </a:r>
          </a:p>
          <a:p>
            <a:endParaRPr lang="en-US" dirty="0"/>
          </a:p>
        </p:txBody>
      </p:sp>
      <p:sp>
        <p:nvSpPr>
          <p:cNvPr id="5" name="Rounded Rectangle 4"/>
          <p:cNvSpPr/>
          <p:nvPr/>
        </p:nvSpPr>
        <p:spPr>
          <a:xfrm>
            <a:off x="2286000" y="381000"/>
            <a:ext cx="5257800" cy="9144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3200" dirty="0" smtClean="0">
                <a:solidFill>
                  <a:schemeClr val="tx1"/>
                </a:solidFill>
              </a:rPr>
              <a:t>শিক্ষক পরিতিচি </a:t>
            </a:r>
            <a:endParaRPr lang="en-US" sz="3200" dirty="0">
              <a:solidFill>
                <a:schemeClr val="tx1"/>
              </a:solidFill>
            </a:endParaRPr>
          </a:p>
        </p:txBody>
      </p:sp>
      <p:pic>
        <p:nvPicPr>
          <p:cNvPr id="1026" name="Picture 2" descr="C:\Users\sagor khan\Downloads\a123.jpg"/>
          <p:cNvPicPr>
            <a:picLocks noChangeAspect="1" noChangeArrowheads="1"/>
          </p:cNvPicPr>
          <p:nvPr/>
        </p:nvPicPr>
        <p:blipFill>
          <a:blip r:embed="rId4"/>
          <a:srcRect/>
          <a:stretch>
            <a:fillRect/>
          </a:stretch>
        </p:blipFill>
        <p:spPr bwMode="auto">
          <a:xfrm>
            <a:off x="0" y="5638800"/>
            <a:ext cx="9144000" cy="1219200"/>
          </a:xfrm>
          <a:prstGeom prst="rect">
            <a:avLst/>
          </a:prstGeom>
          <a:noFill/>
        </p:spPr>
      </p:pic>
      <p:pic>
        <p:nvPicPr>
          <p:cNvPr id="1027" name="Picture 3" descr="C:\Users\sagor khan\Downloads\A58.jpg"/>
          <p:cNvPicPr>
            <a:picLocks noChangeAspect="1" noChangeArrowheads="1"/>
          </p:cNvPicPr>
          <p:nvPr/>
        </p:nvPicPr>
        <p:blipFill>
          <a:blip r:embed="rId5"/>
          <a:srcRect/>
          <a:stretch>
            <a:fillRect/>
          </a:stretch>
        </p:blipFill>
        <p:spPr bwMode="auto">
          <a:xfrm>
            <a:off x="304800" y="1676400"/>
            <a:ext cx="4114800" cy="3962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 name="Content Placeholder 13" descr="IMG_9996.JPG"/>
          <p:cNvPicPr>
            <a:picLocks noGrp="1" noChangeAspect="1"/>
          </p:cNvPicPr>
          <p:nvPr>
            <p:ph sz="half" idx="1"/>
          </p:nvPr>
        </p:nvPicPr>
        <p:blipFill>
          <a:blip r:embed="rId6" cstate="print"/>
          <a:stretch>
            <a:fillRect/>
          </a:stretch>
        </p:blipFill>
        <p:spPr>
          <a:xfrm rot="16200000">
            <a:off x="1066800" y="2743200"/>
            <a:ext cx="25146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wheel(4)">
                                      <p:cBhvr>
                                        <p:cTn id="18" dur="2000"/>
                                        <p:tgtEl>
                                          <p:spTgt spid="4">
                                            <p:bg/>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heel(4)">
                                      <p:cBhvr>
                                        <p:cTn id="23" dur="2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wheel(4)">
                                      <p:cBhvr>
                                        <p:cTn id="28" dur="20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wheel(4)">
                                      <p:cBhvr>
                                        <p:cTn id="33" dur="2000"/>
                                        <p:tgtEl>
                                          <p:spTgt spid="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wheel(4)">
                                      <p:cBhvr>
                                        <p:cTn id="38" dur="2000"/>
                                        <p:tgtEl>
                                          <p:spTgt spid="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wheel(4)">
                                      <p:cBhvr>
                                        <p:cTn id="43" dur="2000"/>
                                        <p:tgtEl>
                                          <p:spTgt spid="4">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wheel(4)">
                                      <p:cBhvr>
                                        <p:cTn id="48" dur="2000"/>
                                        <p:tgtEl>
                                          <p:spTgt spid="4">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circle(in)">
                                      <p:cBhvr>
                                        <p:cTn id="53"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r>
              <a:rPr lang="bn-IN" dirty="0" smtClean="0"/>
              <a:t>নিচের চিত্রগুলো লক্ষ কর </a:t>
            </a:r>
            <a:endParaRPr lang="en-US" dirty="0"/>
          </a:p>
        </p:txBody>
      </p:sp>
      <p:sp>
        <p:nvSpPr>
          <p:cNvPr id="3" name="Content Placeholder 2"/>
          <p:cNvSpPr>
            <a:spLocks noGrp="1"/>
          </p:cNvSpPr>
          <p:nvPr>
            <p:ph idx="1"/>
          </p:nvPr>
        </p:nvSpPr>
        <p:spPr>
          <a:solidFill>
            <a:srgbClr val="92D050"/>
          </a:solidFill>
          <a:ln>
            <a:solidFill>
              <a:srgbClr val="FF0000"/>
            </a:solidFill>
          </a:ln>
        </p:spPr>
        <p:txBody>
          <a:bodyPr/>
          <a:lstStyle/>
          <a:p>
            <a:endParaRPr lang="en-US" dirty="0"/>
          </a:p>
        </p:txBody>
      </p:sp>
      <p:sp>
        <p:nvSpPr>
          <p:cNvPr id="5" name="Rounded Rectangle 4"/>
          <p:cNvSpPr/>
          <p:nvPr/>
        </p:nvSpPr>
        <p:spPr>
          <a:xfrm>
            <a:off x="457200" y="6172200"/>
            <a:ext cx="8305800" cy="6858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Oval 5"/>
          <p:cNvSpPr/>
          <p:nvPr/>
        </p:nvSpPr>
        <p:spPr>
          <a:xfrm>
            <a:off x="762000" y="1752600"/>
            <a:ext cx="2362200" cy="3200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p:cNvSpPr/>
          <p:nvPr/>
        </p:nvSpPr>
        <p:spPr>
          <a:xfrm>
            <a:off x="3352800" y="1676400"/>
            <a:ext cx="2514600" cy="3200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6019800" y="1676400"/>
            <a:ext cx="2362200" cy="3200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safa 221.jfif"/>
          <p:cNvPicPr>
            <a:picLocks noChangeAspect="1" noChangeArrowheads="1"/>
          </p:cNvPicPr>
          <p:nvPr/>
        </p:nvPicPr>
        <p:blipFill>
          <a:blip r:embed="rId2"/>
          <a:srcRect/>
          <a:stretch>
            <a:fillRect/>
          </a:stretch>
        </p:blipFill>
        <p:spPr bwMode="auto">
          <a:xfrm>
            <a:off x="685800" y="1752600"/>
            <a:ext cx="2619375" cy="3200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ounded Rectangle 8"/>
          <p:cNvSpPr/>
          <p:nvPr/>
        </p:nvSpPr>
        <p:spPr>
          <a:xfrm>
            <a:off x="533400" y="5029200"/>
            <a:ext cx="2286000" cy="4572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ক্ষুদ্র ও কুটির শিল্প </a:t>
            </a:r>
            <a:endParaRPr lang="en-US" sz="2000" dirty="0">
              <a:solidFill>
                <a:schemeClr val="tx1"/>
              </a:solidFill>
            </a:endParaRPr>
          </a:p>
        </p:txBody>
      </p:sp>
      <p:sp>
        <p:nvSpPr>
          <p:cNvPr id="10" name="Rounded Rectangle 9"/>
          <p:cNvSpPr/>
          <p:nvPr/>
        </p:nvSpPr>
        <p:spPr>
          <a:xfrm>
            <a:off x="3200400" y="5029200"/>
            <a:ext cx="2286000" cy="4572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rgbClr val="002060"/>
                </a:solidFill>
              </a:rPr>
              <a:t>শিল্প ব্যাংক </a:t>
            </a:r>
            <a:endParaRPr lang="en-US" sz="2000" dirty="0">
              <a:solidFill>
                <a:srgbClr val="002060"/>
              </a:solidFill>
            </a:endParaRPr>
          </a:p>
        </p:txBody>
      </p:sp>
      <p:sp>
        <p:nvSpPr>
          <p:cNvPr id="11" name="Rounded Rectangle 10"/>
          <p:cNvSpPr/>
          <p:nvPr/>
        </p:nvSpPr>
        <p:spPr>
          <a:xfrm>
            <a:off x="6096000" y="5029200"/>
            <a:ext cx="1905000" cy="4572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কৃষি ব্যাংক </a:t>
            </a:r>
            <a:endParaRPr lang="en-US" sz="2000" dirty="0">
              <a:solidFill>
                <a:schemeClr val="tx1"/>
              </a:solidFill>
            </a:endParaRPr>
          </a:p>
        </p:txBody>
      </p:sp>
      <p:sp>
        <p:nvSpPr>
          <p:cNvPr id="13" name="Rounded Rectangle 12"/>
          <p:cNvSpPr/>
          <p:nvPr/>
        </p:nvSpPr>
        <p:spPr>
          <a:xfrm>
            <a:off x="1295400" y="5562600"/>
            <a:ext cx="6477000" cy="533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smtClean="0"/>
              <a:t>বিশেষায়িত </a:t>
            </a:r>
            <a:r>
              <a:rPr lang="bn-IN" sz="2800" dirty="0" smtClean="0"/>
              <a:t>আর্থিক প্রতিষ্ঠান </a:t>
            </a:r>
            <a:endParaRPr lang="en-US" sz="2800" dirty="0"/>
          </a:p>
        </p:txBody>
      </p:sp>
      <p:pic>
        <p:nvPicPr>
          <p:cNvPr id="4" name="Picture 2" descr="C:\Users\sagor khan\Downloads\safa 406.jpg"/>
          <p:cNvPicPr>
            <a:picLocks noChangeAspect="1" noChangeArrowheads="1"/>
          </p:cNvPicPr>
          <p:nvPr/>
        </p:nvPicPr>
        <p:blipFill>
          <a:blip r:embed="rId3"/>
          <a:srcRect/>
          <a:stretch>
            <a:fillRect/>
          </a:stretch>
        </p:blipFill>
        <p:spPr bwMode="auto">
          <a:xfrm>
            <a:off x="6019800" y="1676400"/>
            <a:ext cx="2362200" cy="3200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2" descr="C:\Users\sagor khan\Downloads\safa 508.jpg"/>
          <p:cNvPicPr>
            <a:picLocks noChangeAspect="1" noChangeArrowheads="1"/>
          </p:cNvPicPr>
          <p:nvPr/>
        </p:nvPicPr>
        <p:blipFill>
          <a:blip r:embed="rId4"/>
          <a:srcRect/>
          <a:stretch>
            <a:fillRect/>
          </a:stretch>
        </p:blipFill>
        <p:spPr bwMode="auto">
          <a:xfrm>
            <a:off x="3352800" y="1676400"/>
            <a:ext cx="2590800" cy="3200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4)">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0" fill="hold"/>
                                        <p:tgtEl>
                                          <p:spTgt spid="9"/>
                                        </p:tgtEl>
                                        <p:attrNameLst>
                                          <p:attrName>ppt_x</p:attrName>
                                        </p:attrNameLst>
                                      </p:cBhvr>
                                      <p:tavLst>
                                        <p:tav tm="0">
                                          <p:val>
                                            <p:strVal val="#ppt_x"/>
                                          </p:val>
                                        </p:tav>
                                        <p:tav tm="100000">
                                          <p:val>
                                            <p:strVal val="#ppt_x"/>
                                          </p:val>
                                        </p:tav>
                                      </p:tavLst>
                                    </p:anim>
                                    <p:anim calcmode="lin" valueType="num">
                                      <p:cBhvr additive="base">
                                        <p:cTn id="30"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0" fill="hold"/>
                                        <p:tgtEl>
                                          <p:spTgt spid="11"/>
                                        </p:tgtEl>
                                        <p:attrNameLst>
                                          <p:attrName>ppt_x</p:attrName>
                                        </p:attrNameLst>
                                      </p:cBhvr>
                                      <p:tavLst>
                                        <p:tav tm="0">
                                          <p:val>
                                            <p:strVal val="#ppt_x"/>
                                          </p:val>
                                        </p:tav>
                                        <p:tav tm="100000">
                                          <p:val>
                                            <p:strVal val="#ppt_x"/>
                                          </p:val>
                                        </p:tav>
                                      </p:tavLst>
                                    </p:anim>
                                    <p:anim calcmode="lin" valueType="num">
                                      <p:cBhvr additive="base">
                                        <p:cTn id="36"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mph" presetSubtype="2" fill="hold" grpId="0" nodeType="clickEffect">
                                  <p:stCondLst>
                                    <p:cond delay="0"/>
                                  </p:stCondLst>
                                  <p:childTnLst>
                                    <p:anim to="1.5" calcmode="lin" valueType="num">
                                      <p:cBhvr override="childStyle">
                                        <p:cTn id="40" dur="2000" fill="hold"/>
                                        <p:tgtEl>
                                          <p:spTgt spid="13"/>
                                        </p:tgtEl>
                                        <p:attrNameLst>
                                          <p:attrName>style.fontSize</p:attrName>
                                        </p:attrNameLst>
                                      </p:cBhvr>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a:ln>
            <a:solidFill>
              <a:schemeClr val="tx1"/>
            </a:solidFill>
          </a:ln>
        </p:spPr>
        <p:txBody>
          <a:bodyPr/>
          <a:lstStyle/>
          <a:p>
            <a:endParaRPr lang="en-US" dirty="0"/>
          </a:p>
        </p:txBody>
      </p:sp>
      <p:sp>
        <p:nvSpPr>
          <p:cNvPr id="3" name="Content Placeholder 2"/>
          <p:cNvSpPr>
            <a:spLocks noGrp="1"/>
          </p:cNvSpPr>
          <p:nvPr>
            <p:ph idx="1"/>
          </p:nvPr>
        </p:nvSpPr>
        <p:spPr>
          <a:solidFill>
            <a:srgbClr val="FFFF00"/>
          </a:solidFill>
        </p:spPr>
        <p:txBody>
          <a:bodyPr/>
          <a:lstStyle/>
          <a:p>
            <a:endParaRPr lang="en-US" dirty="0"/>
          </a:p>
        </p:txBody>
      </p:sp>
      <p:sp>
        <p:nvSpPr>
          <p:cNvPr id="4" name="Rounded Rectangle 3"/>
          <p:cNvSpPr/>
          <p:nvPr/>
        </p:nvSpPr>
        <p:spPr>
          <a:xfrm>
            <a:off x="457200" y="6096000"/>
            <a:ext cx="8305800" cy="76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Rounded Rectangle 4"/>
          <p:cNvSpPr/>
          <p:nvPr/>
        </p:nvSpPr>
        <p:spPr>
          <a:xfrm>
            <a:off x="1600200" y="381000"/>
            <a:ext cx="6324600" cy="914400"/>
          </a:xfrm>
          <a:prstGeom prst="roundRect">
            <a:avLst/>
          </a:prstGeom>
          <a:ln>
            <a:solidFill>
              <a:srgbClr val="FFFF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sz="4000" dirty="0" smtClean="0">
                <a:solidFill>
                  <a:schemeClr val="tx1"/>
                </a:solidFill>
              </a:rPr>
              <a:t>নিচের চিত্রগুলো লক্ষ কর </a:t>
            </a:r>
            <a:endParaRPr lang="en-US" sz="4000" dirty="0">
              <a:solidFill>
                <a:schemeClr val="tx1"/>
              </a:solidFill>
            </a:endParaRPr>
          </a:p>
        </p:txBody>
      </p:sp>
      <p:sp>
        <p:nvSpPr>
          <p:cNvPr id="7" name="Rectangle 6"/>
          <p:cNvSpPr/>
          <p:nvPr/>
        </p:nvSpPr>
        <p:spPr>
          <a:xfrm>
            <a:off x="685800" y="1676400"/>
            <a:ext cx="3505200" cy="2743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4953000" y="1676400"/>
            <a:ext cx="3505200" cy="2743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safa 239.jfif"/>
          <p:cNvPicPr>
            <a:picLocks noChangeAspect="1" noChangeArrowheads="1"/>
          </p:cNvPicPr>
          <p:nvPr/>
        </p:nvPicPr>
        <p:blipFill>
          <a:blip r:embed="rId2"/>
          <a:srcRect/>
          <a:stretch>
            <a:fillRect/>
          </a:stretch>
        </p:blipFill>
        <p:spPr bwMode="auto">
          <a:xfrm>
            <a:off x="685800" y="1676400"/>
            <a:ext cx="3505200" cy="2743200"/>
          </a:xfrm>
          <a:prstGeom prst="rect">
            <a:avLst/>
          </a:prstGeom>
          <a:noFill/>
          <a:ln>
            <a:solidFill>
              <a:srgbClr val="FF0000"/>
            </a:solidFill>
          </a:ln>
        </p:spPr>
      </p:pic>
      <p:pic>
        <p:nvPicPr>
          <p:cNvPr id="1027" name="Picture 3" descr="C:\Users\sagor khan\Downloads\safa 247.jfif"/>
          <p:cNvPicPr>
            <a:picLocks noChangeAspect="1" noChangeArrowheads="1"/>
          </p:cNvPicPr>
          <p:nvPr/>
        </p:nvPicPr>
        <p:blipFill>
          <a:blip r:embed="rId3"/>
          <a:srcRect/>
          <a:stretch>
            <a:fillRect/>
          </a:stretch>
        </p:blipFill>
        <p:spPr bwMode="auto">
          <a:xfrm>
            <a:off x="4953000" y="1676400"/>
            <a:ext cx="3505200" cy="2743200"/>
          </a:xfrm>
          <a:prstGeom prst="rect">
            <a:avLst/>
          </a:prstGeom>
          <a:noFill/>
          <a:ln>
            <a:solidFill>
              <a:srgbClr val="FF0000"/>
            </a:solidFill>
          </a:ln>
        </p:spPr>
      </p:pic>
      <p:sp>
        <p:nvSpPr>
          <p:cNvPr id="13" name="Rounded Rectangle 12"/>
          <p:cNvSpPr/>
          <p:nvPr/>
        </p:nvSpPr>
        <p:spPr>
          <a:xfrm>
            <a:off x="990600" y="4419600"/>
            <a:ext cx="1828800" cy="533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ব্র্যাক </a:t>
            </a:r>
            <a:endParaRPr lang="en-US" sz="2800" dirty="0"/>
          </a:p>
        </p:txBody>
      </p:sp>
      <p:sp>
        <p:nvSpPr>
          <p:cNvPr id="14" name="Rounded Rectangle 13"/>
          <p:cNvSpPr/>
          <p:nvPr/>
        </p:nvSpPr>
        <p:spPr>
          <a:xfrm>
            <a:off x="5562600" y="4419600"/>
            <a:ext cx="1828800" cy="533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প্রশিকা </a:t>
            </a:r>
            <a:endParaRPr lang="en-US" sz="2800" dirty="0"/>
          </a:p>
        </p:txBody>
      </p:sp>
      <p:sp>
        <p:nvSpPr>
          <p:cNvPr id="15" name="Oval 14"/>
          <p:cNvSpPr/>
          <p:nvPr/>
        </p:nvSpPr>
        <p:spPr>
          <a:xfrm>
            <a:off x="3352800" y="4495800"/>
            <a:ext cx="2133600" cy="1600200"/>
          </a:xfrm>
          <a:prstGeom prst="ellips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400" dirty="0" smtClean="0">
                <a:solidFill>
                  <a:schemeClr val="tx1"/>
                </a:solidFill>
              </a:rPr>
              <a:t>বেসরকারি প্রতিষ্ঠান </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heel(4)">
                                      <p:cBhvr>
                                        <p:cTn id="17" dur="2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wheel(4)">
                                      <p:cBhvr>
                                        <p:cTn id="22" dur="20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0" fill="hold"/>
                                        <p:tgtEl>
                                          <p:spTgt spid="13"/>
                                        </p:tgtEl>
                                        <p:attrNameLst>
                                          <p:attrName>ppt_x</p:attrName>
                                        </p:attrNameLst>
                                      </p:cBhvr>
                                      <p:tavLst>
                                        <p:tav tm="0">
                                          <p:val>
                                            <p:strVal val="#ppt_x"/>
                                          </p:val>
                                        </p:tav>
                                        <p:tav tm="100000">
                                          <p:val>
                                            <p:strVal val="#ppt_x"/>
                                          </p:val>
                                        </p:tav>
                                      </p:tavLst>
                                    </p:anim>
                                    <p:anim calcmode="lin" valueType="num">
                                      <p:cBhvr additive="base">
                                        <p:cTn id="28"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0" fill="hold"/>
                                        <p:tgtEl>
                                          <p:spTgt spid="14"/>
                                        </p:tgtEl>
                                        <p:attrNameLst>
                                          <p:attrName>ppt_x</p:attrName>
                                        </p:attrNameLst>
                                      </p:cBhvr>
                                      <p:tavLst>
                                        <p:tav tm="0">
                                          <p:val>
                                            <p:strVal val="#ppt_x"/>
                                          </p:val>
                                        </p:tav>
                                        <p:tav tm="100000">
                                          <p:val>
                                            <p:strVal val="#ppt_x"/>
                                          </p:val>
                                        </p:tav>
                                      </p:tavLst>
                                    </p:anim>
                                    <p:anim calcmode="lin" valueType="num">
                                      <p:cBhvr additive="base">
                                        <p:cTn id="34"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0" nodeType="clickEffect">
                                  <p:stCondLst>
                                    <p:cond delay="0"/>
                                  </p:stCondLst>
                                  <p:childTnLst>
                                    <p:animEffect transition="out" filter="blinds(horizontal)">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1"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800" decel="100000"/>
                                        <p:tgtEl>
                                          <p:spTgt spid="15"/>
                                        </p:tgtEl>
                                      </p:cBhvr>
                                    </p:animEffect>
                                    <p:anim calcmode="lin" valueType="num">
                                      <p:cBhvr>
                                        <p:cTn id="45" dur="800" decel="100000" fill="hold"/>
                                        <p:tgtEl>
                                          <p:spTgt spid="15"/>
                                        </p:tgtEl>
                                        <p:attrNameLst>
                                          <p:attrName>style.rotation</p:attrName>
                                        </p:attrNameLst>
                                      </p:cBhvr>
                                      <p:tavLst>
                                        <p:tav tm="0">
                                          <p:val>
                                            <p:fltVal val="-90"/>
                                          </p:val>
                                        </p:tav>
                                        <p:tav tm="100000">
                                          <p:val>
                                            <p:fltVal val="0"/>
                                          </p:val>
                                        </p:tav>
                                      </p:tavLst>
                                    </p:anim>
                                    <p:anim calcmode="lin" valueType="num">
                                      <p:cBhvr>
                                        <p:cTn id="46" dur="800" decel="100000" fill="hold"/>
                                        <p:tgtEl>
                                          <p:spTgt spid="15"/>
                                        </p:tgtEl>
                                        <p:attrNameLst>
                                          <p:attrName>ppt_x</p:attrName>
                                        </p:attrNameLst>
                                      </p:cBhvr>
                                      <p:tavLst>
                                        <p:tav tm="0">
                                          <p:val>
                                            <p:strVal val="#ppt_x+0.4"/>
                                          </p:val>
                                        </p:tav>
                                        <p:tav tm="100000">
                                          <p:val>
                                            <p:strVal val="#ppt_x-0.05"/>
                                          </p:val>
                                        </p:tav>
                                      </p:tavLst>
                                    </p:anim>
                                    <p:anim calcmode="lin" valueType="num">
                                      <p:cBhvr>
                                        <p:cTn id="47" dur="800" decel="100000" fill="hold"/>
                                        <p:tgtEl>
                                          <p:spTgt spid="15"/>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4" grpId="0" animBg="1"/>
      <p:bldP spid="15" grpId="0" animBg="1"/>
      <p:bldP spid="15"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p:spPr>
        <p:txBody>
          <a:bodyPr/>
          <a:lstStyle/>
          <a:p>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dirty="0"/>
          </a:p>
        </p:txBody>
      </p:sp>
      <p:sp>
        <p:nvSpPr>
          <p:cNvPr id="4" name="Rounded Rectangle 3"/>
          <p:cNvSpPr/>
          <p:nvPr/>
        </p:nvSpPr>
        <p:spPr>
          <a:xfrm>
            <a:off x="457200" y="6172200"/>
            <a:ext cx="8305800" cy="6858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Oval 4"/>
          <p:cNvSpPr/>
          <p:nvPr/>
        </p:nvSpPr>
        <p:spPr>
          <a:xfrm>
            <a:off x="1752600" y="304800"/>
            <a:ext cx="6553200" cy="1143000"/>
          </a:xfrm>
          <a:prstGeom prst="ellips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দী</a:t>
            </a:r>
            <a:r>
              <a:rPr lang="bn-IN" sz="2800" dirty="0" smtClean="0"/>
              <a:t>র্ঘমেয়াদি তহবিলের  উৎস  </a:t>
            </a:r>
            <a:endParaRPr lang="en-US" sz="2800" dirty="0"/>
          </a:p>
        </p:txBody>
      </p:sp>
      <p:sp>
        <p:nvSpPr>
          <p:cNvPr id="6" name="Rounded Rectangle 5"/>
          <p:cNvSpPr/>
          <p:nvPr/>
        </p:nvSpPr>
        <p:spPr>
          <a:xfrm>
            <a:off x="533400" y="1676400"/>
            <a:ext cx="8001000" cy="9144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দীর্ঘমেয়াদি অর্থায়নের মেয়াদ হচ্ছে ৫ বছর থেকে ঊর্ধ্বে যেকোনো সময়কাল পর্যন্ত। </a:t>
            </a:r>
            <a:endParaRPr lang="en-US" sz="2000" dirty="0">
              <a:solidFill>
                <a:schemeClr val="tx1"/>
              </a:solidFill>
            </a:endParaRPr>
          </a:p>
        </p:txBody>
      </p:sp>
      <p:sp>
        <p:nvSpPr>
          <p:cNvPr id="7" name="Oval 6"/>
          <p:cNvSpPr/>
          <p:nvPr/>
        </p:nvSpPr>
        <p:spPr>
          <a:xfrm>
            <a:off x="838200" y="2819400"/>
            <a:ext cx="2438400" cy="2514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১।ঋণ </a:t>
            </a:r>
            <a:endParaRPr lang="en-US" sz="3200" dirty="0"/>
          </a:p>
        </p:txBody>
      </p:sp>
      <p:sp>
        <p:nvSpPr>
          <p:cNvPr id="8" name="Oval 7"/>
          <p:cNvSpPr/>
          <p:nvPr/>
        </p:nvSpPr>
        <p:spPr>
          <a:xfrm>
            <a:off x="3505200" y="2895600"/>
            <a:ext cx="2438400" cy="2514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২।ঋণ পত্র </a:t>
            </a:r>
            <a:endParaRPr lang="en-US" sz="3200" dirty="0"/>
          </a:p>
        </p:txBody>
      </p:sp>
      <p:sp>
        <p:nvSpPr>
          <p:cNvPr id="9" name="Oval 8"/>
          <p:cNvSpPr/>
          <p:nvPr/>
        </p:nvSpPr>
        <p:spPr>
          <a:xfrm>
            <a:off x="6096000" y="2895600"/>
            <a:ext cx="2438400" cy="2514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৩। </a:t>
            </a:r>
            <a:r>
              <a:rPr lang="bn-IN" sz="3200" dirty="0" smtClean="0"/>
              <a:t>লিজিং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mph" presetSubtype="0" fill="hold" grpId="0" nodeType="clickEffect">
                                  <p:stCondLst>
                                    <p:cond delay="0"/>
                                  </p:stCondLst>
                                  <p:childTnLst>
                                    <p:anim calcmode="discrete" valueType="str">
                                      <p:cBhvr override="childStyle">
                                        <p:cTn id="23" dur="2000" fill="hold"/>
                                        <p:tgtEl>
                                          <p:spTgt spid="9"/>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0" fill="hold"/>
                                        <p:tgtEl>
                                          <p:spTgt spid="6"/>
                                        </p:tgtEl>
                                        <p:attrNameLst>
                                          <p:attrName>ppt_x</p:attrName>
                                        </p:attrNameLst>
                                      </p:cBhvr>
                                      <p:tavLst>
                                        <p:tav tm="0">
                                          <p:val>
                                            <p:strVal val="#ppt_x"/>
                                          </p:val>
                                        </p:tav>
                                        <p:tav tm="100000">
                                          <p:val>
                                            <p:strVal val="#ppt_x"/>
                                          </p:val>
                                        </p:tav>
                                      </p:tavLst>
                                    </p:anim>
                                    <p:anim calcmode="lin" valueType="num">
                                      <p:cBhvr additive="base">
                                        <p:cTn id="29"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grpId="1"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7" dur="1000" fill="hold"/>
                                        <p:tgtEl>
                                          <p:spTgt spid="7"/>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path" presetSubtype="0" accel="50000" decel="50000" fill="hold" grpId="0" nodeType="clickEffect">
                                  <p:stCondLst>
                                    <p:cond delay="0"/>
                                  </p:stCondLst>
                                  <p:childTnLst>
                                    <p:animMotion origin="layout" path="M 0 0  C 0.069 0  0.125 0.0746  0.125 0.16651  C 0.125 0.25843  0.069 0.33302  0 0.33302  C -0.069 0.33302  -0.125 0.25843  -0.125 0.16651  C -0.125 0.0746  -0.069 0  0 0  Z" pathEditMode="relative" ptsTypes="">
                                      <p:cBhvr>
                                        <p:cTn id="45"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 grpId="1"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xfrm>
            <a:off x="0" y="1600200"/>
            <a:ext cx="8686800" cy="4525963"/>
          </a:xfrm>
          <a:solidFill>
            <a:srgbClr val="92D050"/>
          </a:solidFill>
          <a:ln>
            <a:solidFill>
              <a:srgbClr val="FF0000"/>
            </a:solidFill>
          </a:ln>
        </p:spPr>
        <p:txBody>
          <a:bodyPr/>
          <a:lstStyle/>
          <a:p>
            <a:endParaRPr lang="en-US" dirty="0"/>
          </a:p>
        </p:txBody>
      </p:sp>
      <p:sp>
        <p:nvSpPr>
          <p:cNvPr id="4" name="Rounded Rectangle 3"/>
          <p:cNvSpPr/>
          <p:nvPr/>
        </p:nvSpPr>
        <p:spPr>
          <a:xfrm>
            <a:off x="228600" y="6096000"/>
            <a:ext cx="82296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Rounded Rectangle 4"/>
          <p:cNvSpPr/>
          <p:nvPr/>
        </p:nvSpPr>
        <p:spPr>
          <a:xfrm>
            <a:off x="1447800" y="381000"/>
            <a:ext cx="6858000" cy="914400"/>
          </a:xfrm>
          <a:prstGeom prst="roundRect">
            <a:avLst/>
          </a:prstGeom>
          <a:ln>
            <a:solidFill>
              <a:srgbClr val="FFFF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4000" dirty="0" smtClean="0">
                <a:solidFill>
                  <a:schemeClr val="tx1"/>
                </a:solidFill>
              </a:rPr>
              <a:t>নিচের চিত্রগুলো লক্ষ কর </a:t>
            </a:r>
            <a:endParaRPr lang="en-US" sz="4000" dirty="0">
              <a:solidFill>
                <a:schemeClr val="tx1"/>
              </a:solidFill>
            </a:endParaRPr>
          </a:p>
        </p:txBody>
      </p:sp>
      <p:sp>
        <p:nvSpPr>
          <p:cNvPr id="6" name="Rectangle 5"/>
          <p:cNvSpPr/>
          <p:nvPr/>
        </p:nvSpPr>
        <p:spPr>
          <a:xfrm>
            <a:off x="2514600" y="1600200"/>
            <a:ext cx="2895600" cy="3657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5486400" y="1676400"/>
            <a:ext cx="3276600" cy="3581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safa 248.jfif"/>
          <p:cNvPicPr>
            <a:picLocks noChangeAspect="1" noChangeArrowheads="1"/>
          </p:cNvPicPr>
          <p:nvPr/>
        </p:nvPicPr>
        <p:blipFill>
          <a:blip r:embed="rId3"/>
          <a:srcRect/>
          <a:stretch>
            <a:fillRect/>
          </a:stretch>
        </p:blipFill>
        <p:spPr bwMode="auto">
          <a:xfrm>
            <a:off x="2514600" y="1600200"/>
            <a:ext cx="2971800" cy="3657600"/>
          </a:xfrm>
          <a:prstGeom prst="rect">
            <a:avLst/>
          </a:prstGeom>
          <a:noFill/>
          <a:ln>
            <a:solidFill>
              <a:srgbClr val="FF0000"/>
            </a:solidFill>
          </a:ln>
        </p:spPr>
      </p:pic>
      <p:pic>
        <p:nvPicPr>
          <p:cNvPr id="1029" name="Picture 5" descr="C:\Users\sagor khan\Downloads\c12.jpg"/>
          <p:cNvPicPr>
            <a:picLocks noChangeAspect="1" noChangeArrowheads="1"/>
          </p:cNvPicPr>
          <p:nvPr/>
        </p:nvPicPr>
        <p:blipFill>
          <a:blip r:embed="rId4"/>
          <a:srcRect/>
          <a:stretch>
            <a:fillRect/>
          </a:stretch>
        </p:blipFill>
        <p:spPr bwMode="auto">
          <a:xfrm>
            <a:off x="5486400" y="1600200"/>
            <a:ext cx="3276600" cy="3657600"/>
          </a:xfrm>
          <a:prstGeom prst="rect">
            <a:avLst/>
          </a:prstGeom>
          <a:noFill/>
          <a:ln>
            <a:solidFill>
              <a:srgbClr val="FF0000"/>
            </a:solidFill>
          </a:ln>
        </p:spPr>
      </p:pic>
      <p:sp>
        <p:nvSpPr>
          <p:cNvPr id="15" name="Rectangle 14"/>
          <p:cNvSpPr/>
          <p:nvPr/>
        </p:nvSpPr>
        <p:spPr>
          <a:xfrm>
            <a:off x="0" y="1600200"/>
            <a:ext cx="2438400" cy="3581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6" name="Picture 6" descr="C:\Users\sagor khan\Downloads\k3.jpg"/>
          <p:cNvPicPr>
            <a:picLocks noChangeAspect="1" noChangeArrowheads="1"/>
          </p:cNvPicPr>
          <p:nvPr/>
        </p:nvPicPr>
        <p:blipFill>
          <a:blip r:embed="rId5"/>
          <a:srcRect/>
          <a:stretch>
            <a:fillRect/>
          </a:stretch>
        </p:blipFill>
        <p:spPr bwMode="auto">
          <a:xfrm>
            <a:off x="0" y="1600200"/>
            <a:ext cx="2438400" cy="3657600"/>
          </a:xfrm>
          <a:prstGeom prst="rect">
            <a:avLst/>
          </a:prstGeom>
          <a:noFill/>
          <a:ln>
            <a:solidFill>
              <a:srgbClr val="FF0000"/>
            </a:solidFill>
          </a:ln>
        </p:spPr>
      </p:pic>
      <p:sp>
        <p:nvSpPr>
          <p:cNvPr id="18" name="TextBox 17"/>
          <p:cNvSpPr txBox="1"/>
          <p:nvPr/>
        </p:nvSpPr>
        <p:spPr>
          <a:xfrm>
            <a:off x="0" y="1828800"/>
            <a:ext cx="2438400" cy="461665"/>
          </a:xfrm>
          <a:prstGeom prst="rect">
            <a:avLst/>
          </a:prstGeom>
          <a:noFill/>
        </p:spPr>
        <p:txBody>
          <a:bodyPr wrap="square" rtlCol="0">
            <a:spAutoFit/>
          </a:bodyPr>
          <a:lstStyle/>
          <a:p>
            <a:r>
              <a:rPr lang="bn-IN" sz="2400" dirty="0" smtClean="0">
                <a:solidFill>
                  <a:srgbClr val="FF0000"/>
                </a:solidFill>
              </a:rPr>
              <a:t>যন্ত্রপাতি </a:t>
            </a:r>
            <a:endParaRPr lang="en-US" sz="2400" dirty="0">
              <a:solidFill>
                <a:srgbClr val="FF0000"/>
              </a:solidFill>
            </a:endParaRPr>
          </a:p>
        </p:txBody>
      </p:sp>
      <p:sp>
        <p:nvSpPr>
          <p:cNvPr id="19" name="TextBox 18"/>
          <p:cNvSpPr txBox="1"/>
          <p:nvPr/>
        </p:nvSpPr>
        <p:spPr>
          <a:xfrm>
            <a:off x="2819400" y="1752600"/>
            <a:ext cx="2590800" cy="461665"/>
          </a:xfrm>
          <a:prstGeom prst="rect">
            <a:avLst/>
          </a:prstGeom>
          <a:noFill/>
        </p:spPr>
        <p:txBody>
          <a:bodyPr wrap="square" rtlCol="0">
            <a:spAutoFit/>
          </a:bodyPr>
          <a:lstStyle/>
          <a:p>
            <a:r>
              <a:rPr lang="bn-IN" sz="2400" dirty="0" smtClean="0">
                <a:solidFill>
                  <a:srgbClr val="FF0000"/>
                </a:solidFill>
              </a:rPr>
              <a:t>দালানকোঠা </a:t>
            </a:r>
            <a:endParaRPr lang="en-US" sz="2400" dirty="0">
              <a:solidFill>
                <a:srgbClr val="FF0000"/>
              </a:solidFill>
            </a:endParaRPr>
          </a:p>
        </p:txBody>
      </p:sp>
      <p:sp>
        <p:nvSpPr>
          <p:cNvPr id="20" name="TextBox 19"/>
          <p:cNvSpPr txBox="1"/>
          <p:nvPr/>
        </p:nvSpPr>
        <p:spPr>
          <a:xfrm>
            <a:off x="6096000" y="1828800"/>
            <a:ext cx="2286000" cy="461665"/>
          </a:xfrm>
          <a:prstGeom prst="rect">
            <a:avLst/>
          </a:prstGeom>
          <a:noFill/>
        </p:spPr>
        <p:txBody>
          <a:bodyPr wrap="square" rtlCol="0">
            <a:spAutoFit/>
          </a:bodyPr>
          <a:lstStyle/>
          <a:p>
            <a:r>
              <a:rPr lang="bn-IN" sz="2400" dirty="0" smtClean="0">
                <a:solidFill>
                  <a:srgbClr val="FF0000"/>
                </a:solidFill>
              </a:rPr>
              <a:t>জমি </a:t>
            </a:r>
            <a:endParaRPr lang="en-US" sz="2400" dirty="0">
              <a:solidFill>
                <a:srgbClr val="FF0000"/>
              </a:solidFill>
            </a:endParaRPr>
          </a:p>
        </p:txBody>
      </p:sp>
      <p:sp>
        <p:nvSpPr>
          <p:cNvPr id="21" name="Rounded Rectangle 20"/>
          <p:cNvSpPr/>
          <p:nvPr/>
        </p:nvSpPr>
        <p:spPr>
          <a:xfrm>
            <a:off x="152400" y="5334000"/>
            <a:ext cx="8153400" cy="6858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দী</a:t>
            </a:r>
            <a:r>
              <a:rPr lang="bn-IN" sz="3200" dirty="0" smtClean="0"/>
              <a:t>র্ঘমেয়াদি তহবিল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heel(4)">
                                      <p:cBhvr>
                                        <p:cTn id="19" dur="20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0" fill="hold"/>
                                        <p:tgtEl>
                                          <p:spTgt spid="18"/>
                                        </p:tgtEl>
                                        <p:attrNameLst>
                                          <p:attrName>ppt_x</p:attrName>
                                        </p:attrNameLst>
                                      </p:cBhvr>
                                      <p:tavLst>
                                        <p:tav tm="0">
                                          <p:val>
                                            <p:strVal val="#ppt_x"/>
                                          </p:val>
                                        </p:tav>
                                        <p:tav tm="100000">
                                          <p:val>
                                            <p:strVal val="#ppt_x"/>
                                          </p:val>
                                        </p:tav>
                                      </p:tavLst>
                                    </p:anim>
                                    <p:anim calcmode="lin" valueType="num">
                                      <p:cBhvr additive="base">
                                        <p:cTn id="25"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anim calcmode="lin" valueType="num">
                                      <p:cBhvr additive="base">
                                        <p:cTn id="30" dur="5000" fill="hold"/>
                                        <p:tgtEl>
                                          <p:spTgt spid="1028"/>
                                        </p:tgtEl>
                                        <p:attrNameLst>
                                          <p:attrName>ppt_x</p:attrName>
                                        </p:attrNameLst>
                                      </p:cBhvr>
                                      <p:tavLst>
                                        <p:tav tm="0">
                                          <p:val>
                                            <p:strVal val="#ppt_x"/>
                                          </p:val>
                                        </p:tav>
                                        <p:tav tm="100000">
                                          <p:val>
                                            <p:strVal val="#ppt_x"/>
                                          </p:val>
                                        </p:tav>
                                      </p:tavLst>
                                    </p:anim>
                                    <p:anim calcmode="lin" valueType="num">
                                      <p:cBhvr additive="base">
                                        <p:cTn id="31" dur="50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heel(4)">
                                      <p:cBhvr>
                                        <p:cTn id="36" dur="2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wheel(4)">
                                      <p:cBhvr>
                                        <p:cTn id="41" dur="2000"/>
                                        <p:tgtEl>
                                          <p:spTgt spid="1029"/>
                                        </p:tgtEl>
                                      </p:cBhvr>
                                    </p:animEffect>
                                  </p:childTnLst>
                                </p:cTn>
                              </p:par>
                            </p:childTnLst>
                          </p:cTn>
                        </p:par>
                      </p:childTnLst>
                    </p:cTn>
                  </p:par>
                  <p:par>
                    <p:cTn id="42" fill="hold">
                      <p:stCondLst>
                        <p:cond delay="indefinite"/>
                      </p:stCondLst>
                      <p:childTnLst>
                        <p:par>
                          <p:cTn id="43" fill="hold">
                            <p:stCondLst>
                              <p:cond delay="0"/>
                            </p:stCondLst>
                            <p:childTnLst>
                              <p:par>
                                <p:cTn id="44" presetID="7" presetClass="entr" presetSubtype="4"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additive="base">
                                        <p:cTn id="46" dur="5000" fill="hold"/>
                                        <p:tgtEl>
                                          <p:spTgt spid="20"/>
                                        </p:tgtEl>
                                        <p:attrNameLst>
                                          <p:attrName>ppt_x</p:attrName>
                                        </p:attrNameLst>
                                      </p:cBhvr>
                                      <p:tavLst>
                                        <p:tav tm="0">
                                          <p:val>
                                            <p:strVal val="#ppt_x"/>
                                          </p:val>
                                        </p:tav>
                                        <p:tav tm="100000">
                                          <p:val>
                                            <p:strVal val="#ppt_x"/>
                                          </p:val>
                                        </p:tav>
                                      </p:tavLst>
                                    </p:anim>
                                    <p:anim calcmode="lin" valueType="num">
                                      <p:cBhvr additive="base">
                                        <p:cTn id="47" dur="5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p:bldP spid="19"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096000" cy="1143000"/>
          </a:xfrm>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solidFill>
            <a:schemeClr val="accent6">
              <a:lumMod val="60000"/>
              <a:lumOff val="40000"/>
            </a:schemeClr>
          </a:solidFill>
          <a:ln>
            <a:solidFill>
              <a:srgbClr val="FF0000"/>
            </a:solidFill>
          </a:ln>
        </p:spPr>
        <p:txBody>
          <a:bodyPr>
            <a:normAutofit/>
          </a:bodyPr>
          <a:lstStyle/>
          <a:p>
            <a:pPr>
              <a:buNone/>
            </a:pPr>
            <a:r>
              <a:rPr lang="bn-IN" sz="2400" dirty="0" smtClean="0"/>
              <a:t>১। মধ্যমেয়াদি অর্থসংস্থানের উৎস কোনটি? </a:t>
            </a:r>
          </a:p>
          <a:p>
            <a:pPr>
              <a:buNone/>
            </a:pPr>
            <a:r>
              <a:rPr lang="bn-IN" sz="2400" dirty="0" smtClean="0"/>
              <a:t>      (</a:t>
            </a:r>
            <a:r>
              <a:rPr lang="bn-IN" sz="2000" dirty="0" smtClean="0"/>
              <a:t>ক) ক্ষুদ্র ঋণ   (খ)  বিশেষায়িত  আর্থিক প্রতিষ্ঠান  </a:t>
            </a:r>
          </a:p>
          <a:p>
            <a:pPr>
              <a:buNone/>
            </a:pPr>
            <a:r>
              <a:rPr lang="bn-IN" sz="2000" smtClean="0"/>
              <a:t>        (</a:t>
            </a:r>
            <a:r>
              <a:rPr lang="bn-IN" sz="2000" dirty="0" smtClean="0"/>
              <a:t>গ) ক্রেতা থেকে অগ্রিম গ্রহণ   (ঘ) প্রাপ্য বিল বাট্রাকরণ </a:t>
            </a:r>
          </a:p>
          <a:p>
            <a:pPr>
              <a:buNone/>
            </a:pPr>
            <a:endParaRPr lang="bn-IN" sz="2000" dirty="0" smtClean="0"/>
          </a:p>
          <a:p>
            <a:pPr>
              <a:buNone/>
            </a:pPr>
            <a:r>
              <a:rPr lang="bn-IN" sz="2400" dirty="0" smtClean="0"/>
              <a:t>২।অভ্যন্তরীণ তহবিলের মুনাফাভিত্তিক উৎস কোনটি? </a:t>
            </a:r>
          </a:p>
          <a:p>
            <a:pPr>
              <a:buNone/>
            </a:pPr>
            <a:r>
              <a:rPr lang="bn-IN" sz="2000" dirty="0" smtClean="0"/>
              <a:t>             (</a:t>
            </a:r>
            <a:r>
              <a:rPr lang="bn-IN" sz="2000" dirty="0" smtClean="0">
                <a:solidFill>
                  <a:srgbClr val="002060"/>
                </a:solidFill>
              </a:rPr>
              <a:t>ক)অবণ্টিত মুনাফা (খ) লিজিং  </a:t>
            </a:r>
          </a:p>
          <a:p>
            <a:pPr>
              <a:buNone/>
            </a:pPr>
            <a:r>
              <a:rPr lang="bn-IN" sz="2000" dirty="0" smtClean="0">
                <a:solidFill>
                  <a:srgbClr val="002060"/>
                </a:solidFill>
              </a:rPr>
              <a:t>              (গ) বাণিজ্যিক পত্র   (ঘ) ঋণ পত্র </a:t>
            </a:r>
            <a:endParaRPr lang="en-US" sz="2000" dirty="0">
              <a:solidFill>
                <a:srgbClr val="002060"/>
              </a:solidFill>
            </a:endParaRPr>
          </a:p>
        </p:txBody>
      </p:sp>
      <p:sp>
        <p:nvSpPr>
          <p:cNvPr id="4" name="Rounded Rectangle 3"/>
          <p:cNvSpPr/>
          <p:nvPr/>
        </p:nvSpPr>
        <p:spPr>
          <a:xfrm>
            <a:off x="533400" y="6096000"/>
            <a:ext cx="81534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Oval 4"/>
          <p:cNvSpPr/>
          <p:nvPr/>
        </p:nvSpPr>
        <p:spPr>
          <a:xfrm>
            <a:off x="2514600" y="304800"/>
            <a:ext cx="4343400" cy="1143000"/>
          </a:xfrm>
          <a:prstGeom prst="ellips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en-US" sz="3200" dirty="0" err="1" smtClean="0"/>
              <a:t>মূল্যায়ন</a:t>
            </a:r>
            <a:r>
              <a:rPr lang="en-US" sz="3200" dirty="0" smtClean="0"/>
              <a:t> </a:t>
            </a:r>
            <a:endParaRPr lang="en-US" sz="3200" dirty="0"/>
          </a:p>
        </p:txBody>
      </p:sp>
      <p:sp>
        <p:nvSpPr>
          <p:cNvPr id="7" name="Oval 6"/>
          <p:cNvSpPr/>
          <p:nvPr/>
        </p:nvSpPr>
        <p:spPr>
          <a:xfrm>
            <a:off x="2514600" y="2133600"/>
            <a:ext cx="457200" cy="304800"/>
          </a:xfrm>
          <a:prstGeom prst="ellipse">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Oval 7"/>
          <p:cNvSpPr/>
          <p:nvPr/>
        </p:nvSpPr>
        <p:spPr>
          <a:xfrm>
            <a:off x="1447800" y="3733800"/>
            <a:ext cx="3810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par>
                                <p:cTn id="8" presetID="8" presetClass="exit" presetSubtype="16" fill="hold" nodeType="withEffect">
                                  <p:stCondLst>
                                    <p:cond delay="0"/>
                                  </p:stCondLst>
                                  <p:childTnLst>
                                    <p:animEffect transition="out" filter="diamond(in)">
                                      <p:cBhvr>
                                        <p:cTn id="9" dur="2000"/>
                                        <p:tgtEl>
                                          <p:spTgt spid="3">
                                            <p:txEl>
                                              <p:pRg st="1" end="1"/>
                                            </p:txEl>
                                          </p:spTgt>
                                        </p:tgtEl>
                                      </p:cBhvr>
                                    </p:animEffect>
                                    <p:set>
                                      <p:cBhvr>
                                        <p:cTn id="10" dur="1" fill="hold">
                                          <p:stCondLst>
                                            <p:cond delay="1999"/>
                                          </p:stCondLst>
                                        </p:cTn>
                                        <p:tgtEl>
                                          <p:spTgt spid="3">
                                            <p:txEl>
                                              <p:pRg st="1" end="1"/>
                                            </p:txEl>
                                          </p:spTgt>
                                        </p:tgtEl>
                                        <p:attrNameLst>
                                          <p:attrName>style.visibility</p:attrName>
                                        </p:attrNameLst>
                                      </p:cBhvr>
                                      <p:to>
                                        <p:strVal val="hidden"/>
                                      </p:to>
                                    </p:set>
                                  </p:childTnLst>
                                </p:cTn>
                              </p:par>
                              <p:par>
                                <p:cTn id="11" presetID="8" presetClass="exit" presetSubtype="16" fill="hold" nodeType="withEffect">
                                  <p:stCondLst>
                                    <p:cond delay="0"/>
                                  </p:stCondLst>
                                  <p:childTnLst>
                                    <p:animEffect transition="out" filter="diamond(in)">
                                      <p:cBhvr>
                                        <p:cTn id="12" dur="2000"/>
                                        <p:tgtEl>
                                          <p:spTgt spid="3">
                                            <p:txEl>
                                              <p:pRg st="2" end="2"/>
                                            </p:txEl>
                                          </p:spTgt>
                                        </p:tgtEl>
                                      </p:cBhvr>
                                    </p:animEffect>
                                    <p:set>
                                      <p:cBhvr>
                                        <p:cTn id="13" dur="1" fill="hold">
                                          <p:stCondLst>
                                            <p:cond delay="1999"/>
                                          </p:stCondLst>
                                        </p:cTn>
                                        <p:tgtEl>
                                          <p:spTgt spid="3">
                                            <p:txEl>
                                              <p:pRg st="2" end="2"/>
                                            </p:txEl>
                                          </p:spTgt>
                                        </p:tgtEl>
                                        <p:attrNameLst>
                                          <p:attrName>style.visibility</p:attrName>
                                        </p:attrNameLst>
                                      </p:cBhvr>
                                      <p:to>
                                        <p:strVal val="hidden"/>
                                      </p:to>
                                    </p:set>
                                  </p:childTnLst>
                                </p:cTn>
                              </p:par>
                              <p:par>
                                <p:cTn id="14" presetID="8" presetClass="exit" presetSubtype="16" fill="hold" nodeType="withEffect">
                                  <p:stCondLst>
                                    <p:cond delay="0"/>
                                  </p:stCondLst>
                                  <p:childTnLst>
                                    <p:animEffect transition="out" filter="diamond(in)">
                                      <p:cBhvr>
                                        <p:cTn id="15" dur="2000"/>
                                        <p:tgtEl>
                                          <p:spTgt spid="3">
                                            <p:txEl>
                                              <p:pRg st="4" end="4"/>
                                            </p:txEl>
                                          </p:spTgt>
                                        </p:tgtEl>
                                      </p:cBhvr>
                                    </p:animEffect>
                                    <p:set>
                                      <p:cBhvr>
                                        <p:cTn id="16" dur="1" fill="hold">
                                          <p:stCondLst>
                                            <p:cond delay="1999"/>
                                          </p:stCondLst>
                                        </p:cTn>
                                        <p:tgtEl>
                                          <p:spTgt spid="3">
                                            <p:txEl>
                                              <p:pRg st="4" end="4"/>
                                            </p:txEl>
                                          </p:spTgt>
                                        </p:tgtEl>
                                        <p:attrNameLst>
                                          <p:attrName>style.visibility</p:attrName>
                                        </p:attrNameLst>
                                      </p:cBhvr>
                                      <p:to>
                                        <p:strVal val="hidden"/>
                                      </p:to>
                                    </p:set>
                                  </p:childTnLst>
                                </p:cTn>
                              </p:par>
                              <p:par>
                                <p:cTn id="17" presetID="8" presetClass="exit" presetSubtype="16" fill="hold" nodeType="withEffect">
                                  <p:stCondLst>
                                    <p:cond delay="0"/>
                                  </p:stCondLst>
                                  <p:childTnLst>
                                    <p:animEffect transition="out" filter="diamond(in)">
                                      <p:cBhvr>
                                        <p:cTn id="18" dur="2000"/>
                                        <p:tgtEl>
                                          <p:spTgt spid="3">
                                            <p:txEl>
                                              <p:pRg st="5" end="5"/>
                                            </p:txEl>
                                          </p:spTgt>
                                        </p:tgtEl>
                                      </p:cBhvr>
                                    </p:animEffect>
                                    <p:set>
                                      <p:cBhvr>
                                        <p:cTn id="19" dur="1" fill="hold">
                                          <p:stCondLst>
                                            <p:cond delay="1999"/>
                                          </p:stCondLst>
                                        </p:cTn>
                                        <p:tgtEl>
                                          <p:spTgt spid="3">
                                            <p:txEl>
                                              <p:pRg st="5" end="5"/>
                                            </p:txEl>
                                          </p:spTgt>
                                        </p:tgtEl>
                                        <p:attrNameLst>
                                          <p:attrName>style.visibility</p:attrName>
                                        </p:attrNameLst>
                                      </p:cBhvr>
                                      <p:to>
                                        <p:strVal val="hidden"/>
                                      </p:to>
                                    </p:set>
                                  </p:childTnLst>
                                </p:cTn>
                              </p:par>
                              <p:par>
                                <p:cTn id="20" presetID="8" presetClass="exit" presetSubtype="16" fill="hold" nodeType="withEffect">
                                  <p:stCondLst>
                                    <p:cond delay="0"/>
                                  </p:stCondLst>
                                  <p:childTnLst>
                                    <p:animEffect transition="out" filter="diamond(in)">
                                      <p:cBhvr>
                                        <p:cTn id="21" dur="2000"/>
                                        <p:tgtEl>
                                          <p:spTgt spid="3">
                                            <p:txEl>
                                              <p:pRg st="6" end="6"/>
                                            </p:txEl>
                                          </p:spTgt>
                                        </p:tgtEl>
                                      </p:cBhvr>
                                    </p:animEffect>
                                    <p:set>
                                      <p:cBhvr>
                                        <p:cTn id="22"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heel(4)">
                                      <p:cBhvr>
                                        <p:cTn id="27" dur="2000"/>
                                        <p:tgtEl>
                                          <p:spTgt spid="3">
                                            <p:txEl>
                                              <p:pRg st="0" end="0"/>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heel(4)">
                                      <p:cBhvr>
                                        <p:cTn id="30" dur="2000"/>
                                        <p:tgtEl>
                                          <p:spTgt spid="3">
                                            <p:txEl>
                                              <p:pRg st="1" end="1"/>
                                            </p:txEl>
                                          </p:spTgt>
                                        </p:tgtEl>
                                      </p:cBhvr>
                                    </p:animEffect>
                                  </p:childTnLst>
                                </p:cTn>
                              </p:par>
                              <p:par>
                                <p:cTn id="31" presetID="21" presetClass="entr" presetSubtype="4"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wheel(4)">
                                      <p:cBhvr>
                                        <p:cTn id="33" dur="2000"/>
                                        <p:tgtEl>
                                          <p:spTgt spid="3">
                                            <p:txEl>
                                              <p:pRg st="2" end="2"/>
                                            </p:txEl>
                                          </p:spTgt>
                                        </p:tgtEl>
                                      </p:cBhvr>
                                    </p:animEffect>
                                  </p:childTnLst>
                                </p:cTn>
                              </p:par>
                              <p:par>
                                <p:cTn id="34" presetID="21" presetClass="entr" presetSubtype="4"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heel(4)">
                                      <p:cBhvr>
                                        <p:cTn id="36" dur="2000"/>
                                        <p:tgtEl>
                                          <p:spTgt spid="3">
                                            <p:txEl>
                                              <p:pRg st="4" end="4"/>
                                            </p:txEl>
                                          </p:spTgt>
                                        </p:tgtEl>
                                      </p:cBhvr>
                                    </p:animEffect>
                                  </p:childTnLst>
                                </p:cTn>
                              </p:par>
                              <p:par>
                                <p:cTn id="37" presetID="21"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heel(4)">
                                      <p:cBhvr>
                                        <p:cTn id="39" dur="2000"/>
                                        <p:tgtEl>
                                          <p:spTgt spid="3">
                                            <p:txEl>
                                              <p:pRg st="5" end="5"/>
                                            </p:txEl>
                                          </p:spTgt>
                                        </p:tgtEl>
                                      </p:cBhvr>
                                    </p:animEffect>
                                  </p:childTnLst>
                                </p:cTn>
                              </p:par>
                              <p:par>
                                <p:cTn id="40" presetID="21" presetClass="entr" presetSubtype="4"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4)">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0" fill="hold"/>
                                        <p:tgtEl>
                                          <p:spTgt spid="7"/>
                                        </p:tgtEl>
                                        <p:attrNameLst>
                                          <p:attrName>ppt_x</p:attrName>
                                        </p:attrNameLst>
                                      </p:cBhvr>
                                      <p:tavLst>
                                        <p:tav tm="0">
                                          <p:val>
                                            <p:strVal val="#ppt_x"/>
                                          </p:val>
                                        </p:tav>
                                        <p:tav tm="100000">
                                          <p:val>
                                            <p:strVal val="#ppt_x"/>
                                          </p:val>
                                        </p:tav>
                                      </p:tavLst>
                                    </p:anim>
                                    <p:anim calcmode="lin" valueType="num">
                                      <p:cBhvr additive="base">
                                        <p:cTn id="4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heel(4)">
                                      <p:cBhvr>
                                        <p:cTn id="53" dur="2000"/>
                                        <p:tgtEl>
                                          <p:spTgt spid="3">
                                            <p:txEl>
                                              <p:pRg st="4" end="4"/>
                                            </p:txEl>
                                          </p:spTgt>
                                        </p:tgtEl>
                                      </p:cBhvr>
                                    </p:animEffect>
                                  </p:childTnLst>
                                </p:cTn>
                              </p:par>
                              <p:par>
                                <p:cTn id="54" presetID="21" presetClass="entr" presetSubtype="4" fill="hold" nodeType="with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wheel(4)">
                                      <p:cBhvr>
                                        <p:cTn id="56" dur="2000"/>
                                        <p:tgtEl>
                                          <p:spTgt spid="3">
                                            <p:txEl>
                                              <p:pRg st="5" end="5"/>
                                            </p:txEl>
                                          </p:spTgt>
                                        </p:tgtEl>
                                      </p:cBhvr>
                                    </p:animEffect>
                                  </p:childTnLst>
                                </p:cTn>
                              </p:par>
                              <p:par>
                                <p:cTn id="57" presetID="21" presetClass="entr" presetSubtype="4" fill="hold" nodeType="with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wheel(4)">
                                      <p:cBhvr>
                                        <p:cTn id="59" dur="2000"/>
                                        <p:tgtEl>
                                          <p:spTgt spid="3">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7" presetClass="entr" presetSubtype="4"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additive="base">
                                        <p:cTn id="64" dur="5000" fill="hold"/>
                                        <p:tgtEl>
                                          <p:spTgt spid="8"/>
                                        </p:tgtEl>
                                        <p:attrNameLst>
                                          <p:attrName>ppt_x</p:attrName>
                                        </p:attrNameLst>
                                      </p:cBhvr>
                                      <p:tavLst>
                                        <p:tav tm="0">
                                          <p:val>
                                            <p:strVal val="#ppt_x"/>
                                          </p:val>
                                        </p:tav>
                                        <p:tav tm="100000">
                                          <p:val>
                                            <p:strVal val="#ppt_x"/>
                                          </p:val>
                                        </p:tav>
                                      </p:tavLst>
                                    </p:anim>
                                    <p:anim calcmode="lin" valueType="num">
                                      <p:cBhvr additive="base">
                                        <p:cTn id="6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endParaRPr lang="en-US" dirty="0"/>
          </a:p>
        </p:txBody>
      </p:sp>
      <p:sp>
        <p:nvSpPr>
          <p:cNvPr id="3" name="Content Placeholder 2"/>
          <p:cNvSpPr>
            <a:spLocks noGrp="1"/>
          </p:cNvSpPr>
          <p:nvPr>
            <p:ph idx="1"/>
          </p:nvPr>
        </p:nvSpPr>
        <p:spPr>
          <a:solidFill>
            <a:srgbClr val="FFFF00"/>
          </a:solidFill>
          <a:ln>
            <a:solidFill>
              <a:schemeClr val="tx1"/>
            </a:solidFill>
          </a:ln>
        </p:spPr>
        <p:txBody>
          <a:bodyPr/>
          <a:lstStyle/>
          <a:p>
            <a:endParaRPr lang="en-US" dirty="0"/>
          </a:p>
        </p:txBody>
      </p:sp>
      <p:sp>
        <p:nvSpPr>
          <p:cNvPr id="4" name="Rounded Rectangle 3"/>
          <p:cNvSpPr/>
          <p:nvPr/>
        </p:nvSpPr>
        <p:spPr>
          <a:xfrm>
            <a:off x="2133600" y="381000"/>
            <a:ext cx="5257800" cy="914400"/>
          </a:xfrm>
          <a:prstGeom prst="round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বাড়ির কাজ </a:t>
            </a:r>
            <a:endParaRPr lang="en-US" sz="36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sp>
        <p:nvSpPr>
          <p:cNvPr id="5" name="Rounded Rectangle 4"/>
          <p:cNvSpPr/>
          <p:nvPr/>
        </p:nvSpPr>
        <p:spPr>
          <a:xfrm>
            <a:off x="533400" y="6096000"/>
            <a:ext cx="81534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Rectangle 5"/>
          <p:cNvSpPr/>
          <p:nvPr/>
        </p:nvSpPr>
        <p:spPr>
          <a:xfrm>
            <a:off x="1295400" y="1905000"/>
            <a:ext cx="4495800" cy="3505200"/>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428.jpg"/>
          <p:cNvPicPr>
            <a:picLocks noChangeAspect="1" noChangeArrowheads="1"/>
          </p:cNvPicPr>
          <p:nvPr/>
        </p:nvPicPr>
        <p:blipFill>
          <a:blip r:embed="rId2"/>
          <a:srcRect/>
          <a:stretch>
            <a:fillRect/>
          </a:stretch>
        </p:blipFill>
        <p:spPr bwMode="auto">
          <a:xfrm>
            <a:off x="1371600" y="1981200"/>
            <a:ext cx="4419600" cy="34290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Rounded Rectangle 7"/>
          <p:cNvSpPr/>
          <p:nvPr/>
        </p:nvSpPr>
        <p:spPr>
          <a:xfrm>
            <a:off x="6096000" y="1752600"/>
            <a:ext cx="2438400" cy="40386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dirty="0" smtClean="0"/>
              <a:t> </a:t>
            </a:r>
            <a:r>
              <a:rPr lang="bn-IN" sz="2800" dirty="0" smtClean="0">
                <a:solidFill>
                  <a:schemeClr val="tx1"/>
                </a:solidFill>
              </a:rPr>
              <a:t>অর্থায়নের উৎসের শ্রেণিবিভাগ বিশ্লেষণ কর?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ppt_x"/>
                                          </p:val>
                                        </p:tav>
                                        <p:tav tm="100000">
                                          <p:val>
                                            <p:strVal val="#ppt_x"/>
                                          </p:val>
                                        </p:tav>
                                      </p:tavLst>
                                    </p:anim>
                                    <p:anim calcmode="lin" valueType="num">
                                      <p:cBhvr additive="base">
                                        <p:cTn id="2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010400" cy="1143000"/>
          </a:xfrm>
          <a:solidFill>
            <a:srgbClr val="FFC000"/>
          </a:solidFill>
          <a:ln>
            <a:solidFill>
              <a:srgbClr val="FF0000"/>
            </a:solidFill>
          </a:ln>
        </p:spPr>
        <p:txBody>
          <a:bodyPr/>
          <a:lstStyle/>
          <a:p>
            <a:r>
              <a:rPr lang="bn-IN" dirty="0" smtClean="0"/>
              <a:t>সবাইকে ধন্যবাদ </a:t>
            </a:r>
            <a:endParaRPr lang="en-US" dirty="0"/>
          </a:p>
        </p:txBody>
      </p:sp>
      <p:sp>
        <p:nvSpPr>
          <p:cNvPr id="3" name="Content Placeholder 2"/>
          <p:cNvSpPr>
            <a:spLocks noGrp="1"/>
          </p:cNvSpPr>
          <p:nvPr>
            <p:ph idx="1"/>
          </p:nvPr>
        </p:nvSpPr>
        <p:spPr>
          <a:solidFill>
            <a:srgbClr val="92D050"/>
          </a:solidFill>
          <a:ln>
            <a:solidFill>
              <a:srgbClr val="FF0000"/>
            </a:solidFill>
          </a:ln>
        </p:spPr>
        <p:txBody>
          <a:bodyPr/>
          <a:lstStyle/>
          <a:p>
            <a:endParaRPr lang="en-US" dirty="0"/>
          </a:p>
        </p:txBody>
      </p:sp>
      <p:sp>
        <p:nvSpPr>
          <p:cNvPr id="4" name="Rounded Rectangle 3"/>
          <p:cNvSpPr/>
          <p:nvPr/>
        </p:nvSpPr>
        <p:spPr>
          <a:xfrm>
            <a:off x="457200" y="6019800"/>
            <a:ext cx="8229600" cy="838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Oval 4"/>
          <p:cNvSpPr/>
          <p:nvPr/>
        </p:nvSpPr>
        <p:spPr>
          <a:xfrm>
            <a:off x="1981200" y="1905000"/>
            <a:ext cx="5715000" cy="3962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Pictures\images-24.jpg"/>
          <p:cNvPicPr>
            <a:picLocks noChangeAspect="1" noChangeArrowheads="1"/>
          </p:cNvPicPr>
          <p:nvPr/>
        </p:nvPicPr>
        <p:blipFill>
          <a:blip r:embed="rId2"/>
          <a:srcRect/>
          <a:stretch>
            <a:fillRect/>
          </a:stretch>
        </p:blipFill>
        <p:spPr bwMode="auto">
          <a:xfrm>
            <a:off x="1981200" y="1905000"/>
            <a:ext cx="5715000" cy="3962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wheel(4)">
                                      <p:cBhvr>
                                        <p:cTn id="11"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248400" cy="1143000"/>
          </a:xfrm>
          <a:solidFill>
            <a:srgbClr val="92D050"/>
          </a:solidFill>
          <a:ln>
            <a:solidFill>
              <a:srgbClr val="FF0000"/>
            </a:solidFill>
          </a:ln>
        </p:spPr>
        <p:txBody>
          <a:bodyPr vert="wordArtVert"/>
          <a:lstStyle/>
          <a:p>
            <a:r>
              <a:rPr lang="bn-IN" dirty="0" smtClean="0"/>
              <a:t>পাঠ পরিচিতি </a:t>
            </a:r>
            <a:endParaRPr lang="en-US" dirty="0"/>
          </a:p>
        </p:txBody>
      </p:sp>
      <p:sp>
        <p:nvSpPr>
          <p:cNvPr id="4" name="Content Placeholder 3"/>
          <p:cNvSpPr>
            <a:spLocks noGrp="1"/>
          </p:cNvSpPr>
          <p:nvPr>
            <p:ph sz="half" idx="2"/>
          </p:nvPr>
        </p:nvSpPr>
        <p:spPr>
          <a:solidFill>
            <a:schemeClr val="accent6"/>
          </a:solidFill>
          <a:ln>
            <a:solidFill>
              <a:schemeClr val="tx1"/>
            </a:solidFill>
          </a:ln>
        </p:spPr>
        <p:txBody>
          <a:bodyPr/>
          <a:lstStyle/>
          <a:p>
            <a:endParaRPr lang="en-US" dirty="0"/>
          </a:p>
        </p:txBody>
      </p:sp>
      <p:sp>
        <p:nvSpPr>
          <p:cNvPr id="5" name="Rounded Rectangle 4"/>
          <p:cNvSpPr/>
          <p:nvPr/>
        </p:nvSpPr>
        <p:spPr>
          <a:xfrm>
            <a:off x="4876800" y="1676400"/>
            <a:ext cx="3657600" cy="4267200"/>
          </a:xfrm>
          <a:prstGeom prst="round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r>
              <a:rPr lang="en-US" sz="2800" dirty="0" err="1" smtClean="0"/>
              <a:t>শ্রেণি</a:t>
            </a:r>
            <a:r>
              <a:rPr lang="bn-IN" sz="2800" dirty="0" smtClean="0"/>
              <a:t>ঃ নবম ও দশম </a:t>
            </a:r>
            <a:r>
              <a:rPr lang="en-US" sz="2800" dirty="0" smtClean="0"/>
              <a:t> </a:t>
            </a:r>
            <a:r>
              <a:rPr lang="bn-IN" sz="2800" dirty="0" smtClean="0"/>
              <a:t> </a:t>
            </a:r>
            <a:endParaRPr lang="en-US" sz="2800" dirty="0" smtClean="0"/>
          </a:p>
          <a:p>
            <a:r>
              <a:rPr lang="bn-IN" sz="2800" dirty="0" smtClean="0"/>
              <a:t> </a:t>
            </a:r>
            <a:r>
              <a:rPr lang="en-US" sz="2800" dirty="0" err="1" smtClean="0"/>
              <a:t>বিষয়</a:t>
            </a:r>
            <a:r>
              <a:rPr lang="bn-IN" sz="2800" dirty="0" smtClean="0"/>
              <a:t>ঃ ফিন্যান্স ও ব্যাংকিং </a:t>
            </a:r>
            <a:endParaRPr lang="en-US" sz="2800" dirty="0" smtClean="0"/>
          </a:p>
          <a:p>
            <a:r>
              <a:rPr lang="en-US" sz="2800" dirty="0" err="1" smtClean="0"/>
              <a:t>পাঠ</a:t>
            </a:r>
            <a:r>
              <a:rPr lang="en-US" sz="2800" dirty="0" smtClean="0"/>
              <a:t> </a:t>
            </a:r>
            <a:r>
              <a:rPr lang="en-US" sz="2800" dirty="0" err="1" smtClean="0"/>
              <a:t>শিরোনাম</a:t>
            </a:r>
            <a:r>
              <a:rPr lang="bn-IN" sz="2800" dirty="0" smtClean="0"/>
              <a:t>ঃ অর্থায়ানের উৎস </a:t>
            </a:r>
          </a:p>
          <a:p>
            <a:r>
              <a:rPr lang="bn-IN" sz="2800" dirty="0" smtClean="0"/>
              <a:t>অধ্যায়ঃদ্বিতীয় </a:t>
            </a:r>
          </a:p>
          <a:p>
            <a:r>
              <a:rPr lang="bn-IN" sz="2800" dirty="0" smtClean="0"/>
              <a:t>সময়ঃ০০ </a:t>
            </a:r>
          </a:p>
          <a:p>
            <a:r>
              <a:rPr lang="bn-IN" sz="2800" dirty="0" smtClean="0"/>
              <a:t>তারিখঃ ০০.০০.০০</a:t>
            </a:r>
            <a:r>
              <a:rPr lang="bn-IN" dirty="0" smtClean="0"/>
              <a:t> </a:t>
            </a:r>
          </a:p>
        </p:txBody>
      </p:sp>
      <p:sp>
        <p:nvSpPr>
          <p:cNvPr id="9" name="Rounded Rectangle 8"/>
          <p:cNvSpPr/>
          <p:nvPr/>
        </p:nvSpPr>
        <p:spPr>
          <a:xfrm>
            <a:off x="304800" y="1676400"/>
            <a:ext cx="4191000" cy="4495800"/>
          </a:xfrm>
          <a:prstGeom prst="roundRect">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Donut 9"/>
          <p:cNvSpPr/>
          <p:nvPr/>
        </p:nvSpPr>
        <p:spPr>
          <a:xfrm>
            <a:off x="457200" y="1981200"/>
            <a:ext cx="3962400" cy="3733800"/>
          </a:xfrm>
          <a:prstGeom prst="donut">
            <a:avLst>
              <a:gd name="adj" fmla="val 71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pic>
        <p:nvPicPr>
          <p:cNvPr id="11" name="Picture 2" descr="C:\Users\sagor khan\Downloads\c1.jpg"/>
          <p:cNvPicPr>
            <a:picLocks noChangeAspect="1" noChangeArrowheads="1"/>
          </p:cNvPicPr>
          <p:nvPr/>
        </p:nvPicPr>
        <p:blipFill>
          <a:blip r:embed="rId2"/>
          <a:srcRect/>
          <a:stretch>
            <a:fillRect/>
          </a:stretch>
        </p:blipFill>
        <p:spPr bwMode="auto">
          <a:xfrm>
            <a:off x="457200" y="1981200"/>
            <a:ext cx="3962400" cy="37338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0" nodeType="clickEffect">
                                  <p:stCondLst>
                                    <p:cond delay="0"/>
                                  </p:stCondLst>
                                  <p:childTnLst>
                                    <p:animEffect transition="out" filter="blinds(horizontal)">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0" fill="hold"/>
                                        <p:tgtEl>
                                          <p:spTgt spid="2"/>
                                        </p:tgtEl>
                                        <p:attrNameLst>
                                          <p:attrName>ppt_x</p:attrName>
                                        </p:attrNameLst>
                                      </p:cBhvr>
                                      <p:tavLst>
                                        <p:tav tm="0">
                                          <p:val>
                                            <p:strVal val="#ppt_x"/>
                                          </p:val>
                                        </p:tav>
                                        <p:tav tm="100000">
                                          <p:val>
                                            <p:strVal val="#ppt_x"/>
                                          </p:val>
                                        </p:tav>
                                      </p:tavLst>
                                    </p:anim>
                                    <p:anim calcmode="lin" valueType="num">
                                      <p:cBhvr additive="base">
                                        <p:cTn id="24"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1"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2" dur="1000" fill="hold"/>
                                        <p:tgtEl>
                                          <p:spTgt spid="5"/>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781800" cy="1143000"/>
          </a:xfrm>
          <a:solidFill>
            <a:schemeClr val="accent6"/>
          </a:solidFill>
          <a:ln>
            <a:solidFill>
              <a:schemeClr val="tx1"/>
            </a:solidFill>
          </a:ln>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457200" y="5791200"/>
            <a:ext cx="82296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Oval 4"/>
          <p:cNvSpPr/>
          <p:nvPr/>
        </p:nvSpPr>
        <p:spPr>
          <a:xfrm>
            <a:off x="1676400" y="457200"/>
            <a:ext cx="5867400" cy="914400"/>
          </a:xfrm>
          <a:prstGeom prst="ellipse">
            <a:avLst/>
          </a:prstGeom>
          <a:ln>
            <a:solidFill>
              <a:srgbClr val="FFFF00"/>
            </a:solidFill>
          </a:ln>
        </p:spPr>
        <p:style>
          <a:lnRef idx="3">
            <a:schemeClr val="lt1"/>
          </a:lnRef>
          <a:fillRef idx="1">
            <a:schemeClr val="accent2"/>
          </a:fillRef>
          <a:effectRef idx="1">
            <a:schemeClr val="accent2"/>
          </a:effectRef>
          <a:fontRef idx="minor">
            <a:schemeClr val="lt1"/>
          </a:fontRef>
        </p:style>
        <p:txBody>
          <a:bodyPr vert="wordArtVert" rtlCol="0" anchor="ctr"/>
          <a:lstStyle/>
          <a:p>
            <a:pPr algn="ctr"/>
            <a:r>
              <a:rPr lang="en-US" sz="3600" dirty="0" err="1" smtClean="0">
                <a:solidFill>
                  <a:schemeClr val="tx1"/>
                </a:solidFill>
              </a:rPr>
              <a:t>আজকের</a:t>
            </a:r>
            <a:r>
              <a:rPr lang="en-US" sz="3600" dirty="0" smtClean="0">
                <a:solidFill>
                  <a:schemeClr val="tx1"/>
                </a:solidFill>
              </a:rPr>
              <a:t> </a:t>
            </a:r>
            <a:r>
              <a:rPr lang="en-US" sz="3600" dirty="0" err="1" smtClean="0">
                <a:solidFill>
                  <a:schemeClr val="tx1"/>
                </a:solidFill>
              </a:rPr>
              <a:t>পাঠ</a:t>
            </a:r>
            <a:r>
              <a:rPr lang="en-US" sz="3600" dirty="0" smtClean="0">
                <a:solidFill>
                  <a:schemeClr val="tx1"/>
                </a:solidFill>
              </a:rPr>
              <a:t> </a:t>
            </a:r>
            <a:endParaRPr lang="en-US" sz="3600" dirty="0">
              <a:solidFill>
                <a:schemeClr val="tx1"/>
              </a:solidFill>
            </a:endParaRPr>
          </a:p>
        </p:txBody>
      </p:sp>
      <p:sp>
        <p:nvSpPr>
          <p:cNvPr id="6" name="Rounded Rectangle 5"/>
          <p:cNvSpPr/>
          <p:nvPr/>
        </p:nvSpPr>
        <p:spPr>
          <a:xfrm>
            <a:off x="914400" y="1905000"/>
            <a:ext cx="3429000" cy="3429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ndex ং.jpg"/>
          <p:cNvPicPr>
            <a:picLocks noChangeAspect="1" noChangeArrowheads="1"/>
          </p:cNvPicPr>
          <p:nvPr/>
        </p:nvPicPr>
        <p:blipFill>
          <a:blip r:embed="rId3"/>
          <a:srcRect/>
          <a:stretch>
            <a:fillRect/>
          </a:stretch>
        </p:blipFill>
        <p:spPr bwMode="auto">
          <a:xfrm>
            <a:off x="914400" y="1905000"/>
            <a:ext cx="3429000" cy="350520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8" name="Oval 7"/>
          <p:cNvSpPr/>
          <p:nvPr/>
        </p:nvSpPr>
        <p:spPr>
          <a:xfrm>
            <a:off x="4724400" y="1752600"/>
            <a:ext cx="3733800" cy="3810000"/>
          </a:xfrm>
          <a:prstGeom prst="ellips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অর্থায়নের উৎস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770" decel="100000"/>
                                        <p:tgtEl>
                                          <p:spTgt spid="1026"/>
                                        </p:tgtEl>
                                      </p:cBhvr>
                                    </p:animEffect>
                                    <p:animScale>
                                      <p:cBhvr>
                                        <p:cTn id="15" dur="770" decel="100000"/>
                                        <p:tgtEl>
                                          <p:spTgt spid="1026"/>
                                        </p:tgtEl>
                                      </p:cBhvr>
                                      <p:from x="10000" y="10000"/>
                                      <p:to x="200000" y="450000"/>
                                    </p:animScale>
                                    <p:animScale>
                                      <p:cBhvr>
                                        <p:cTn id="16" dur="1230" accel="100000" fill="hold">
                                          <p:stCondLst>
                                            <p:cond delay="770"/>
                                          </p:stCondLst>
                                        </p:cTn>
                                        <p:tgtEl>
                                          <p:spTgt spid="1026"/>
                                        </p:tgtEl>
                                      </p:cBhvr>
                                      <p:from x="200000" y="450000"/>
                                      <p:to x="100000" y="100000"/>
                                    </p:animScale>
                                    <p:set>
                                      <p:cBhvr>
                                        <p:cTn id="17" dur="770" fill="hold"/>
                                        <p:tgtEl>
                                          <p:spTgt spid="1026"/>
                                        </p:tgtEl>
                                        <p:attrNameLst>
                                          <p:attrName>ppt_x</p:attrName>
                                        </p:attrNameLst>
                                      </p:cBhvr>
                                      <p:to>
                                        <p:strVal val="(0.5)"/>
                                      </p:to>
                                    </p:set>
                                    <p:anim from="(0.5)" to="(#ppt_x)" calcmode="lin" valueType="num">
                                      <p:cBhvr>
                                        <p:cTn id="18" dur="1230" accel="100000" fill="hold">
                                          <p:stCondLst>
                                            <p:cond delay="770"/>
                                          </p:stCondLst>
                                        </p:cTn>
                                        <p:tgtEl>
                                          <p:spTgt spid="1026"/>
                                        </p:tgtEl>
                                        <p:attrNameLst>
                                          <p:attrName>ppt_x</p:attrName>
                                        </p:attrNameLst>
                                      </p:cBhvr>
                                    </p:anim>
                                    <p:set>
                                      <p:cBhvr>
                                        <p:cTn id="19" dur="770" fill="hold"/>
                                        <p:tgtEl>
                                          <p:spTgt spid="1026"/>
                                        </p:tgtEl>
                                        <p:attrNameLst>
                                          <p:attrName>ppt_y</p:attrName>
                                        </p:attrNameLst>
                                      </p:cBhvr>
                                      <p:to>
                                        <p:strVal val="(#ppt_y+0.4)"/>
                                      </p:to>
                                    </p:set>
                                    <p:anim from="(#ppt_y+0.4)" to="(#ppt_y)" calcmode="lin" valueType="num">
                                      <p:cBhvr>
                                        <p:cTn id="20" dur="1230" accel="100000" fill="hold">
                                          <p:stCondLst>
                                            <p:cond delay="770"/>
                                          </p:stCondLst>
                                        </p:cTn>
                                        <p:tgtEl>
                                          <p:spTgt spid="1026"/>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8"/>
                                        </p:tgtEl>
                                        <p:attrNameLst>
                                          <p:attrName>ppt_y</p:attrName>
                                        </p:attrNameLst>
                                      </p:cBhvr>
                                      <p:tavLst>
                                        <p:tav tm="0">
                                          <p:val>
                                            <p:strVal val="#ppt_y"/>
                                          </p:val>
                                        </p:tav>
                                        <p:tav tm="100000">
                                          <p:val>
                                            <p:strVal val="#ppt_y"/>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20000" cy="1143000"/>
          </a:xfrm>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solidFill>
            <a:srgbClr val="FFFF00"/>
          </a:solidFill>
          <a:ln>
            <a:solidFill>
              <a:srgbClr val="FF0000"/>
            </a:solidFill>
          </a:ln>
        </p:spPr>
        <p:txBody>
          <a:bodyPr>
            <a:normAutofit/>
          </a:bodyPr>
          <a:lstStyle/>
          <a:p>
            <a:pPr>
              <a:buNone/>
            </a:pPr>
            <a:r>
              <a:rPr lang="bn-IN" dirty="0" smtClean="0"/>
              <a:t>পাঠ শেষে </a:t>
            </a:r>
            <a:r>
              <a:rPr lang="bn-IN" smtClean="0"/>
              <a:t>শিক্ষার্থীরা- </a:t>
            </a:r>
          </a:p>
          <a:p>
            <a:pPr>
              <a:buNone/>
            </a:pPr>
            <a:endParaRPr lang="bn-IN" dirty="0" smtClean="0"/>
          </a:p>
          <a:p>
            <a:pPr>
              <a:buNone/>
            </a:pPr>
            <a:r>
              <a:rPr lang="bn-IN" sz="2400" dirty="0" smtClean="0"/>
              <a:t>১।অর্থায়নের উৎস চিহ্নিত করতে পারবে।</a:t>
            </a:r>
          </a:p>
          <a:p>
            <a:pPr>
              <a:buNone/>
            </a:pPr>
            <a:r>
              <a:rPr lang="bn-IN" sz="2400" dirty="0" smtClean="0"/>
              <a:t>২। অর্থায়নের উৎসের শ্রেণিবিভাগ বিশ্লেষণ করতে পারবে।</a:t>
            </a:r>
          </a:p>
          <a:p>
            <a:pPr>
              <a:buNone/>
            </a:pPr>
            <a:r>
              <a:rPr lang="bn-IN" sz="2400" dirty="0" smtClean="0"/>
              <a:t>৩।স্বল্পমেয়াদি অর্থায়নের উৎসসমূহ চিহ্নিত করতে পারবে। </a:t>
            </a:r>
          </a:p>
          <a:p>
            <a:pPr>
              <a:buNone/>
            </a:pPr>
            <a:r>
              <a:rPr lang="bn-IN" sz="2400" dirty="0" smtClean="0"/>
              <a:t>৪।মধ্যমেয়াদি অর্থায়নের উৎসসমূহ বর্ণনা করতে পারবে।</a:t>
            </a:r>
          </a:p>
          <a:p>
            <a:pPr>
              <a:buNone/>
            </a:pPr>
            <a:r>
              <a:rPr lang="bn-IN" sz="2400" dirty="0" smtClean="0"/>
              <a:t>৫। দীর্ঘমেয়াদি অর্থায়নের উৎসসমূহ লিখতে করতে পারবে।  </a:t>
            </a:r>
            <a:endParaRPr lang="en-US" sz="2400" dirty="0"/>
          </a:p>
        </p:txBody>
      </p:sp>
      <p:sp>
        <p:nvSpPr>
          <p:cNvPr id="4" name="Rounded Rectangle 3"/>
          <p:cNvSpPr/>
          <p:nvPr/>
        </p:nvSpPr>
        <p:spPr>
          <a:xfrm>
            <a:off x="457200" y="6096000"/>
            <a:ext cx="82296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6" name="Rounded Rectangle 5"/>
          <p:cNvSpPr/>
          <p:nvPr/>
        </p:nvSpPr>
        <p:spPr>
          <a:xfrm>
            <a:off x="1600200" y="304800"/>
            <a:ext cx="5791200" cy="1066800"/>
          </a:xfrm>
          <a:prstGeom prst="roundRect">
            <a:avLst/>
          </a:prstGeom>
          <a:ln>
            <a:solidFill>
              <a:srgbClr val="FFFF00"/>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4000" dirty="0" smtClean="0">
                <a:solidFill>
                  <a:schemeClr val="tx1"/>
                </a:solidFill>
              </a:rPr>
              <a:t>শিখনফল </a:t>
            </a:r>
            <a:endParaRPr lang="en-US"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1"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0" fill="hold"/>
                                        <p:tgtEl>
                                          <p:spTgt spid="6"/>
                                        </p:tgtEl>
                                        <p:attrNameLst>
                                          <p:attrName>ppt_x</p:attrName>
                                        </p:attrNameLst>
                                      </p:cBhvr>
                                      <p:tavLst>
                                        <p:tav tm="0">
                                          <p:val>
                                            <p:strVal val="#ppt_x"/>
                                          </p:val>
                                        </p:tav>
                                        <p:tav tm="100000">
                                          <p:val>
                                            <p:strVal val="#ppt_x"/>
                                          </p:val>
                                        </p:tav>
                                      </p:tavLst>
                                    </p:anim>
                                    <p:anim calcmode="lin" valueType="num">
                                      <p:cBhvr additive="base">
                                        <p:cTn id="49"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781800" cy="1143000"/>
          </a:xfrm>
          <a:solidFill>
            <a:srgbClr val="00B050"/>
          </a:solidFill>
          <a:ln>
            <a:solidFill>
              <a:srgbClr val="FF0000"/>
            </a:solidFill>
          </a:ln>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533400" y="6248400"/>
            <a:ext cx="8153400" cy="6096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a:t>
            </a:r>
            <a:endParaRPr lang="en-US" dirty="0">
              <a:solidFill>
                <a:schemeClr val="tx1"/>
              </a:solidFill>
            </a:endParaRPr>
          </a:p>
        </p:txBody>
      </p:sp>
      <p:sp>
        <p:nvSpPr>
          <p:cNvPr id="5" name="Rounded Rectangle 4"/>
          <p:cNvSpPr/>
          <p:nvPr/>
        </p:nvSpPr>
        <p:spPr>
          <a:xfrm>
            <a:off x="2362200" y="381000"/>
            <a:ext cx="4953000" cy="9144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3600" dirty="0" smtClean="0">
                <a:solidFill>
                  <a:schemeClr val="tx1"/>
                </a:solidFill>
              </a:rPr>
              <a:t>অর্থায়নের উৎস </a:t>
            </a:r>
            <a:endParaRPr lang="en-US" sz="3600" dirty="0">
              <a:solidFill>
                <a:schemeClr val="tx1"/>
              </a:solidFill>
            </a:endParaRPr>
          </a:p>
        </p:txBody>
      </p:sp>
      <p:sp>
        <p:nvSpPr>
          <p:cNvPr id="6" name="Rounded Rectangle 5"/>
          <p:cNvSpPr/>
          <p:nvPr/>
        </p:nvSpPr>
        <p:spPr>
          <a:xfrm>
            <a:off x="2667000" y="1676400"/>
            <a:ext cx="4038600" cy="6858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অর্থায়নের উৎস </a:t>
            </a:r>
            <a:endParaRPr lang="en-US" sz="2800" dirty="0"/>
          </a:p>
        </p:txBody>
      </p:sp>
      <p:sp>
        <p:nvSpPr>
          <p:cNvPr id="7" name="Oval 6"/>
          <p:cNvSpPr/>
          <p:nvPr/>
        </p:nvSpPr>
        <p:spPr>
          <a:xfrm>
            <a:off x="838200" y="1752600"/>
            <a:ext cx="1905000" cy="1295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অভ্যন্তরীণ উৎস </a:t>
            </a:r>
            <a:endParaRPr lang="en-US" sz="2000" dirty="0"/>
          </a:p>
        </p:txBody>
      </p:sp>
      <p:sp>
        <p:nvSpPr>
          <p:cNvPr id="8" name="Oval 7"/>
          <p:cNvSpPr/>
          <p:nvPr/>
        </p:nvSpPr>
        <p:spPr>
          <a:xfrm>
            <a:off x="6553200" y="1752600"/>
            <a:ext cx="1905000" cy="1219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বহিস্থ  তহবিল </a:t>
            </a:r>
            <a:endParaRPr lang="en-US" sz="2000" dirty="0"/>
          </a:p>
        </p:txBody>
      </p:sp>
      <p:sp>
        <p:nvSpPr>
          <p:cNvPr id="9" name="Rounded Rectangle 8"/>
          <p:cNvSpPr/>
          <p:nvPr/>
        </p:nvSpPr>
        <p:spPr>
          <a:xfrm>
            <a:off x="609600" y="3200400"/>
            <a:ext cx="1600200" cy="22860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400" dirty="0" smtClean="0">
                <a:solidFill>
                  <a:srgbClr val="002060"/>
                </a:solidFill>
              </a:rPr>
              <a:t> </a:t>
            </a:r>
          </a:p>
          <a:p>
            <a:pPr algn="ctr"/>
            <a:r>
              <a:rPr lang="bn-IN" sz="2400" dirty="0" smtClean="0">
                <a:solidFill>
                  <a:schemeClr val="tx1"/>
                </a:solidFill>
              </a:rPr>
              <a:t>মালিকের মূলধন </a:t>
            </a:r>
            <a:endParaRPr lang="en-US" sz="2400" dirty="0">
              <a:solidFill>
                <a:schemeClr val="tx1"/>
              </a:solidFill>
            </a:endParaRPr>
          </a:p>
        </p:txBody>
      </p:sp>
      <p:sp>
        <p:nvSpPr>
          <p:cNvPr id="10" name="Rounded Rectangle 9"/>
          <p:cNvSpPr/>
          <p:nvPr/>
        </p:nvSpPr>
        <p:spPr>
          <a:xfrm>
            <a:off x="2209800" y="2971800"/>
            <a:ext cx="1600200" cy="3048000"/>
          </a:xfrm>
          <a:prstGeom prst="round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dirty="0" smtClean="0">
                <a:solidFill>
                  <a:schemeClr val="tx1"/>
                </a:solidFill>
              </a:rPr>
              <a:t>অবন্টিত মুনাফা ও সঞ্চিত তহবিল  লভ্যাংশ তহবিল বিধিবদ্ধ সঞ্চিতি </a:t>
            </a:r>
            <a:endParaRPr lang="en-US" dirty="0">
              <a:solidFill>
                <a:schemeClr val="tx1"/>
              </a:solidFill>
            </a:endParaRPr>
          </a:p>
        </p:txBody>
      </p:sp>
      <p:sp>
        <p:nvSpPr>
          <p:cNvPr id="13" name="Rectangle 12"/>
          <p:cNvSpPr/>
          <p:nvPr/>
        </p:nvSpPr>
        <p:spPr>
          <a:xfrm>
            <a:off x="685800" y="3276600"/>
            <a:ext cx="1524000" cy="533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1400" dirty="0" smtClean="0">
                <a:solidFill>
                  <a:srgbClr val="002060"/>
                </a:solidFill>
              </a:rPr>
              <a:t>মালিকানাভিত্তিক</a:t>
            </a:r>
            <a:r>
              <a:rPr lang="bn-IN" sz="1400" dirty="0" smtClean="0"/>
              <a:t> </a:t>
            </a:r>
            <a:endParaRPr lang="en-US" sz="1400" dirty="0"/>
          </a:p>
        </p:txBody>
      </p:sp>
      <p:sp>
        <p:nvSpPr>
          <p:cNvPr id="14" name="Rectangle 13"/>
          <p:cNvSpPr/>
          <p:nvPr/>
        </p:nvSpPr>
        <p:spPr>
          <a:xfrm>
            <a:off x="2286000" y="3048000"/>
            <a:ext cx="1447800" cy="609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1600" dirty="0" smtClean="0"/>
              <a:t>মুনাফাভিত্তিক </a:t>
            </a:r>
            <a:endParaRPr lang="en-US" sz="1600" dirty="0"/>
          </a:p>
        </p:txBody>
      </p:sp>
      <p:sp>
        <p:nvSpPr>
          <p:cNvPr id="15" name="Rounded Rectangle 14"/>
          <p:cNvSpPr/>
          <p:nvPr/>
        </p:nvSpPr>
        <p:spPr>
          <a:xfrm>
            <a:off x="4114800" y="2971800"/>
            <a:ext cx="4572000" cy="14478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dirty="0" smtClean="0">
                <a:solidFill>
                  <a:srgbClr val="FF0000"/>
                </a:solidFill>
              </a:rPr>
              <a:t>স্বল্পমেয়াদিঃ</a:t>
            </a:r>
            <a:r>
              <a:rPr lang="bn-IN" dirty="0" smtClean="0">
                <a:solidFill>
                  <a:schemeClr val="tx1"/>
                </a:solidFill>
              </a:rPr>
              <a:t> প্রাতিষ্ঠানিক প্রাপ্য প্রদেয় বিল স্বল্পমেয়াদি ব্যাংক ঋণ অপ্রাতিষ্ঠানিক বাণিজ্যিক পত্র ক্রেতা হতে অগ্রিম গ্রহণ মজুদ মাল বন্ধকীকরণ গ্রাম্য মহজন  </a:t>
            </a:r>
          </a:p>
          <a:p>
            <a:pPr algn="ctr"/>
            <a:endParaRPr lang="en-US" dirty="0"/>
          </a:p>
        </p:txBody>
      </p:sp>
      <p:sp>
        <p:nvSpPr>
          <p:cNvPr id="16" name="Rounded Rectangle 15"/>
          <p:cNvSpPr/>
          <p:nvPr/>
        </p:nvSpPr>
        <p:spPr>
          <a:xfrm>
            <a:off x="4114800" y="4343400"/>
            <a:ext cx="4572000" cy="1295400"/>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solidFill>
                  <a:srgbClr val="FF0000"/>
                </a:solidFill>
              </a:rPr>
              <a:t>মধ্যমেয়াদিঃ</a:t>
            </a:r>
            <a:r>
              <a:rPr lang="en-US" dirty="0" smtClean="0"/>
              <a:t> </a:t>
            </a:r>
            <a:r>
              <a:rPr lang="en-US" dirty="0" err="1" smtClean="0"/>
              <a:t>বাণিজ্যিক</a:t>
            </a:r>
            <a:r>
              <a:rPr lang="en-US" dirty="0" smtClean="0"/>
              <a:t> </a:t>
            </a:r>
            <a:r>
              <a:rPr lang="en-US" dirty="0" err="1" smtClean="0"/>
              <a:t>ব্যাংক</a:t>
            </a:r>
            <a:r>
              <a:rPr lang="en-US" dirty="0" smtClean="0"/>
              <a:t> </a:t>
            </a:r>
            <a:r>
              <a:rPr lang="en-US" dirty="0" err="1" smtClean="0"/>
              <a:t>প্রদত্ত</a:t>
            </a:r>
            <a:r>
              <a:rPr lang="en-US" dirty="0" smtClean="0"/>
              <a:t> </a:t>
            </a:r>
            <a:r>
              <a:rPr lang="bn-IN" dirty="0" smtClean="0"/>
              <a:t> ঋণ বিশেযায়িতআর্থিক প্রতিষ্ঠান বেসরকারি প্রতিষ্ঠান মূলধনী বাজারের প্রতিষ্ঠান আন্তর্জাতিক তহবিল  </a:t>
            </a:r>
            <a:endParaRPr lang="en-US" dirty="0"/>
          </a:p>
        </p:txBody>
      </p:sp>
      <p:sp>
        <p:nvSpPr>
          <p:cNvPr id="17" name="Rectangle 16"/>
          <p:cNvSpPr/>
          <p:nvPr/>
        </p:nvSpPr>
        <p:spPr>
          <a:xfrm>
            <a:off x="4191000" y="5638800"/>
            <a:ext cx="4419600" cy="457200"/>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dirty="0" smtClean="0">
                <a:solidFill>
                  <a:srgbClr val="FF0000"/>
                </a:solidFill>
              </a:rPr>
              <a:t>দীর্ঘমেয়াদিঃ</a:t>
            </a:r>
            <a:r>
              <a:rPr lang="bn-IN" dirty="0" smtClean="0"/>
              <a:t> </a:t>
            </a:r>
            <a:r>
              <a:rPr lang="bn-IN" dirty="0" smtClean="0">
                <a:solidFill>
                  <a:schemeClr val="tx1"/>
                </a:solidFill>
              </a:rPr>
              <a:t>ঋণ ঋণপত্র লিজিং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ppt_x"/>
                                          </p:val>
                                        </p:tav>
                                        <p:tav tm="100000">
                                          <p:val>
                                            <p:strVal val="#ppt_x"/>
                                          </p:val>
                                        </p:tav>
                                      </p:tavLst>
                                    </p:anim>
                                    <p:anim calcmode="lin" valueType="num">
                                      <p:cBhvr additive="base">
                                        <p:cTn id="20"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0" fill="hold"/>
                                        <p:tgtEl>
                                          <p:spTgt spid="8"/>
                                        </p:tgtEl>
                                        <p:attrNameLst>
                                          <p:attrName>ppt_x</p:attrName>
                                        </p:attrNameLst>
                                      </p:cBhvr>
                                      <p:tavLst>
                                        <p:tav tm="0">
                                          <p:val>
                                            <p:strVal val="#ppt_x"/>
                                          </p:val>
                                        </p:tav>
                                        <p:tav tm="100000">
                                          <p:val>
                                            <p:strVal val="#ppt_x"/>
                                          </p:val>
                                        </p:tav>
                                      </p:tavLst>
                                    </p:anim>
                                    <p:anim calcmode="lin" valueType="num">
                                      <p:cBhvr additive="base">
                                        <p:cTn id="26"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770" decel="100000"/>
                                        <p:tgtEl>
                                          <p:spTgt spid="9"/>
                                        </p:tgtEl>
                                      </p:cBhvr>
                                    </p:animEffect>
                                    <p:animScale>
                                      <p:cBhvr>
                                        <p:cTn id="32" dur="770" decel="100000"/>
                                        <p:tgtEl>
                                          <p:spTgt spid="9"/>
                                        </p:tgtEl>
                                      </p:cBhvr>
                                      <p:from x="10000" y="10000"/>
                                      <p:to x="200000" y="450000"/>
                                    </p:animScale>
                                    <p:animScale>
                                      <p:cBhvr>
                                        <p:cTn id="33" dur="1230" accel="100000" fill="hold">
                                          <p:stCondLst>
                                            <p:cond delay="770"/>
                                          </p:stCondLst>
                                        </p:cTn>
                                        <p:tgtEl>
                                          <p:spTgt spid="9"/>
                                        </p:tgtEl>
                                      </p:cBhvr>
                                      <p:from x="200000" y="450000"/>
                                      <p:to x="100000" y="100000"/>
                                    </p:animScale>
                                    <p:set>
                                      <p:cBhvr>
                                        <p:cTn id="34" dur="770" fill="hold"/>
                                        <p:tgtEl>
                                          <p:spTgt spid="9"/>
                                        </p:tgtEl>
                                        <p:attrNameLst>
                                          <p:attrName>ppt_x</p:attrName>
                                        </p:attrNameLst>
                                      </p:cBhvr>
                                      <p:to>
                                        <p:strVal val="(0.5)"/>
                                      </p:to>
                                    </p:set>
                                    <p:anim from="(0.5)" to="(#ppt_x)" calcmode="lin" valueType="num">
                                      <p:cBhvr>
                                        <p:cTn id="35" dur="1230" accel="100000" fill="hold">
                                          <p:stCondLst>
                                            <p:cond delay="770"/>
                                          </p:stCondLst>
                                        </p:cTn>
                                        <p:tgtEl>
                                          <p:spTgt spid="9"/>
                                        </p:tgtEl>
                                        <p:attrNameLst>
                                          <p:attrName>ppt_x</p:attrName>
                                        </p:attrNameLst>
                                      </p:cBhvr>
                                    </p:anim>
                                    <p:set>
                                      <p:cBhvr>
                                        <p:cTn id="36" dur="770" fill="hold"/>
                                        <p:tgtEl>
                                          <p:spTgt spid="9"/>
                                        </p:tgtEl>
                                        <p:attrNameLst>
                                          <p:attrName>ppt_y</p:attrName>
                                        </p:attrNameLst>
                                      </p:cBhvr>
                                      <p:to>
                                        <p:strVal val="(#ppt_y+0.4)"/>
                                      </p:to>
                                    </p:set>
                                    <p:anim from="(#ppt_y+0.4)" to="(#ppt_y)" calcmode="lin" valueType="num">
                                      <p:cBhvr>
                                        <p:cTn id="37" dur="1230" accel="100000" fill="hold">
                                          <p:stCondLst>
                                            <p:cond delay="770"/>
                                          </p:stCondLst>
                                        </p:cTn>
                                        <p:tgtEl>
                                          <p:spTgt spid="9"/>
                                        </p:tgtEl>
                                        <p:attrNameLst>
                                          <p:attrName>ppt_y</p:attrName>
                                        </p:attrNameLst>
                                      </p:cBhvr>
                                    </p:anim>
                                  </p:childTnLst>
                                </p:cTn>
                              </p:par>
                            </p:childTnLst>
                          </p:cTn>
                        </p:par>
                      </p:childTnLst>
                    </p:cTn>
                  </p:par>
                  <p:par>
                    <p:cTn id="38" fill="hold">
                      <p:stCondLst>
                        <p:cond delay="indefinite"/>
                      </p:stCondLst>
                      <p:childTnLst>
                        <p:par>
                          <p:cTn id="39" fill="hold">
                            <p:stCondLst>
                              <p:cond delay="0"/>
                            </p:stCondLst>
                            <p:childTnLst>
                              <p:par>
                                <p:cTn id="40" presetID="51"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770" decel="100000"/>
                                        <p:tgtEl>
                                          <p:spTgt spid="10"/>
                                        </p:tgtEl>
                                      </p:cBhvr>
                                    </p:animEffect>
                                    <p:animScale>
                                      <p:cBhvr>
                                        <p:cTn id="43" dur="770" decel="100000"/>
                                        <p:tgtEl>
                                          <p:spTgt spid="10"/>
                                        </p:tgtEl>
                                      </p:cBhvr>
                                      <p:from x="10000" y="10000"/>
                                      <p:to x="200000" y="450000"/>
                                    </p:animScale>
                                    <p:animScale>
                                      <p:cBhvr>
                                        <p:cTn id="44" dur="1230" accel="100000" fill="hold">
                                          <p:stCondLst>
                                            <p:cond delay="770"/>
                                          </p:stCondLst>
                                        </p:cTn>
                                        <p:tgtEl>
                                          <p:spTgt spid="10"/>
                                        </p:tgtEl>
                                      </p:cBhvr>
                                      <p:from x="200000" y="450000"/>
                                      <p:to x="100000" y="100000"/>
                                    </p:animScale>
                                    <p:set>
                                      <p:cBhvr>
                                        <p:cTn id="45" dur="770" fill="hold"/>
                                        <p:tgtEl>
                                          <p:spTgt spid="10"/>
                                        </p:tgtEl>
                                        <p:attrNameLst>
                                          <p:attrName>ppt_x</p:attrName>
                                        </p:attrNameLst>
                                      </p:cBhvr>
                                      <p:to>
                                        <p:strVal val="(0.5)"/>
                                      </p:to>
                                    </p:set>
                                    <p:anim from="(0.5)" to="(#ppt_x)" calcmode="lin" valueType="num">
                                      <p:cBhvr>
                                        <p:cTn id="46" dur="1230" accel="100000" fill="hold">
                                          <p:stCondLst>
                                            <p:cond delay="770"/>
                                          </p:stCondLst>
                                        </p:cTn>
                                        <p:tgtEl>
                                          <p:spTgt spid="10"/>
                                        </p:tgtEl>
                                        <p:attrNameLst>
                                          <p:attrName>ppt_x</p:attrName>
                                        </p:attrNameLst>
                                      </p:cBhvr>
                                    </p:anim>
                                    <p:set>
                                      <p:cBhvr>
                                        <p:cTn id="47" dur="770" fill="hold"/>
                                        <p:tgtEl>
                                          <p:spTgt spid="10"/>
                                        </p:tgtEl>
                                        <p:attrNameLst>
                                          <p:attrName>ppt_y</p:attrName>
                                        </p:attrNameLst>
                                      </p:cBhvr>
                                      <p:to>
                                        <p:strVal val="(#ppt_y+0.4)"/>
                                      </p:to>
                                    </p:set>
                                    <p:anim from="(#ppt_y+0.4)" to="(#ppt_y)" calcmode="lin" valueType="num">
                                      <p:cBhvr>
                                        <p:cTn id="48" dur="1230" accel="100000" fill="hold">
                                          <p:stCondLst>
                                            <p:cond delay="770"/>
                                          </p:stCondLst>
                                        </p:cTn>
                                        <p:tgtEl>
                                          <p:spTgt spid="10"/>
                                        </p:tgtEl>
                                        <p:attrNameLst>
                                          <p:attrName>ppt_y</p:attrName>
                                        </p:attrNameLst>
                                      </p:cBhvr>
                                    </p:anim>
                                  </p:childTnLst>
                                </p:cTn>
                              </p:par>
                            </p:childTnLst>
                          </p:cTn>
                        </p:par>
                      </p:childTnLst>
                    </p:cTn>
                  </p:par>
                  <p:par>
                    <p:cTn id="49" fill="hold">
                      <p:stCondLst>
                        <p:cond delay="indefinite"/>
                      </p:stCondLst>
                      <p:childTnLst>
                        <p:par>
                          <p:cTn id="50" fill="hold">
                            <p:stCondLst>
                              <p:cond delay="0"/>
                            </p:stCondLst>
                            <p:childTnLst>
                              <p:par>
                                <p:cTn id="51" presetID="10" presetClass="emph" presetSubtype="0" fill="hold" grpId="1" nodeType="clickEffect">
                                  <p:stCondLst>
                                    <p:cond delay="0"/>
                                  </p:stCondLst>
                                  <p:childTnLst>
                                    <p:anim calcmode="discrete" valueType="str">
                                      <p:cBhvr override="childStyle">
                                        <p:cTn id="52" dur="2000" fill="hold"/>
                                        <p:tgtEl>
                                          <p:spTgt spid="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heel(4)">
                                      <p:cBhvr>
                                        <p:cTn id="57" dur="20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heel(4)">
                                      <p:cBhvr>
                                        <p:cTn id="62" dur="2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dissolve">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8" grpId="1" animBg="1"/>
      <p:bldP spid="9" grpId="0" animBg="1"/>
      <p:bldP spid="10" grpId="0" animBg="1"/>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a:lstStyle/>
          <a:p>
            <a:r>
              <a:rPr lang="bn-IN" dirty="0" smtClean="0"/>
              <a:t> </a:t>
            </a:r>
            <a:endParaRPr lang="en-US" dirty="0"/>
          </a:p>
        </p:txBody>
      </p:sp>
      <p:sp>
        <p:nvSpPr>
          <p:cNvPr id="3" name="Content Placeholder 2"/>
          <p:cNvSpPr>
            <a:spLocks noGrp="1"/>
          </p:cNvSpPr>
          <p:nvPr>
            <p:ph idx="1"/>
          </p:nvPr>
        </p:nvSpPr>
        <p:spPr>
          <a:xfrm>
            <a:off x="457200" y="1600200"/>
            <a:ext cx="8229600" cy="4495800"/>
          </a:xfrm>
          <a:solidFill>
            <a:schemeClr val="accent3"/>
          </a:solidFill>
          <a:ln>
            <a:solidFill>
              <a:srgbClr val="FF0000"/>
            </a:solidFill>
          </a:ln>
        </p:spPr>
        <p:txBody>
          <a:bodyPr/>
          <a:lstStyle/>
          <a:p>
            <a:endParaRPr lang="en-US" dirty="0"/>
          </a:p>
        </p:txBody>
      </p:sp>
      <p:sp>
        <p:nvSpPr>
          <p:cNvPr id="4" name="Oval 3"/>
          <p:cNvSpPr/>
          <p:nvPr/>
        </p:nvSpPr>
        <p:spPr>
          <a:xfrm>
            <a:off x="1905000" y="304800"/>
            <a:ext cx="5562600" cy="1066800"/>
          </a:xfrm>
          <a:prstGeom prst="ellipse">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chemeClr val="tx1"/>
                </a:solidFill>
              </a:rPr>
              <a:t>অর্থায়নের উৎসের শ্রেণিবিভাগ </a:t>
            </a:r>
            <a:endParaRPr lang="en-US" sz="2400" dirty="0">
              <a:solidFill>
                <a:schemeClr val="tx1"/>
              </a:solidFill>
            </a:endParaRPr>
          </a:p>
        </p:txBody>
      </p:sp>
      <p:sp>
        <p:nvSpPr>
          <p:cNvPr id="5" name="Rounded Rectangle 4"/>
          <p:cNvSpPr/>
          <p:nvPr/>
        </p:nvSpPr>
        <p:spPr>
          <a:xfrm>
            <a:off x="609600" y="6096000"/>
            <a:ext cx="80772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sz="1600" dirty="0" smtClean="0">
                <a:solidFill>
                  <a:schemeClr val="tx1"/>
                </a:solidFill>
              </a:rPr>
              <a:t>এম সাখাওয়াত হোসন, </a:t>
            </a:r>
            <a:r>
              <a:rPr lang="en-US" sz="1600" dirty="0" smtClean="0">
                <a:solidFill>
                  <a:schemeClr val="tx1"/>
                </a:solidFill>
              </a:rPr>
              <a:t> </a:t>
            </a:r>
            <a:r>
              <a:rPr lang="bn-IN" sz="1600" dirty="0" smtClean="0">
                <a:solidFill>
                  <a:schemeClr val="tx1"/>
                </a:solidFill>
              </a:rPr>
              <a:t>সহকারি শিক্ষক  (ব্যবসায় শিক্ষা ) </a:t>
            </a:r>
          </a:p>
          <a:p>
            <a:r>
              <a:rPr lang="en-US" sz="1600" dirty="0" smtClean="0">
                <a:solidFill>
                  <a:schemeClr val="tx1"/>
                </a:solidFill>
              </a:rPr>
              <a:t>                                                              </a:t>
            </a:r>
            <a:r>
              <a:rPr lang="bn-IN" sz="1600" dirty="0" smtClean="0">
                <a:solidFill>
                  <a:schemeClr val="tx1"/>
                </a:solidFill>
              </a:rPr>
              <a:t>মোক্তাল হোসেন উচ্চ বিদ্যালয়  সদর ,নেত্রকোনা  </a:t>
            </a:r>
            <a:endParaRPr lang="en-US" sz="1600" dirty="0">
              <a:solidFill>
                <a:schemeClr val="tx1"/>
              </a:solidFill>
            </a:endParaRPr>
          </a:p>
        </p:txBody>
      </p:sp>
      <p:sp>
        <p:nvSpPr>
          <p:cNvPr id="6" name="Rounded Rectangle 5"/>
          <p:cNvSpPr/>
          <p:nvPr/>
        </p:nvSpPr>
        <p:spPr>
          <a:xfrm>
            <a:off x="2971800" y="1676400"/>
            <a:ext cx="3124200" cy="533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অর্থায়নের উৎস  </a:t>
            </a:r>
            <a:endParaRPr lang="en-US" dirty="0"/>
          </a:p>
        </p:txBody>
      </p:sp>
      <p:sp>
        <p:nvSpPr>
          <p:cNvPr id="7" name="Rounded Rectangle 6"/>
          <p:cNvSpPr/>
          <p:nvPr/>
        </p:nvSpPr>
        <p:spPr>
          <a:xfrm>
            <a:off x="533400" y="1905000"/>
            <a:ext cx="2514600" cy="76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অভ্যন্তরীণ তহবিল </a:t>
            </a:r>
            <a:endParaRPr lang="en-US" sz="2000" dirty="0"/>
          </a:p>
        </p:txBody>
      </p:sp>
      <p:sp>
        <p:nvSpPr>
          <p:cNvPr id="8" name="Rounded Rectangle 7"/>
          <p:cNvSpPr/>
          <p:nvPr/>
        </p:nvSpPr>
        <p:spPr>
          <a:xfrm>
            <a:off x="6019800" y="1905000"/>
            <a:ext cx="2667000" cy="76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বহিস্থ তহবিল  </a:t>
            </a:r>
            <a:endParaRPr lang="en-US" sz="2000" dirty="0"/>
          </a:p>
        </p:txBody>
      </p:sp>
      <p:sp>
        <p:nvSpPr>
          <p:cNvPr id="9" name="Rounded Rectangle 8"/>
          <p:cNvSpPr/>
          <p:nvPr/>
        </p:nvSpPr>
        <p:spPr>
          <a:xfrm>
            <a:off x="533400" y="2667000"/>
            <a:ext cx="2819400" cy="13716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solidFill>
                  <a:srgbClr val="FF0000"/>
                </a:solidFill>
              </a:rPr>
              <a:t>মালিকানাভিত্তিক অভ্যন্তরীণ উৎসঃ</a:t>
            </a:r>
          </a:p>
          <a:p>
            <a:pPr algn="ctr"/>
            <a:r>
              <a:rPr lang="bn-IN" sz="2000" dirty="0" smtClean="0">
                <a:solidFill>
                  <a:srgbClr val="FF0000"/>
                </a:solidFill>
              </a:rPr>
              <a:t>*</a:t>
            </a:r>
            <a:r>
              <a:rPr lang="bn-IN" dirty="0" smtClean="0"/>
              <a:t>মালিকের মূলধন </a:t>
            </a:r>
          </a:p>
          <a:p>
            <a:pPr algn="ctr"/>
            <a:r>
              <a:rPr lang="bn-IN" sz="2000" dirty="0" smtClean="0">
                <a:solidFill>
                  <a:srgbClr val="FF0000"/>
                </a:solidFill>
              </a:rPr>
              <a:t>*</a:t>
            </a:r>
            <a:r>
              <a:rPr lang="bn-IN" dirty="0" smtClean="0"/>
              <a:t>শেয়ার  </a:t>
            </a:r>
            <a:endParaRPr lang="en-US" dirty="0"/>
          </a:p>
        </p:txBody>
      </p:sp>
      <p:sp>
        <p:nvSpPr>
          <p:cNvPr id="10" name="Rounded Rectangle 9"/>
          <p:cNvSpPr/>
          <p:nvPr/>
        </p:nvSpPr>
        <p:spPr>
          <a:xfrm>
            <a:off x="457200" y="4038600"/>
            <a:ext cx="2895600" cy="198120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solidFill>
                  <a:srgbClr val="FF0000"/>
                </a:solidFill>
              </a:rPr>
              <a:t>মুনাফাভিত্তিক অভ্যন্তরীণ  উৎসঃ </a:t>
            </a:r>
            <a:r>
              <a:rPr lang="bn-IN" sz="2000" dirty="0" smtClean="0">
                <a:solidFill>
                  <a:srgbClr val="FF0000"/>
                </a:solidFill>
              </a:rPr>
              <a:t>* </a:t>
            </a:r>
            <a:r>
              <a:rPr lang="bn-IN" dirty="0" smtClean="0"/>
              <a:t>অবণ্টিত মুনাফা ও সঞ্চিতি তহবিল </a:t>
            </a:r>
          </a:p>
          <a:p>
            <a:pPr algn="ctr"/>
            <a:r>
              <a:rPr lang="bn-IN" sz="2000" dirty="0" smtClean="0">
                <a:solidFill>
                  <a:srgbClr val="FF0000"/>
                </a:solidFill>
              </a:rPr>
              <a:t>*</a:t>
            </a:r>
            <a:r>
              <a:rPr lang="bn-IN" dirty="0" smtClean="0"/>
              <a:t>লভ্যাংশ সমতাকরণ তহবিল </a:t>
            </a:r>
          </a:p>
          <a:p>
            <a:pPr algn="ctr"/>
            <a:r>
              <a:rPr lang="bn-IN" sz="2000" dirty="0" smtClean="0">
                <a:solidFill>
                  <a:srgbClr val="FF0000"/>
                </a:solidFill>
              </a:rPr>
              <a:t>*</a:t>
            </a:r>
            <a:r>
              <a:rPr lang="bn-IN" dirty="0" smtClean="0"/>
              <a:t>বিধিবদ্ধ সঞ্চিতি </a:t>
            </a:r>
            <a:endParaRPr lang="en-US" dirty="0"/>
          </a:p>
        </p:txBody>
      </p:sp>
      <p:sp>
        <p:nvSpPr>
          <p:cNvPr id="11" name="Rounded Rectangle 10"/>
          <p:cNvSpPr/>
          <p:nvPr/>
        </p:nvSpPr>
        <p:spPr>
          <a:xfrm>
            <a:off x="3657600" y="2667000"/>
            <a:ext cx="5029200" cy="13716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solidFill>
                  <a:srgbClr val="FF0000"/>
                </a:solidFill>
              </a:rPr>
              <a:t>স্বল্পমেয়াদিঃ</a:t>
            </a:r>
            <a:r>
              <a:rPr lang="bn-IN" dirty="0" smtClean="0">
                <a:solidFill>
                  <a:srgbClr val="FF0000"/>
                </a:solidFill>
              </a:rPr>
              <a:t> </a:t>
            </a:r>
            <a:r>
              <a:rPr lang="bn-IN" sz="2000" dirty="0" smtClean="0">
                <a:solidFill>
                  <a:srgbClr val="00B050"/>
                </a:solidFill>
              </a:rPr>
              <a:t>প্রাতিষ্ঠানিকঃ</a:t>
            </a:r>
            <a:r>
              <a:rPr lang="bn-IN" dirty="0" smtClean="0"/>
              <a:t> প্রাপ্য বিলবাট্রাকরণ  </a:t>
            </a:r>
            <a:r>
              <a:rPr lang="bn-IN" dirty="0" smtClean="0">
                <a:solidFill>
                  <a:srgbClr val="FF0000"/>
                </a:solidFill>
              </a:rPr>
              <a:t>#</a:t>
            </a:r>
            <a:r>
              <a:rPr lang="bn-IN" dirty="0" smtClean="0"/>
              <a:t>প্রদেয় বিল</a:t>
            </a:r>
            <a:r>
              <a:rPr lang="bn-IN" dirty="0" smtClean="0">
                <a:solidFill>
                  <a:srgbClr val="FF0000"/>
                </a:solidFill>
              </a:rPr>
              <a:t> # </a:t>
            </a:r>
            <a:r>
              <a:rPr lang="bn-IN" dirty="0" smtClean="0"/>
              <a:t>স্বল্পমেয়াদি ব্যাংক ঋণ</a:t>
            </a:r>
            <a:r>
              <a:rPr lang="bn-IN" dirty="0" smtClean="0">
                <a:solidFill>
                  <a:srgbClr val="FF0000"/>
                </a:solidFill>
              </a:rPr>
              <a:t> # </a:t>
            </a:r>
            <a:r>
              <a:rPr lang="bn-IN" dirty="0" smtClean="0"/>
              <a:t>ক্ষুদ্র ঋণ </a:t>
            </a:r>
          </a:p>
          <a:p>
            <a:pPr algn="ctr"/>
            <a:r>
              <a:rPr lang="bn-IN" sz="2000" dirty="0" smtClean="0">
                <a:solidFill>
                  <a:srgbClr val="FF0000"/>
                </a:solidFill>
              </a:rPr>
              <a:t>অপ্রাতিষ্ঠানিকঃ</a:t>
            </a:r>
            <a:r>
              <a:rPr lang="bn-IN" dirty="0" smtClean="0"/>
              <a:t> </a:t>
            </a:r>
            <a:r>
              <a:rPr lang="bn-IN" dirty="0" smtClean="0">
                <a:solidFill>
                  <a:srgbClr val="FF0000"/>
                </a:solidFill>
              </a:rPr>
              <a:t>#</a:t>
            </a:r>
            <a:r>
              <a:rPr lang="bn-IN" dirty="0" smtClean="0"/>
              <a:t>বাণিজ্যিক </a:t>
            </a:r>
            <a:r>
              <a:rPr lang="bn-IN" dirty="0" smtClean="0">
                <a:solidFill>
                  <a:srgbClr val="FF0000"/>
                </a:solidFill>
              </a:rPr>
              <a:t>পত্র  #</a:t>
            </a:r>
            <a:r>
              <a:rPr lang="bn-IN" dirty="0" smtClean="0"/>
              <a:t>ক্রেতা হতে অগ্রিম গ্রহণ</a:t>
            </a:r>
            <a:r>
              <a:rPr lang="bn-IN" dirty="0" smtClean="0">
                <a:solidFill>
                  <a:srgbClr val="FF0000"/>
                </a:solidFill>
              </a:rPr>
              <a:t> #</a:t>
            </a:r>
            <a:r>
              <a:rPr lang="bn-IN" dirty="0" smtClean="0"/>
              <a:t>মজুদ মাল বন্ধকীরণ </a:t>
            </a:r>
            <a:r>
              <a:rPr lang="bn-IN" dirty="0" smtClean="0">
                <a:solidFill>
                  <a:srgbClr val="FF0000"/>
                </a:solidFill>
              </a:rPr>
              <a:t>#</a:t>
            </a:r>
            <a:r>
              <a:rPr lang="bn-IN" dirty="0" smtClean="0"/>
              <a:t>গ্রাম্য মহজন </a:t>
            </a:r>
            <a:endParaRPr lang="en-US" dirty="0"/>
          </a:p>
        </p:txBody>
      </p:sp>
      <p:sp>
        <p:nvSpPr>
          <p:cNvPr id="12" name="Rounded Rectangle 11"/>
          <p:cNvSpPr/>
          <p:nvPr/>
        </p:nvSpPr>
        <p:spPr>
          <a:xfrm>
            <a:off x="3733800" y="4038600"/>
            <a:ext cx="4953000" cy="1295400"/>
          </a:xfrm>
          <a:prstGeom prst="roundRect">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rgbClr val="FF0000"/>
                </a:solidFill>
              </a:rPr>
              <a:t>মধ্যমেয়াদিঃ</a:t>
            </a:r>
            <a:r>
              <a:rPr lang="bn-IN" sz="2400" dirty="0" smtClean="0">
                <a:solidFill>
                  <a:schemeClr val="tx1"/>
                </a:solidFill>
              </a:rPr>
              <a:t> </a:t>
            </a:r>
            <a:r>
              <a:rPr lang="bn-IN" sz="2400" dirty="0" smtClean="0">
                <a:solidFill>
                  <a:srgbClr val="FF0000"/>
                </a:solidFill>
              </a:rPr>
              <a:t> * </a:t>
            </a:r>
            <a:r>
              <a:rPr lang="bn-IN" dirty="0" smtClean="0">
                <a:solidFill>
                  <a:schemeClr val="tx1"/>
                </a:solidFill>
              </a:rPr>
              <a:t>বাণিজ্যিক ব্যাংক প্রদত্ত ঋণ </a:t>
            </a:r>
            <a:r>
              <a:rPr lang="bn-IN" dirty="0" smtClean="0">
                <a:solidFill>
                  <a:srgbClr val="FF0000"/>
                </a:solidFill>
              </a:rPr>
              <a:t>* </a:t>
            </a:r>
            <a:r>
              <a:rPr lang="bn-IN" dirty="0" smtClean="0">
                <a:solidFill>
                  <a:schemeClr val="tx1"/>
                </a:solidFill>
              </a:rPr>
              <a:t>বিশেষয়ায়িত আর্থিক প্রতিষ্ঠান </a:t>
            </a:r>
            <a:r>
              <a:rPr lang="bn-IN" sz="2000" dirty="0" smtClean="0">
                <a:solidFill>
                  <a:schemeClr val="tx1"/>
                </a:solidFill>
              </a:rPr>
              <a:t> </a:t>
            </a:r>
            <a:r>
              <a:rPr lang="bn-IN" sz="2000" dirty="0" smtClean="0">
                <a:solidFill>
                  <a:srgbClr val="FF0000"/>
                </a:solidFill>
              </a:rPr>
              <a:t>*</a:t>
            </a:r>
            <a:r>
              <a:rPr lang="bn-IN" sz="2000" dirty="0" smtClean="0">
                <a:solidFill>
                  <a:schemeClr val="tx1"/>
                </a:solidFill>
              </a:rPr>
              <a:t> </a:t>
            </a:r>
            <a:r>
              <a:rPr lang="bn-IN" dirty="0" smtClean="0">
                <a:solidFill>
                  <a:schemeClr val="tx1"/>
                </a:solidFill>
              </a:rPr>
              <a:t>বেসরকারি প্রতিষ্ঠান</a:t>
            </a:r>
            <a:r>
              <a:rPr lang="bn-IN" dirty="0" smtClean="0">
                <a:solidFill>
                  <a:srgbClr val="FF0000"/>
                </a:solidFill>
              </a:rPr>
              <a:t> *</a:t>
            </a:r>
            <a:r>
              <a:rPr lang="bn-IN" dirty="0" smtClean="0">
                <a:solidFill>
                  <a:schemeClr val="tx1"/>
                </a:solidFill>
              </a:rPr>
              <a:t>মূলধনি বাজারের প্রতিষ্ঠান  </a:t>
            </a:r>
            <a:r>
              <a:rPr lang="bn-IN" sz="2000" dirty="0" smtClean="0">
                <a:solidFill>
                  <a:srgbClr val="FF0000"/>
                </a:solidFill>
              </a:rPr>
              <a:t>*</a:t>
            </a:r>
            <a:r>
              <a:rPr lang="bn-IN" dirty="0" smtClean="0">
                <a:solidFill>
                  <a:schemeClr val="tx1"/>
                </a:solidFill>
              </a:rPr>
              <a:t>আন্তর্জাতিক তহবিল </a:t>
            </a:r>
            <a:endParaRPr lang="en-US" dirty="0">
              <a:solidFill>
                <a:schemeClr val="tx1"/>
              </a:solidFill>
            </a:endParaRPr>
          </a:p>
        </p:txBody>
      </p:sp>
      <p:sp>
        <p:nvSpPr>
          <p:cNvPr id="13" name="Rounded Rectangle 12"/>
          <p:cNvSpPr/>
          <p:nvPr/>
        </p:nvSpPr>
        <p:spPr>
          <a:xfrm>
            <a:off x="3733800" y="5334000"/>
            <a:ext cx="4953000" cy="685800"/>
          </a:xfrm>
          <a:prstGeom prst="roundRect">
            <a:avLst/>
          </a:prstGeom>
          <a:ln>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dirty="0" smtClean="0">
                <a:solidFill>
                  <a:srgbClr val="002060"/>
                </a:solidFill>
              </a:rPr>
              <a:t>দীর্ঘমেয়াদিঃ</a:t>
            </a:r>
            <a:r>
              <a:rPr lang="bn-IN" sz="2400" dirty="0" smtClean="0">
                <a:solidFill>
                  <a:srgbClr val="FF0000"/>
                </a:solidFill>
              </a:rPr>
              <a:t> * </a:t>
            </a:r>
            <a:r>
              <a:rPr lang="bn-IN" dirty="0" smtClean="0">
                <a:solidFill>
                  <a:schemeClr val="tx1"/>
                </a:solidFill>
              </a:rPr>
              <a:t>ঋণ</a:t>
            </a:r>
            <a:r>
              <a:rPr lang="bn-IN" sz="2400" dirty="0" smtClean="0">
                <a:solidFill>
                  <a:srgbClr val="FF0000"/>
                </a:solidFill>
              </a:rPr>
              <a:t> *</a:t>
            </a:r>
            <a:r>
              <a:rPr lang="bn-IN" dirty="0" smtClean="0">
                <a:solidFill>
                  <a:schemeClr val="tx1"/>
                </a:solidFill>
              </a:rPr>
              <a:t>ঋণপত্র</a:t>
            </a:r>
            <a:r>
              <a:rPr lang="bn-IN" sz="2400" dirty="0" smtClean="0">
                <a:solidFill>
                  <a:srgbClr val="FF0000"/>
                </a:solidFill>
              </a:rPr>
              <a:t> * </a:t>
            </a:r>
            <a:r>
              <a:rPr lang="bn-IN" dirty="0" smtClean="0">
                <a:solidFill>
                  <a:schemeClr val="tx1"/>
                </a:solidFill>
              </a:rPr>
              <a:t>লিজিং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0" fill="hold"/>
                                        <p:tgtEl>
                                          <p:spTgt spid="6"/>
                                        </p:tgtEl>
                                        <p:attrNameLst>
                                          <p:attrName>ppt_x</p:attrName>
                                        </p:attrNameLst>
                                      </p:cBhvr>
                                      <p:tavLst>
                                        <p:tav tm="0">
                                          <p:val>
                                            <p:strVal val="#ppt_x"/>
                                          </p:val>
                                        </p:tav>
                                        <p:tav tm="100000">
                                          <p:val>
                                            <p:strVal val="#ppt_x"/>
                                          </p:val>
                                        </p:tav>
                                      </p:tavLst>
                                    </p:anim>
                                    <p:anim calcmode="lin" valueType="num">
                                      <p:cBhvr additive="base">
                                        <p:cTn id="13"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0" fill="hold"/>
                                        <p:tgtEl>
                                          <p:spTgt spid="7"/>
                                        </p:tgtEl>
                                        <p:attrNameLst>
                                          <p:attrName>ppt_x</p:attrName>
                                        </p:attrNameLst>
                                      </p:cBhvr>
                                      <p:tavLst>
                                        <p:tav tm="0">
                                          <p:val>
                                            <p:strVal val="#ppt_x"/>
                                          </p:val>
                                        </p:tav>
                                        <p:tav tm="100000">
                                          <p:val>
                                            <p:strVal val="#ppt_x"/>
                                          </p:val>
                                        </p:tav>
                                      </p:tavLst>
                                    </p:anim>
                                    <p:anim calcmode="lin" valueType="num">
                                      <p:cBhvr additive="base">
                                        <p:cTn id="19"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ppt_x"/>
                                          </p:val>
                                        </p:tav>
                                        <p:tav tm="100000">
                                          <p:val>
                                            <p:strVal val="#ppt_x"/>
                                          </p:val>
                                        </p:tav>
                                      </p:tavLst>
                                    </p:anim>
                                    <p:anim calcmode="lin" valueType="num">
                                      <p:cBhvr additive="base">
                                        <p:cTn id="2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heel(4)">
                                      <p:cBhvr>
                                        <p:cTn id="30" dur="2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0" fill="hold"/>
                                        <p:tgtEl>
                                          <p:spTgt spid="11"/>
                                        </p:tgtEl>
                                        <p:attrNameLst>
                                          <p:attrName>ppt_x</p:attrName>
                                        </p:attrNameLst>
                                      </p:cBhvr>
                                      <p:tavLst>
                                        <p:tav tm="0">
                                          <p:val>
                                            <p:strVal val="#ppt_x"/>
                                          </p:val>
                                        </p:tav>
                                        <p:tav tm="100000">
                                          <p:val>
                                            <p:strVal val="#ppt_x"/>
                                          </p:val>
                                        </p:tav>
                                      </p:tavLst>
                                    </p:anim>
                                    <p:anim calcmode="lin" valueType="num">
                                      <p:cBhvr additive="base">
                                        <p:cTn id="36"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0" fill="hold"/>
                                        <p:tgtEl>
                                          <p:spTgt spid="12"/>
                                        </p:tgtEl>
                                        <p:attrNameLst>
                                          <p:attrName>ppt_x</p:attrName>
                                        </p:attrNameLst>
                                      </p:cBhvr>
                                      <p:tavLst>
                                        <p:tav tm="0">
                                          <p:val>
                                            <p:strVal val="#ppt_x"/>
                                          </p:val>
                                        </p:tav>
                                        <p:tav tm="100000">
                                          <p:val>
                                            <p:strVal val="#ppt_x"/>
                                          </p:val>
                                        </p:tav>
                                      </p:tavLst>
                                    </p:anim>
                                    <p:anim calcmode="lin" valueType="num">
                                      <p:cBhvr additive="base">
                                        <p:cTn id="42"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0" fill="hold"/>
                                        <p:tgtEl>
                                          <p:spTgt spid="13"/>
                                        </p:tgtEl>
                                        <p:attrNameLst>
                                          <p:attrName>ppt_x</p:attrName>
                                        </p:attrNameLst>
                                      </p:cBhvr>
                                      <p:tavLst>
                                        <p:tav tm="0">
                                          <p:val>
                                            <p:strVal val="#ppt_x"/>
                                          </p:val>
                                        </p:tav>
                                        <p:tav tm="100000">
                                          <p:val>
                                            <p:strVal val="#ppt_x"/>
                                          </p:val>
                                        </p:tav>
                                      </p:tavLst>
                                    </p:anim>
                                    <p:anim calcmode="lin" valueType="num">
                                      <p:cBhvr additive="base">
                                        <p:cTn id="48"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1" presetClass="entr" presetSubtype="0" fill="hold" grpId="1"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770" decel="100000"/>
                                        <p:tgtEl>
                                          <p:spTgt spid="4"/>
                                        </p:tgtEl>
                                      </p:cBhvr>
                                    </p:animEffect>
                                    <p:animScale>
                                      <p:cBhvr>
                                        <p:cTn id="54" dur="770" decel="100000"/>
                                        <p:tgtEl>
                                          <p:spTgt spid="4"/>
                                        </p:tgtEl>
                                      </p:cBhvr>
                                      <p:from x="10000" y="10000"/>
                                      <p:to x="200000" y="450000"/>
                                    </p:animScale>
                                    <p:animScale>
                                      <p:cBhvr>
                                        <p:cTn id="55" dur="1230" accel="100000" fill="hold">
                                          <p:stCondLst>
                                            <p:cond delay="770"/>
                                          </p:stCondLst>
                                        </p:cTn>
                                        <p:tgtEl>
                                          <p:spTgt spid="4"/>
                                        </p:tgtEl>
                                      </p:cBhvr>
                                      <p:from x="200000" y="450000"/>
                                      <p:to x="100000" y="100000"/>
                                    </p:animScale>
                                    <p:set>
                                      <p:cBhvr>
                                        <p:cTn id="56" dur="770" fill="hold"/>
                                        <p:tgtEl>
                                          <p:spTgt spid="4"/>
                                        </p:tgtEl>
                                        <p:attrNameLst>
                                          <p:attrName>ppt_x</p:attrName>
                                        </p:attrNameLst>
                                      </p:cBhvr>
                                      <p:to>
                                        <p:strVal val="(0.5)"/>
                                      </p:to>
                                    </p:set>
                                    <p:anim from="(0.5)" to="(#ppt_x)" calcmode="lin" valueType="num">
                                      <p:cBhvr>
                                        <p:cTn id="57" dur="1230" accel="100000" fill="hold">
                                          <p:stCondLst>
                                            <p:cond delay="770"/>
                                          </p:stCondLst>
                                        </p:cTn>
                                        <p:tgtEl>
                                          <p:spTgt spid="4"/>
                                        </p:tgtEl>
                                        <p:attrNameLst>
                                          <p:attrName>ppt_x</p:attrName>
                                        </p:attrNameLst>
                                      </p:cBhvr>
                                    </p:anim>
                                    <p:set>
                                      <p:cBhvr>
                                        <p:cTn id="58" dur="770" fill="hold"/>
                                        <p:tgtEl>
                                          <p:spTgt spid="4"/>
                                        </p:tgtEl>
                                        <p:attrNameLst>
                                          <p:attrName>ppt_y</p:attrName>
                                        </p:attrNameLst>
                                      </p:cBhvr>
                                      <p:to>
                                        <p:strVal val="(#ppt_y+0.4)"/>
                                      </p:to>
                                    </p:set>
                                    <p:anim from="(#ppt_y+0.4)" to="(#ppt_y)" calcmode="lin" valueType="num">
                                      <p:cBhvr>
                                        <p:cTn id="59"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7" grpId="0" animBg="1"/>
      <p:bldP spid="8" grpId="0" animBg="1"/>
      <p:bldP spid="9"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05600" cy="1143000"/>
          </a:xfrm>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xfrm>
            <a:off x="0" y="1600200"/>
            <a:ext cx="9144000" cy="5257800"/>
          </a:xfrm>
          <a:solidFill>
            <a:srgbClr val="00B050"/>
          </a:solidFill>
          <a:ln>
            <a:solidFill>
              <a:srgbClr val="FF0000"/>
            </a:solidFill>
          </a:ln>
        </p:spPr>
        <p:txBody>
          <a:bodyPr/>
          <a:lstStyle/>
          <a:p>
            <a:endParaRPr lang="en-US" dirty="0"/>
          </a:p>
        </p:txBody>
      </p:sp>
      <p:sp>
        <p:nvSpPr>
          <p:cNvPr id="4" name="Rounded Rectangle 3"/>
          <p:cNvSpPr/>
          <p:nvPr/>
        </p:nvSpPr>
        <p:spPr>
          <a:xfrm>
            <a:off x="2514600" y="381000"/>
            <a:ext cx="4876800" cy="9906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tx1"/>
                </a:solidFill>
              </a:rPr>
              <a:t>অভ্যন্তরীণ তহবিল </a:t>
            </a:r>
            <a:endParaRPr lang="en-US" sz="3600" dirty="0">
              <a:solidFill>
                <a:schemeClr val="tx1"/>
              </a:solidFill>
            </a:endParaRPr>
          </a:p>
        </p:txBody>
      </p:sp>
      <p:sp>
        <p:nvSpPr>
          <p:cNvPr id="5" name="Rounded Rectangle 4"/>
          <p:cNvSpPr/>
          <p:nvPr/>
        </p:nvSpPr>
        <p:spPr>
          <a:xfrm>
            <a:off x="0" y="6172200"/>
            <a:ext cx="91440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sz="1600" dirty="0" smtClean="0">
                <a:solidFill>
                  <a:schemeClr val="tx1"/>
                </a:solidFill>
              </a:rPr>
              <a:t>এম সাখাওয়াত হোসন, </a:t>
            </a:r>
            <a:r>
              <a:rPr lang="en-US" sz="1600" dirty="0" smtClean="0">
                <a:solidFill>
                  <a:schemeClr val="tx1"/>
                </a:solidFill>
              </a:rPr>
              <a:t> </a:t>
            </a:r>
            <a:r>
              <a:rPr lang="bn-IN" sz="1600" dirty="0" smtClean="0">
                <a:solidFill>
                  <a:schemeClr val="tx1"/>
                </a:solidFill>
              </a:rPr>
              <a:t>সহকারি শিক্ষক  (ব্যবসায় শিক্ষা ) </a:t>
            </a:r>
          </a:p>
          <a:p>
            <a:r>
              <a:rPr lang="en-US" sz="1600" dirty="0" smtClean="0">
                <a:solidFill>
                  <a:schemeClr val="tx1"/>
                </a:solidFill>
              </a:rPr>
              <a:t>                                                              </a:t>
            </a:r>
            <a:r>
              <a:rPr lang="bn-IN" sz="1600" dirty="0" smtClean="0">
                <a:solidFill>
                  <a:schemeClr val="tx1"/>
                </a:solidFill>
              </a:rPr>
              <a:t>মোক্তাল হোসেন উচ্চ বিদ্যালয়  সদর ,নেত্রকোনা  </a:t>
            </a:r>
            <a:endParaRPr lang="en-US" sz="1600" dirty="0">
              <a:solidFill>
                <a:schemeClr val="tx1"/>
              </a:solidFill>
            </a:endParaRPr>
          </a:p>
        </p:txBody>
      </p:sp>
      <p:sp>
        <p:nvSpPr>
          <p:cNvPr id="6" name="Rounded Rectangle 5"/>
          <p:cNvSpPr/>
          <p:nvPr/>
        </p:nvSpPr>
        <p:spPr>
          <a:xfrm>
            <a:off x="0" y="1676400"/>
            <a:ext cx="91440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ব্যবসায় মালিক তার সঞ্চিতি মুনাফা বা অব্যহৃত মুনাফার মাধ্যমে যে তহবিল ব্যবসায়ের প্রয়োজনে বিনিয়োগ করে তাকে অভ্যন্তরীণ তহবিল বলে। </a:t>
            </a:r>
            <a:endParaRPr lang="en-US" sz="2000" dirty="0"/>
          </a:p>
        </p:txBody>
      </p:sp>
      <p:sp>
        <p:nvSpPr>
          <p:cNvPr id="9" name="Rectangle 8"/>
          <p:cNvSpPr/>
          <p:nvPr/>
        </p:nvSpPr>
        <p:spPr>
          <a:xfrm>
            <a:off x="228600" y="2667000"/>
            <a:ext cx="8686800" cy="3352800"/>
          </a:xfrm>
          <a:prstGeom prst="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1600" dirty="0" smtClean="0"/>
              <a:t> </a:t>
            </a:r>
            <a:r>
              <a:rPr lang="en-US" sz="2000" dirty="0" err="1" smtClean="0">
                <a:solidFill>
                  <a:schemeClr val="tx1"/>
                </a:solidFill>
              </a:rPr>
              <a:t>বিভিন্ন</a:t>
            </a:r>
            <a:r>
              <a:rPr lang="en-US" sz="2000" dirty="0" smtClean="0">
                <a:solidFill>
                  <a:schemeClr val="tx1"/>
                </a:solidFill>
              </a:rPr>
              <a:t> </a:t>
            </a:r>
            <a:r>
              <a:rPr lang="en-US" sz="2000" dirty="0" err="1" smtClean="0">
                <a:solidFill>
                  <a:schemeClr val="tx1"/>
                </a:solidFill>
              </a:rPr>
              <a:t>ব্যবসায়</a:t>
            </a:r>
            <a:r>
              <a:rPr lang="en-US" sz="2000" dirty="0" smtClean="0">
                <a:solidFill>
                  <a:schemeClr val="tx1"/>
                </a:solidFill>
              </a:rPr>
              <a:t> </a:t>
            </a:r>
            <a:r>
              <a:rPr lang="en-US" sz="2000" dirty="0" err="1" smtClean="0">
                <a:solidFill>
                  <a:schemeClr val="tx1"/>
                </a:solidFill>
              </a:rPr>
              <a:t>সংগঠনের</a:t>
            </a:r>
            <a:r>
              <a:rPr lang="en-US" sz="2000" dirty="0" smtClean="0">
                <a:solidFill>
                  <a:schemeClr val="tx1"/>
                </a:solidFill>
              </a:rPr>
              <a:t> </a:t>
            </a:r>
            <a:r>
              <a:rPr lang="en-US" sz="2000" dirty="0" err="1" smtClean="0">
                <a:solidFill>
                  <a:schemeClr val="tx1"/>
                </a:solidFill>
              </a:rPr>
              <a:t>অভ্যন্তরীণ</a:t>
            </a:r>
            <a:r>
              <a:rPr lang="en-US" sz="2000" dirty="0" smtClean="0">
                <a:solidFill>
                  <a:schemeClr val="tx1"/>
                </a:solidFill>
              </a:rPr>
              <a:t> </a:t>
            </a:r>
            <a:r>
              <a:rPr lang="en-US" sz="2000" dirty="0" err="1" smtClean="0">
                <a:solidFill>
                  <a:schemeClr val="tx1"/>
                </a:solidFill>
              </a:rPr>
              <a:t>তহবিলের</a:t>
            </a:r>
            <a:r>
              <a:rPr lang="en-US" sz="2000" dirty="0" smtClean="0">
                <a:solidFill>
                  <a:schemeClr val="tx1"/>
                </a:solidFill>
              </a:rPr>
              <a:t> </a:t>
            </a:r>
            <a:r>
              <a:rPr lang="bn-IN" sz="2000" dirty="0" smtClean="0">
                <a:solidFill>
                  <a:schemeClr val="tx1"/>
                </a:solidFill>
              </a:rPr>
              <a:t>উৎস আলাদা হয়ে থাকে।যেমনঃ </a:t>
            </a:r>
          </a:p>
          <a:p>
            <a:pPr algn="ctr"/>
            <a:r>
              <a:rPr lang="bn-IN" sz="2800" dirty="0" smtClean="0">
                <a:solidFill>
                  <a:srgbClr val="FF0000"/>
                </a:solidFill>
              </a:rPr>
              <a:t>*</a:t>
            </a:r>
            <a:r>
              <a:rPr lang="bn-IN" sz="2000" dirty="0" smtClean="0">
                <a:solidFill>
                  <a:schemeClr val="tx1"/>
                </a:solidFill>
              </a:rPr>
              <a:t>একমালিকানা ব্যবসায়ে-মালিকের নিজস্ব অর্থ বা অর্থ দ্বারা পরিমাপযোগ্য যেকোনো উৎপাদনের উপকরণই তহবিলের উৎস হতে পারে। </a:t>
            </a:r>
          </a:p>
          <a:p>
            <a:pPr algn="ctr"/>
            <a:r>
              <a:rPr lang="bn-IN" sz="2800" dirty="0" smtClean="0">
                <a:solidFill>
                  <a:srgbClr val="FF0000"/>
                </a:solidFill>
              </a:rPr>
              <a:t>*</a:t>
            </a:r>
            <a:r>
              <a:rPr lang="bn-IN" sz="2800" dirty="0" smtClean="0">
                <a:solidFill>
                  <a:schemeClr val="tx1"/>
                </a:solidFill>
              </a:rPr>
              <a:t> </a:t>
            </a:r>
            <a:r>
              <a:rPr lang="bn-IN" sz="2000" dirty="0" smtClean="0">
                <a:solidFill>
                  <a:schemeClr val="tx1"/>
                </a:solidFill>
              </a:rPr>
              <a:t>অংশীদারি প্রতিষ্ঠানের ক্ষেত্রে –অংশীদাররা যে তহবিল ব্যবসায়ে বিনিয়োগ করে তা মূলধন হিসেবে বিবেচিত হয়। </a:t>
            </a:r>
          </a:p>
          <a:p>
            <a:pPr algn="ctr"/>
            <a:r>
              <a:rPr lang="bn-IN" sz="2800" dirty="0" smtClean="0">
                <a:solidFill>
                  <a:srgbClr val="FF0000"/>
                </a:solidFill>
              </a:rPr>
              <a:t>*</a:t>
            </a:r>
            <a:r>
              <a:rPr lang="bn-IN" sz="2000" dirty="0" smtClean="0">
                <a:solidFill>
                  <a:schemeClr val="tx1"/>
                </a:solidFill>
              </a:rPr>
              <a:t> অন্যদিকে যৌথ মূলধনী কোম্পানি শেয়ার বিক্রয়ের মাধ্যমে যে তহবিল সংগ্রহ করে সেটি অভ্যন্তরীণ তহবিল হিসেবে বিবেচিত হয়। </a:t>
            </a:r>
            <a:endParaRPr lang="en-US" sz="2000" dirty="0">
              <a:solidFill>
                <a:schemeClr val="tx1"/>
              </a:solidFill>
            </a:endParaRPr>
          </a:p>
        </p:txBody>
      </p:sp>
      <p:sp>
        <p:nvSpPr>
          <p:cNvPr id="11" name="Rounded Rectangle 10"/>
          <p:cNvSpPr/>
          <p:nvPr/>
        </p:nvSpPr>
        <p:spPr>
          <a:xfrm>
            <a:off x="3281806" y="2438401"/>
            <a:ext cx="2017269" cy="4571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bn-IN" dirty="0" smtClean="0">
                <a:solidFill>
                  <a:srgbClr val="FF0000"/>
                </a:solidFill>
              </a:rPr>
              <a:t>মালিকানাভিত্তিক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mph" presetSubtype="0" grpId="0" nodeType="clickEffect">
                                  <p:stCondLst>
                                    <p:cond delay="0"/>
                                  </p:stCondLst>
                                  <p:childTnLst>
                                    <p:set>
                                      <p:cBhvr override="childStyle">
                                        <p:cTn id="11" dur="indefinite"/>
                                        <p:tgtEl>
                                          <p:spTgt spid="6"/>
                                        </p:tgtEl>
                                        <p:attrNameLst>
                                          <p:attrName>style.fontFamily</p:attrName>
                                        </p:attrNameLst>
                                      </p:cBhvr>
                                      <p:to>
                                        <p:strVal val="Times New Roman"/>
                                      </p:to>
                                    </p:se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0" fill="hold"/>
                                        <p:tgtEl>
                                          <p:spTgt spid="11"/>
                                        </p:tgtEl>
                                        <p:attrNameLst>
                                          <p:attrName>ppt_x</p:attrName>
                                        </p:attrNameLst>
                                      </p:cBhvr>
                                      <p:tavLst>
                                        <p:tav tm="0">
                                          <p:val>
                                            <p:strVal val="#ppt_x"/>
                                          </p:val>
                                        </p:tav>
                                        <p:tav tm="100000">
                                          <p:val>
                                            <p:strVal val="#ppt_x"/>
                                          </p:val>
                                        </p:tav>
                                      </p:tavLst>
                                    </p:anim>
                                    <p:anim calcmode="lin" valueType="num">
                                      <p:cBhvr additive="base">
                                        <p:cTn id="17"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70" decel="100000"/>
                                        <p:tgtEl>
                                          <p:spTgt spid="9"/>
                                        </p:tgtEl>
                                      </p:cBhvr>
                                    </p:animEffect>
                                    <p:animScale>
                                      <p:cBhvr>
                                        <p:cTn id="23" dur="770" decel="100000"/>
                                        <p:tgtEl>
                                          <p:spTgt spid="9"/>
                                        </p:tgtEl>
                                      </p:cBhvr>
                                      <p:from x="10000" y="10000"/>
                                      <p:to x="200000" y="450000"/>
                                    </p:animScale>
                                    <p:animScale>
                                      <p:cBhvr>
                                        <p:cTn id="24" dur="1230" accel="100000" fill="hold">
                                          <p:stCondLst>
                                            <p:cond delay="770"/>
                                          </p:stCondLst>
                                        </p:cTn>
                                        <p:tgtEl>
                                          <p:spTgt spid="9"/>
                                        </p:tgtEl>
                                      </p:cBhvr>
                                      <p:from x="200000" y="450000"/>
                                      <p:to x="100000" y="100000"/>
                                    </p:animScale>
                                    <p:set>
                                      <p:cBhvr>
                                        <p:cTn id="25" dur="770" fill="hold"/>
                                        <p:tgtEl>
                                          <p:spTgt spid="9"/>
                                        </p:tgtEl>
                                        <p:attrNameLst>
                                          <p:attrName>ppt_x</p:attrName>
                                        </p:attrNameLst>
                                      </p:cBhvr>
                                      <p:to>
                                        <p:strVal val="(0.5)"/>
                                      </p:to>
                                    </p:set>
                                    <p:anim from="(0.5)" to="(#ppt_x)" calcmode="lin" valueType="num">
                                      <p:cBhvr>
                                        <p:cTn id="26" dur="1230" accel="100000" fill="hold">
                                          <p:stCondLst>
                                            <p:cond delay="770"/>
                                          </p:stCondLst>
                                        </p:cTn>
                                        <p:tgtEl>
                                          <p:spTgt spid="9"/>
                                        </p:tgtEl>
                                        <p:attrNameLst>
                                          <p:attrName>ppt_x</p:attrName>
                                        </p:attrNameLst>
                                      </p:cBhvr>
                                    </p:anim>
                                    <p:set>
                                      <p:cBhvr>
                                        <p:cTn id="27" dur="770" fill="hold"/>
                                        <p:tgtEl>
                                          <p:spTgt spid="9"/>
                                        </p:tgtEl>
                                        <p:attrNameLst>
                                          <p:attrName>ppt_y</p:attrName>
                                        </p:attrNameLst>
                                      </p:cBhvr>
                                      <p:to>
                                        <p:strVal val="(#ppt_y+0.4)"/>
                                      </p:to>
                                    </p:set>
                                    <p:anim from="(#ppt_y+0.4)" to="(#ppt_y)" calcmode="lin" valueType="num">
                                      <p:cBhvr>
                                        <p:cTn id="28" dur="1230" accel="100000" fill="hold">
                                          <p:stCondLst>
                                            <p:cond delay="770"/>
                                          </p:stCondLst>
                                        </p:cTn>
                                        <p:tgtEl>
                                          <p:spTgt spid="9"/>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1"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770" decel="100000"/>
                                        <p:tgtEl>
                                          <p:spTgt spid="4"/>
                                        </p:tgtEl>
                                      </p:cBhvr>
                                    </p:animEffect>
                                    <p:animScale>
                                      <p:cBhvr>
                                        <p:cTn id="34" dur="770" decel="100000"/>
                                        <p:tgtEl>
                                          <p:spTgt spid="4"/>
                                        </p:tgtEl>
                                      </p:cBhvr>
                                      <p:from x="10000" y="10000"/>
                                      <p:to x="200000" y="450000"/>
                                    </p:animScale>
                                    <p:animScale>
                                      <p:cBhvr>
                                        <p:cTn id="35" dur="1230" accel="100000" fill="hold">
                                          <p:stCondLst>
                                            <p:cond delay="770"/>
                                          </p:stCondLst>
                                        </p:cTn>
                                        <p:tgtEl>
                                          <p:spTgt spid="4"/>
                                        </p:tgtEl>
                                      </p:cBhvr>
                                      <p:from x="200000" y="450000"/>
                                      <p:to x="100000" y="100000"/>
                                    </p:animScale>
                                    <p:set>
                                      <p:cBhvr>
                                        <p:cTn id="36" dur="770" fill="hold"/>
                                        <p:tgtEl>
                                          <p:spTgt spid="4"/>
                                        </p:tgtEl>
                                        <p:attrNameLst>
                                          <p:attrName>ppt_x</p:attrName>
                                        </p:attrNameLst>
                                      </p:cBhvr>
                                      <p:to>
                                        <p:strVal val="(0.5)"/>
                                      </p:to>
                                    </p:set>
                                    <p:anim from="(0.5)" to="(#ppt_x)" calcmode="lin" valueType="num">
                                      <p:cBhvr>
                                        <p:cTn id="37" dur="1230" accel="100000" fill="hold">
                                          <p:stCondLst>
                                            <p:cond delay="770"/>
                                          </p:stCondLst>
                                        </p:cTn>
                                        <p:tgtEl>
                                          <p:spTgt spid="4"/>
                                        </p:tgtEl>
                                        <p:attrNameLst>
                                          <p:attrName>ppt_x</p:attrName>
                                        </p:attrNameLst>
                                      </p:cBhvr>
                                    </p:anim>
                                    <p:set>
                                      <p:cBhvr>
                                        <p:cTn id="38" dur="770" fill="hold"/>
                                        <p:tgtEl>
                                          <p:spTgt spid="4"/>
                                        </p:tgtEl>
                                        <p:attrNameLst>
                                          <p:attrName>ppt_y</p:attrName>
                                        </p:attrNameLst>
                                      </p:cBhvr>
                                      <p:to>
                                        <p:strVal val="(#ppt_y+0.4)"/>
                                      </p:to>
                                    </p:set>
                                    <p:anim from="(#ppt_y+0.4)" to="(#ppt_y)" calcmode="lin" valueType="num">
                                      <p:cBhvr>
                                        <p:cTn id="39"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781800" cy="1143000"/>
          </a:xfrm>
          <a:solidFill>
            <a:srgbClr val="FFFF00"/>
          </a:solidFill>
          <a:ln>
            <a:solidFill>
              <a:schemeClr val="tx1"/>
            </a:solidFill>
          </a:ln>
        </p:spPr>
        <p:txBody>
          <a:bodyPr/>
          <a:lstStyle/>
          <a:p>
            <a:endParaRPr lang="en-US" dirty="0"/>
          </a:p>
        </p:txBody>
      </p:sp>
      <p:sp>
        <p:nvSpPr>
          <p:cNvPr id="3" name="Content Placeholder 2"/>
          <p:cNvSpPr>
            <a:spLocks noGrp="1"/>
          </p:cNvSpPr>
          <p:nvPr>
            <p:ph idx="1"/>
          </p:nvPr>
        </p:nvSpPr>
        <p:spPr>
          <a:xfrm>
            <a:off x="0" y="1600200"/>
            <a:ext cx="8991600" cy="5257800"/>
          </a:xfrm>
          <a:blipFill>
            <a:blip r:embed="rId2"/>
            <a:tile tx="0" ty="0" sx="100000" sy="100000" flip="none" algn="tl"/>
          </a:blipFill>
          <a:ln>
            <a:solidFill>
              <a:schemeClr val="tx1"/>
            </a:solidFill>
          </a:ln>
        </p:spPr>
        <p:txBody>
          <a:bodyPr/>
          <a:lstStyle/>
          <a:p>
            <a:endParaRPr lang="en-US" dirty="0"/>
          </a:p>
        </p:txBody>
      </p:sp>
      <p:sp>
        <p:nvSpPr>
          <p:cNvPr id="5" name="Rectangle 4"/>
          <p:cNvSpPr/>
          <p:nvPr/>
        </p:nvSpPr>
        <p:spPr>
          <a:xfrm>
            <a:off x="228600" y="1981200"/>
            <a:ext cx="8534400" cy="2209800"/>
          </a:xfrm>
          <a:prstGeom prst="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১।ব্যবসায় প্রতিষ্ঠানে উৎপাদিত পণ্যদ্রব্য বা সেবা দেওয়ার মাধ্যমে অর্থ উপার্জন করে থাকে। </a:t>
            </a:r>
          </a:p>
          <a:p>
            <a:pPr algn="ctr"/>
            <a:r>
              <a:rPr lang="bn-IN" sz="2000" dirty="0" smtClean="0">
                <a:solidFill>
                  <a:schemeClr val="tx1"/>
                </a:solidFill>
              </a:rPr>
              <a:t>২। এ অর্জিত আয় থেকে উৎপাদন ব্যয়, বিক্রয় খরচ ইত্যাদি বাদ দিলে যে অর্থ বাকি থাকে সেটিই প্রতিষ্ঠানের অর্জিত মুনাফা ।</a:t>
            </a:r>
          </a:p>
          <a:p>
            <a:pPr algn="ctr"/>
            <a:r>
              <a:rPr lang="bn-IN" sz="2000" dirty="0" smtClean="0">
                <a:solidFill>
                  <a:schemeClr val="tx1"/>
                </a:solidFill>
              </a:rPr>
              <a:t>৩।এ মুনাফা থেকে ঋণের সুদ ও সরকারকে প্রদেয় কর বাদ দেওয়ার পর বাকিটা বিভিন্নভাবে তহবিলের উৎস হিসেবে ব্যবহার করা হয়। </a:t>
            </a:r>
            <a:endParaRPr lang="en-US" sz="2000" dirty="0">
              <a:solidFill>
                <a:schemeClr val="tx1"/>
              </a:solidFill>
            </a:endParaRPr>
          </a:p>
        </p:txBody>
      </p:sp>
      <p:sp>
        <p:nvSpPr>
          <p:cNvPr id="7" name="Oval 6"/>
          <p:cNvSpPr/>
          <p:nvPr/>
        </p:nvSpPr>
        <p:spPr>
          <a:xfrm>
            <a:off x="2286000" y="304800"/>
            <a:ext cx="5410200" cy="1143000"/>
          </a:xfrm>
          <a:prstGeom prst="ellipse">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3200" dirty="0" smtClean="0">
                <a:solidFill>
                  <a:schemeClr val="tx1"/>
                </a:solidFill>
              </a:rPr>
              <a:t>অভ্যন্তরীণ তহবিল </a:t>
            </a:r>
            <a:endParaRPr lang="en-US" sz="3200" dirty="0">
              <a:solidFill>
                <a:schemeClr val="tx1"/>
              </a:solidFill>
            </a:endParaRPr>
          </a:p>
        </p:txBody>
      </p:sp>
      <p:sp>
        <p:nvSpPr>
          <p:cNvPr id="8" name="Rounded Rectangle 7"/>
          <p:cNvSpPr/>
          <p:nvPr/>
        </p:nvSpPr>
        <p:spPr>
          <a:xfrm>
            <a:off x="3276600" y="1600200"/>
            <a:ext cx="3276600" cy="4572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rgbClr val="FFFF00"/>
                </a:solidFill>
              </a:rPr>
              <a:t>মুনাফাভিত্তিক </a:t>
            </a:r>
            <a:endParaRPr lang="en-US" sz="2400" dirty="0">
              <a:solidFill>
                <a:srgbClr val="FFFF00"/>
              </a:solidFill>
            </a:endParaRPr>
          </a:p>
        </p:txBody>
      </p:sp>
      <p:sp>
        <p:nvSpPr>
          <p:cNvPr id="11" name="Rectangle 10"/>
          <p:cNvSpPr/>
          <p:nvPr/>
        </p:nvSpPr>
        <p:spPr>
          <a:xfrm>
            <a:off x="3429000" y="4572000"/>
            <a:ext cx="5410200" cy="2286000"/>
          </a:xfrm>
          <a:prstGeom prst="rect">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dirty="0" smtClean="0">
                <a:solidFill>
                  <a:srgbClr val="FFFF00"/>
                </a:solidFill>
              </a:rPr>
              <a:t> ১।নিট মুনাফার যে অংশ শেয়ারহোল্ডারদের মধ্যে বণ্টন না করে কারবারে বিনিয়গ করা হয়,তা অবণ্টিত মুনাফা। </a:t>
            </a:r>
          </a:p>
          <a:p>
            <a:pPr algn="ctr"/>
            <a:r>
              <a:rPr lang="bn-IN" dirty="0" smtClean="0">
                <a:solidFill>
                  <a:srgbClr val="FFFF00"/>
                </a:solidFill>
              </a:rPr>
              <a:t>২।ব্যবসায় সম্প্রসারণ করার জন্য অবণ্টিত মুনাফা একটি তহবিল আলাদা করে রাখলে তাকে বলা হয় সঞ্চিতি তহবিল।</a:t>
            </a:r>
          </a:p>
          <a:p>
            <a:pPr algn="ctr"/>
            <a:r>
              <a:rPr lang="bn-IN" dirty="0" smtClean="0">
                <a:solidFill>
                  <a:srgbClr val="FFFF00"/>
                </a:solidFill>
              </a:rPr>
              <a:t>৩।আবার কোনো আর্থিক বিপর্যয় মোকাবিলার জন্যও এই সঞ্চি্তি তহবিল সৃষ্টি করা হয়</a:t>
            </a:r>
            <a:endParaRPr lang="en-US" dirty="0">
              <a:solidFill>
                <a:srgbClr val="FFFF00"/>
              </a:solidFill>
            </a:endParaRPr>
          </a:p>
        </p:txBody>
      </p:sp>
      <p:sp>
        <p:nvSpPr>
          <p:cNvPr id="12" name="Rounded Rectangle 11"/>
          <p:cNvSpPr/>
          <p:nvPr/>
        </p:nvSpPr>
        <p:spPr>
          <a:xfrm>
            <a:off x="0" y="4800600"/>
            <a:ext cx="3124200" cy="2057400"/>
          </a:xfrm>
          <a:prstGeom prst="roundRect">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000" dirty="0" smtClean="0">
                <a:solidFill>
                  <a:schemeClr val="tx1"/>
                </a:solidFill>
              </a:rPr>
              <a:t>১। প্রতিবছর সমান হারে লভ্যাংশ দেওয়ার জন্য যে তহবিল সৃষ্টি করা হয়। </a:t>
            </a:r>
          </a:p>
          <a:p>
            <a:pPr algn="ctr"/>
            <a:r>
              <a:rPr lang="bn-IN" sz="2000" dirty="0" smtClean="0">
                <a:solidFill>
                  <a:schemeClr val="tx1"/>
                </a:solidFill>
              </a:rPr>
              <a:t>২।সাধারণ ব্যবসায়ের সুনাম ধরে রাখতে এটি করা হয় । </a:t>
            </a:r>
            <a:endParaRPr lang="en-US" sz="2000" dirty="0">
              <a:solidFill>
                <a:schemeClr val="tx1"/>
              </a:solidFill>
            </a:endParaRPr>
          </a:p>
        </p:txBody>
      </p:sp>
      <p:sp>
        <p:nvSpPr>
          <p:cNvPr id="13" name="Rounded Rectangle 12"/>
          <p:cNvSpPr/>
          <p:nvPr/>
        </p:nvSpPr>
        <p:spPr>
          <a:xfrm>
            <a:off x="685800" y="4267200"/>
            <a:ext cx="2590800" cy="457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1600" dirty="0" smtClean="0">
                <a:solidFill>
                  <a:srgbClr val="FF0000"/>
                </a:solidFill>
              </a:rPr>
              <a:t>লভ্যাংশ সমতাকরণ তহবিল </a:t>
            </a:r>
            <a:endParaRPr lang="en-US" sz="1600" dirty="0">
              <a:solidFill>
                <a:srgbClr val="FF0000"/>
              </a:solidFill>
            </a:endParaRPr>
          </a:p>
        </p:txBody>
      </p:sp>
      <p:sp>
        <p:nvSpPr>
          <p:cNvPr id="15" name="Rounded Rectangle 14"/>
          <p:cNvSpPr/>
          <p:nvPr/>
        </p:nvSpPr>
        <p:spPr>
          <a:xfrm>
            <a:off x="3505200" y="4267200"/>
            <a:ext cx="4800600" cy="304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solidFill>
                  <a:srgbClr val="FF0000"/>
                </a:solidFill>
              </a:rPr>
              <a:t>অবণ্টিত মুনাফা ও সঞ্চিতি তহবিল </a:t>
            </a:r>
            <a:endParaRPr lang="en-US" dirty="0">
              <a:solidFill>
                <a:srgbClr val="FF0000"/>
              </a:solidFill>
            </a:endParaRPr>
          </a:p>
        </p:txBody>
      </p:sp>
      <p:sp>
        <p:nvSpPr>
          <p:cNvPr id="19" name="Down Arrow 18"/>
          <p:cNvSpPr/>
          <p:nvPr/>
        </p:nvSpPr>
        <p:spPr>
          <a:xfrm>
            <a:off x="304800" y="4191000"/>
            <a:ext cx="484632" cy="60960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Down Arrow 19"/>
          <p:cNvSpPr/>
          <p:nvPr/>
        </p:nvSpPr>
        <p:spPr>
          <a:xfrm>
            <a:off x="4876800" y="1371600"/>
            <a:ext cx="484632" cy="22860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Down Arrow 20"/>
          <p:cNvSpPr/>
          <p:nvPr/>
        </p:nvSpPr>
        <p:spPr>
          <a:xfrm>
            <a:off x="8305800" y="4191000"/>
            <a:ext cx="484632" cy="38100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0" fill="hold"/>
                                        <p:tgtEl>
                                          <p:spTgt spid="8"/>
                                        </p:tgtEl>
                                        <p:attrNameLst>
                                          <p:attrName>ppt_x</p:attrName>
                                        </p:attrNameLst>
                                      </p:cBhvr>
                                      <p:tavLst>
                                        <p:tav tm="0">
                                          <p:val>
                                            <p:strVal val="#ppt_x"/>
                                          </p:val>
                                        </p:tav>
                                        <p:tav tm="100000">
                                          <p:val>
                                            <p:strVal val="#ppt_x"/>
                                          </p:val>
                                        </p:tav>
                                      </p:tavLst>
                                    </p:anim>
                                    <p:anim calcmode="lin" valueType="num">
                                      <p:cBhvr additive="base">
                                        <p:cTn id="1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4)">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0" fill="hold"/>
                                        <p:tgtEl>
                                          <p:spTgt spid="13"/>
                                        </p:tgtEl>
                                        <p:attrNameLst>
                                          <p:attrName>ppt_x</p:attrName>
                                        </p:attrNameLst>
                                      </p:cBhvr>
                                      <p:tavLst>
                                        <p:tav tm="0">
                                          <p:val>
                                            <p:strVal val="#ppt_x"/>
                                          </p:val>
                                        </p:tav>
                                        <p:tav tm="100000">
                                          <p:val>
                                            <p:strVal val="#ppt_x"/>
                                          </p:val>
                                        </p:tav>
                                      </p:tavLst>
                                    </p:anim>
                                    <p:anim calcmode="lin" valueType="num">
                                      <p:cBhvr additive="base">
                                        <p:cTn id="25"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heel(4)">
                                      <p:cBhvr>
                                        <p:cTn id="30" dur="2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0" fill="hold"/>
                                        <p:tgtEl>
                                          <p:spTgt spid="15"/>
                                        </p:tgtEl>
                                        <p:attrNameLst>
                                          <p:attrName>ppt_x</p:attrName>
                                        </p:attrNameLst>
                                      </p:cBhvr>
                                      <p:tavLst>
                                        <p:tav tm="0">
                                          <p:val>
                                            <p:strVal val="#ppt_x"/>
                                          </p:val>
                                        </p:tav>
                                        <p:tav tm="100000">
                                          <p:val>
                                            <p:strVal val="#ppt_x"/>
                                          </p:val>
                                        </p:tav>
                                      </p:tavLst>
                                    </p:anim>
                                    <p:anim calcmode="lin" valueType="num">
                                      <p:cBhvr additive="base">
                                        <p:cTn id="36"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heel(4)">
                                      <p:cBhvr>
                                        <p:cTn id="4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1" grpId="0" animBg="1"/>
      <p:bldP spid="12" grpId="0" animBg="1"/>
      <p:bldP spid="13"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1350</Words>
  <Application>Microsoft Office PowerPoint</Application>
  <PresentationFormat>On-screen Show (4:3)</PresentationFormat>
  <Paragraphs>192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পাঠ পরিচিতি </vt:lpstr>
      <vt:lpstr>Slide 4</vt:lpstr>
      <vt:lpstr>Slide 5</vt:lpstr>
      <vt:lpstr>Slide 6</vt:lpstr>
      <vt:lpstr> </vt:lpstr>
      <vt:lpstr>Slide 8</vt:lpstr>
      <vt:lpstr>Slide 9</vt:lpstr>
      <vt:lpstr>Slide 10</vt:lpstr>
      <vt:lpstr>Slide 11</vt:lpstr>
      <vt:lpstr>Slide 12</vt:lpstr>
      <vt:lpstr>Slide 13</vt:lpstr>
      <vt:lpstr>Slide 14</vt:lpstr>
      <vt:lpstr>Slide 15</vt:lpstr>
      <vt:lpstr>স্বল্পমেয়াদি অর্থায়ানের প্রতিষ্ঠানিক উৎস </vt:lpstr>
      <vt:lpstr>Slide 17</vt:lpstr>
      <vt:lpstr>Slide 18</vt:lpstr>
      <vt:lpstr>Slide 19</vt:lpstr>
      <vt:lpstr>নিচের চিত্রগুলো লক্ষ কর </vt:lpstr>
      <vt:lpstr>Slide 21</vt:lpstr>
      <vt:lpstr>Slide 22</vt:lpstr>
      <vt:lpstr>Slide 23</vt:lpstr>
      <vt:lpstr>Slide 24</vt:lpstr>
      <vt:lpstr>Slide 25</vt:lpstr>
      <vt:lpstr>সবাইকে ধন্যবাদ </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90</cp:revision>
  <dcterms:created xsi:type="dcterms:W3CDTF">2020-07-30T18:24:53Z</dcterms:created>
  <dcterms:modified xsi:type="dcterms:W3CDTF">2020-11-02T19:39:00Z</dcterms:modified>
</cp:coreProperties>
</file>