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78" r:id="rId2"/>
    <p:sldId id="279" r:id="rId3"/>
    <p:sldId id="258" r:id="rId4"/>
    <p:sldId id="259" r:id="rId5"/>
    <p:sldId id="260" r:id="rId6"/>
    <p:sldId id="261" r:id="rId7"/>
    <p:sldId id="262" r:id="rId8"/>
    <p:sldId id="263" r:id="rId9"/>
    <p:sldId id="265" r:id="rId10"/>
    <p:sldId id="266" r:id="rId11"/>
    <p:sldId id="267" r:id="rId12"/>
    <p:sldId id="268" r:id="rId13"/>
    <p:sldId id="269" r:id="rId14"/>
    <p:sldId id="271" r:id="rId15"/>
    <p:sldId id="272" r:id="rId16"/>
    <p:sldId id="273" r:id="rId17"/>
    <p:sldId id="275" r:id="rId18"/>
    <p:sldId id="276" r:id="rId19"/>
    <p:sldId id="280"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710" y="29"/>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SG"/>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925D09-7278-47AD-85EC-5A0D34169B3B}" type="datetimeFigureOut">
              <a:rPr lang="en-SG" smtClean="0"/>
              <a:t>9/12/2020</a:t>
            </a:fld>
            <a:endParaRPr lang="en-SG"/>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S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SG"/>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73EC2F-FFD5-4CB5-B8AB-05F0402B54DB}" type="slidenum">
              <a:rPr lang="en-SG" smtClean="0"/>
              <a:t>‹#›</a:t>
            </a:fld>
            <a:endParaRPr lang="en-SG"/>
          </a:p>
        </p:txBody>
      </p:sp>
    </p:spTree>
    <p:extLst>
      <p:ext uri="{BB962C8B-B14F-4D97-AF65-F5344CB8AC3E}">
        <p14:creationId xmlns:p14="http://schemas.microsoft.com/office/powerpoint/2010/main" val="2344399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BF73EC2F-FFD5-4CB5-B8AB-05F0402B54DB}" type="slidenum">
              <a:rPr lang="en-SG" smtClean="0"/>
              <a:t>1</a:t>
            </a:fld>
            <a:endParaRPr lang="en-SG"/>
          </a:p>
        </p:txBody>
      </p:sp>
    </p:spTree>
    <p:extLst>
      <p:ext uri="{BB962C8B-B14F-4D97-AF65-F5344CB8AC3E}">
        <p14:creationId xmlns:p14="http://schemas.microsoft.com/office/powerpoint/2010/main" val="1940544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A7C43E46-EB37-4973-9FBC-AA032A9FF317}" type="slidenum">
              <a:rPr lang="en-SG" smtClean="0"/>
              <a:t>17</a:t>
            </a:fld>
            <a:endParaRPr lang="en-SG"/>
          </a:p>
        </p:txBody>
      </p:sp>
    </p:spTree>
    <p:extLst>
      <p:ext uri="{BB962C8B-B14F-4D97-AF65-F5344CB8AC3E}">
        <p14:creationId xmlns:p14="http://schemas.microsoft.com/office/powerpoint/2010/main" val="23289285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B4E349A6-F3BD-4422-BD95-4E42C417D4B4}" type="slidenum">
              <a:rPr lang="en-SG" smtClean="0"/>
              <a:t>18</a:t>
            </a:fld>
            <a:endParaRPr lang="en-SG"/>
          </a:p>
        </p:txBody>
      </p:sp>
    </p:spTree>
    <p:extLst>
      <p:ext uri="{BB962C8B-B14F-4D97-AF65-F5344CB8AC3E}">
        <p14:creationId xmlns:p14="http://schemas.microsoft.com/office/powerpoint/2010/main" val="41857143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s://4.bp.blogspot.com/-8oSV2DfETso/Wcx_3suNMaI/AAAAAAAAAIY/uhRb-ZqR-ckDS5QkMfxpfYQ7Jtcbg2BHQCLcBGAs/s1600/British+Show+Racer+Pigeon+1.jpg"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s://4.bp.blogspot.com/-zMIebWLMaSY/WcyAfqOrZ2I/AAAAAAAAAIg/JF0DOipwPugnmoEgwv6dLtn8QaScFcVcwCLcBGAs/s1600/1186083_10201690742540813_1700068103_n.jpg"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1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1.bp.blogspot.com/-Mrmvw5mm3Q4/Wcx14gR4V2I/AAAAAAAAAHU/yHesczX22S4JhkB34iiiXGUoSA1bHRmgACLcBGAs/s1600/6ded705545b3009a46382d0d8b155148.jpg"/>
          <p:cNvPicPr>
            <a:picLocks noChangeAspect="1" noChangeArrowheads="1"/>
          </p:cNvPicPr>
          <p:nvPr/>
        </p:nvPicPr>
        <p:blipFill>
          <a:blip r:embed="rId3"/>
          <a:srcRect/>
          <a:stretch>
            <a:fillRect/>
          </a:stretch>
        </p:blipFill>
        <p:spPr bwMode="auto">
          <a:xfrm>
            <a:off x="146963" y="519137"/>
            <a:ext cx="3048000" cy="3369078"/>
          </a:xfrm>
          <a:prstGeom prst="rect">
            <a:avLst/>
          </a:prstGeom>
          <a:noFill/>
        </p:spPr>
      </p:pic>
      <p:pic>
        <p:nvPicPr>
          <p:cNvPr id="4" name="Picture 2" descr="https://2.bp.blogspot.com/-oMpQb2pyA5Q/WcxpLwusjOI/AAAAAAAAAGk/OxrxeekpotQgnOha8nFxL6q_XFS0ZW_CgCLcBGAs/s1600/3189873551_04bfdea50e.jpg"/>
          <p:cNvPicPr>
            <a:picLocks noChangeAspect="1" noChangeArrowheads="1"/>
          </p:cNvPicPr>
          <p:nvPr/>
        </p:nvPicPr>
        <p:blipFill>
          <a:blip r:embed="rId4"/>
          <a:srcRect/>
          <a:stretch>
            <a:fillRect/>
          </a:stretch>
        </p:blipFill>
        <p:spPr bwMode="auto">
          <a:xfrm>
            <a:off x="116483" y="3830740"/>
            <a:ext cx="3048000" cy="2877860"/>
          </a:xfrm>
          <a:prstGeom prst="rect">
            <a:avLst/>
          </a:prstGeom>
          <a:noFill/>
        </p:spPr>
      </p:pic>
      <p:pic>
        <p:nvPicPr>
          <p:cNvPr id="5" name="Content Placeholder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974080" y="569239"/>
            <a:ext cx="3139440" cy="3261502"/>
          </a:xfrm>
          <a:prstGeom prst="rect">
            <a:avLst/>
          </a:prstGeom>
        </p:spPr>
      </p:pic>
      <p:sp>
        <p:nvSpPr>
          <p:cNvPr id="6" name="Rectangle 5"/>
          <p:cNvSpPr/>
          <p:nvPr/>
        </p:nvSpPr>
        <p:spPr>
          <a:xfrm>
            <a:off x="146963" y="0"/>
            <a:ext cx="8966557" cy="738664"/>
          </a:xfrm>
          <a:prstGeom prst="rect">
            <a:avLst/>
          </a:prstGeom>
          <a:solidFill>
            <a:schemeClr val="accent6"/>
          </a:solidFill>
        </p:spPr>
        <p:txBody>
          <a:bodyPr wrap="square">
            <a:spAutoFit/>
          </a:bodyPr>
          <a:lstStyle/>
          <a:p>
            <a:pPr algn="ctr">
              <a:lnSpc>
                <a:spcPct val="150000"/>
              </a:lnSpc>
            </a:pPr>
            <a:r>
              <a:rPr lang="bn-IN" sz="2800" dirty="0">
                <a:latin typeface="Nikosh" panose="02000000000000000000" pitchFamily="2" charset="0"/>
                <a:cs typeface="Nikosh" panose="02000000000000000000" pitchFamily="2" charset="0"/>
              </a:rPr>
              <a:t>কৃষি শিক্ষা ২য় </a:t>
            </a:r>
            <a:r>
              <a:rPr lang="bn-IN" sz="2800" dirty="0" smtClean="0">
                <a:latin typeface="Nikosh" panose="02000000000000000000" pitchFamily="2" charset="0"/>
                <a:cs typeface="Nikosh" panose="02000000000000000000" pitchFamily="2" charset="0"/>
              </a:rPr>
              <a:t>পত্র : ২য় অধ্যায়</a:t>
            </a:r>
            <a:endParaRPr lang="en-SG" sz="2400" dirty="0">
              <a:latin typeface="Nikosh" panose="02000000000000000000" pitchFamily="2" charset="0"/>
              <a:cs typeface="Nikosh" panose="02000000000000000000" pitchFamily="2" charset="0"/>
            </a:endParaRPr>
          </a:p>
        </p:txBody>
      </p:sp>
      <p:pic>
        <p:nvPicPr>
          <p:cNvPr id="7" name="Picture 2" descr="https://1.bp.blogspot.com/-REyzNW0n4dk/Wcxye99w3-I/AAAAAAAAAHI/mAD12qjcKp4U6nkYjd1kyUjURzyLdjPiQCLcBGAs/s1600/th.jpg"/>
          <p:cNvPicPr>
            <a:picLocks noChangeAspect="1" noChangeArrowheads="1"/>
          </p:cNvPicPr>
          <p:nvPr/>
        </p:nvPicPr>
        <p:blipFill>
          <a:blip r:embed="rId6"/>
          <a:srcRect/>
          <a:stretch>
            <a:fillRect/>
          </a:stretch>
        </p:blipFill>
        <p:spPr bwMode="auto">
          <a:xfrm>
            <a:off x="3200400" y="738663"/>
            <a:ext cx="2773680" cy="3076837"/>
          </a:xfrm>
          <a:prstGeom prst="rect">
            <a:avLst/>
          </a:prstGeom>
          <a:noFill/>
        </p:spPr>
      </p:pic>
      <p:pic>
        <p:nvPicPr>
          <p:cNvPr id="8" name="Picture 2" descr="https://2.bp.blogspot.com/-rJ5kMm74F9Q/Wcxxed7pzrI/AAAAAAAAAG8/oRxhj17AvqcQPppprq-GaFTqExi8NbdggCLcBGAs/s1600/Lahore%2528blue_bar%2529.jpg"/>
          <p:cNvPicPr>
            <a:picLocks noChangeAspect="1" noChangeArrowheads="1"/>
          </p:cNvPicPr>
          <p:nvPr/>
        </p:nvPicPr>
        <p:blipFill>
          <a:blip r:embed="rId7"/>
          <a:srcRect/>
          <a:stretch>
            <a:fillRect/>
          </a:stretch>
        </p:blipFill>
        <p:spPr bwMode="auto">
          <a:xfrm>
            <a:off x="3164484" y="3830741"/>
            <a:ext cx="2804160" cy="2877859"/>
          </a:xfrm>
          <a:prstGeom prst="rect">
            <a:avLst/>
          </a:prstGeom>
          <a:noFill/>
        </p:spPr>
      </p:pic>
      <p:sp>
        <p:nvSpPr>
          <p:cNvPr id="9" name="Rectangle 8"/>
          <p:cNvSpPr/>
          <p:nvPr/>
        </p:nvSpPr>
        <p:spPr>
          <a:xfrm rot="-2340000">
            <a:off x="1408429" y="2530827"/>
            <a:ext cx="4267199" cy="1323439"/>
          </a:xfrm>
          <a:prstGeom prst="rect">
            <a:avLst/>
          </a:prstGeom>
          <a:solidFill>
            <a:srgbClr val="FFFF00"/>
          </a:solidFill>
        </p:spPr>
        <p:txBody>
          <a:bodyPr wrap="square">
            <a:spAutoFit/>
          </a:bodyPr>
          <a:lstStyle/>
          <a:p>
            <a:pPr algn="ctr"/>
            <a:r>
              <a:rPr lang="bn-IN" sz="4000" dirty="0">
                <a:latin typeface="Nikosh" panose="02000000000000000000" pitchFamily="2" charset="0"/>
                <a:cs typeface="Nikosh" panose="02000000000000000000" pitchFamily="2" charset="0"/>
              </a:rPr>
              <a:t>পাঠ-১০ : কবুতরের </a:t>
            </a:r>
            <a:endParaRPr lang="bn-IN" sz="4000" dirty="0" smtClean="0">
              <a:latin typeface="Nikosh" panose="02000000000000000000" pitchFamily="2" charset="0"/>
              <a:cs typeface="Nikosh" panose="02000000000000000000" pitchFamily="2" charset="0"/>
            </a:endParaRPr>
          </a:p>
          <a:p>
            <a:pPr algn="ctr"/>
            <a:r>
              <a:rPr lang="bn-IN" sz="4000" dirty="0" smtClean="0">
                <a:latin typeface="Nikosh" panose="02000000000000000000" pitchFamily="2" charset="0"/>
                <a:cs typeface="Nikosh" panose="02000000000000000000" pitchFamily="2" charset="0"/>
              </a:rPr>
              <a:t>জাত </a:t>
            </a:r>
            <a:r>
              <a:rPr lang="bn-IN" sz="4000" dirty="0">
                <a:latin typeface="Nikosh" panose="02000000000000000000" pitchFamily="2" charset="0"/>
                <a:cs typeface="Nikosh" panose="02000000000000000000" pitchFamily="2" charset="0"/>
              </a:rPr>
              <a:t>পরিচিতি</a:t>
            </a:r>
            <a:endParaRPr lang="en-SG" sz="4000" dirty="0">
              <a:latin typeface="Nikosh" panose="02000000000000000000" pitchFamily="2" charset="0"/>
              <a:cs typeface="Nikosh" panose="02000000000000000000" pitchFamily="2" charset="0"/>
            </a:endParaRPr>
          </a:p>
        </p:txBody>
      </p:sp>
      <p:sp>
        <p:nvSpPr>
          <p:cNvPr id="11" name="Rectangle 10"/>
          <p:cNvSpPr/>
          <p:nvPr/>
        </p:nvSpPr>
        <p:spPr>
          <a:xfrm>
            <a:off x="5979517" y="3815500"/>
            <a:ext cx="3175356" cy="2893100"/>
          </a:xfrm>
          <a:prstGeom prst="rect">
            <a:avLst/>
          </a:prstGeom>
          <a:solidFill>
            <a:srgbClr val="92D050"/>
          </a:solidFill>
        </p:spPr>
        <p:txBody>
          <a:bodyPr wrap="square">
            <a:spAutoFit/>
          </a:bodyPr>
          <a:lstStyle/>
          <a:p>
            <a:pPr algn="ctr"/>
            <a:r>
              <a:rPr lang="bn-IN" b="1" dirty="0">
                <a:solidFill>
                  <a:schemeClr val="accent6">
                    <a:lumMod val="20000"/>
                    <a:lumOff val="80000"/>
                  </a:schemeClr>
                </a:solidFill>
              </a:rPr>
              <a:t> </a:t>
            </a:r>
            <a:r>
              <a:rPr lang="bn-IN" sz="2400" b="1" dirty="0">
                <a:latin typeface="Nikosh" panose="02000000000000000000" pitchFamily="2" charset="0"/>
                <a:cs typeface="Nikosh" panose="02000000000000000000" pitchFamily="2" charset="0"/>
              </a:rPr>
              <a:t>মো: আব্দুল্লাহ ফারাজী                                                                         </a:t>
            </a:r>
            <a:r>
              <a:rPr lang="bn-IN" sz="2400" b="1" dirty="0">
                <a:solidFill>
                  <a:srgbClr val="002060"/>
                </a:solidFill>
                <a:latin typeface="Nikosh" panose="02000000000000000000" pitchFamily="2" charset="0"/>
                <a:cs typeface="Nikosh" panose="02000000000000000000" pitchFamily="2" charset="0"/>
              </a:rPr>
              <a:t>প্রভাষক ( কৃষি বিজ্ঞান </a:t>
            </a:r>
            <a:r>
              <a:rPr lang="bn-IN" sz="2400" b="1" dirty="0" smtClean="0">
                <a:solidFill>
                  <a:srgbClr val="002060"/>
                </a:solidFill>
                <a:latin typeface="Nikosh" panose="02000000000000000000" pitchFamily="2" charset="0"/>
                <a:cs typeface="Nikosh" panose="02000000000000000000" pitchFamily="2" charset="0"/>
              </a:rPr>
              <a:t>)</a:t>
            </a:r>
          </a:p>
          <a:p>
            <a:pPr algn="ctr"/>
            <a:r>
              <a:rPr lang="bn-IN" sz="2400" b="1" dirty="0" smtClean="0">
                <a:solidFill>
                  <a:schemeClr val="accent5">
                    <a:lumMod val="75000"/>
                  </a:schemeClr>
                </a:solidFill>
                <a:latin typeface="Nikosh" panose="02000000000000000000" pitchFamily="2" charset="0"/>
                <a:cs typeface="Nikosh" panose="02000000000000000000" pitchFamily="2" charset="0"/>
              </a:rPr>
              <a:t>মোবাইল: ০১৭৯৯৩৫৩৭৪০</a:t>
            </a:r>
          </a:p>
          <a:p>
            <a:pPr algn="ctr"/>
            <a:r>
              <a:rPr lang="en-US" b="1" dirty="0" smtClean="0">
                <a:solidFill>
                  <a:schemeClr val="accent3">
                    <a:lumMod val="50000"/>
                  </a:schemeClr>
                </a:solidFill>
                <a:latin typeface="Nikosh" panose="02000000000000000000" pitchFamily="2" charset="0"/>
                <a:cs typeface="Nikosh" panose="02000000000000000000" pitchFamily="2" charset="0"/>
              </a:rPr>
              <a:t>Email: abdullahfarazi88@gmail.com</a:t>
            </a:r>
            <a:endParaRPr lang="bn-IN" b="1" dirty="0" smtClean="0">
              <a:solidFill>
                <a:schemeClr val="accent3">
                  <a:lumMod val="50000"/>
                </a:schemeClr>
              </a:solidFill>
              <a:latin typeface="Nikosh" panose="02000000000000000000" pitchFamily="2" charset="0"/>
              <a:cs typeface="Nikosh" panose="02000000000000000000" pitchFamily="2" charset="0"/>
            </a:endParaRPr>
          </a:p>
          <a:p>
            <a:pPr algn="ctr"/>
            <a:r>
              <a:rPr lang="bn-IN" sz="2800" b="1" dirty="0" smtClean="0">
                <a:solidFill>
                  <a:srgbClr val="7030A0"/>
                </a:solidFill>
                <a:latin typeface="Nikosh" panose="02000000000000000000" pitchFamily="2" charset="0"/>
                <a:cs typeface="Nikosh" panose="02000000000000000000" pitchFamily="2" charset="0"/>
              </a:rPr>
              <a:t>ইতনা </a:t>
            </a:r>
            <a:r>
              <a:rPr lang="bn-IN" sz="2800" b="1" dirty="0">
                <a:solidFill>
                  <a:srgbClr val="7030A0"/>
                </a:solidFill>
                <a:latin typeface="Nikosh" panose="02000000000000000000" pitchFamily="2" charset="0"/>
                <a:cs typeface="Nikosh" panose="02000000000000000000" pitchFamily="2" charset="0"/>
              </a:rPr>
              <a:t>মাধ্যমিক </a:t>
            </a:r>
            <a:endParaRPr lang="bn-IN" sz="2800" b="1" dirty="0" smtClean="0">
              <a:solidFill>
                <a:srgbClr val="7030A0"/>
              </a:solidFill>
              <a:latin typeface="Nikosh" panose="02000000000000000000" pitchFamily="2" charset="0"/>
              <a:cs typeface="Nikosh" panose="02000000000000000000" pitchFamily="2" charset="0"/>
            </a:endParaRPr>
          </a:p>
          <a:p>
            <a:pPr algn="ctr"/>
            <a:r>
              <a:rPr lang="bn-IN" sz="2800" b="1" dirty="0" smtClean="0">
                <a:solidFill>
                  <a:srgbClr val="7030A0"/>
                </a:solidFill>
                <a:latin typeface="Nikosh" panose="02000000000000000000" pitchFamily="2" charset="0"/>
                <a:cs typeface="Nikosh" panose="02000000000000000000" pitchFamily="2" charset="0"/>
              </a:rPr>
              <a:t>বিদ্যালয় </a:t>
            </a:r>
            <a:r>
              <a:rPr lang="bn-IN" sz="2800" b="1" dirty="0">
                <a:solidFill>
                  <a:srgbClr val="7030A0"/>
                </a:solidFill>
                <a:latin typeface="Nikosh" panose="02000000000000000000" pitchFamily="2" charset="0"/>
                <a:cs typeface="Nikosh" panose="02000000000000000000" pitchFamily="2" charset="0"/>
              </a:rPr>
              <a:t>ও </a:t>
            </a:r>
            <a:r>
              <a:rPr lang="bn-IN" sz="2800" b="1" dirty="0" smtClean="0">
                <a:solidFill>
                  <a:srgbClr val="7030A0"/>
                </a:solidFill>
                <a:latin typeface="Nikosh" panose="02000000000000000000" pitchFamily="2" charset="0"/>
                <a:cs typeface="Nikosh" panose="02000000000000000000" pitchFamily="2" charset="0"/>
              </a:rPr>
              <a:t>কলেজ</a:t>
            </a:r>
            <a:endParaRPr lang="bn-IN" sz="2400" b="1" dirty="0">
              <a:solidFill>
                <a:srgbClr val="002060"/>
              </a:solidFill>
              <a:latin typeface="Nikosh" panose="02000000000000000000" pitchFamily="2" charset="0"/>
              <a:cs typeface="Nikosh" panose="02000000000000000000" pitchFamily="2" charset="0"/>
            </a:endParaRPr>
          </a:p>
        </p:txBody>
      </p:sp>
    </p:spTree>
    <p:extLst>
      <p:ext uri="{BB962C8B-B14F-4D97-AF65-F5344CB8AC3E}">
        <p14:creationId xmlns:p14="http://schemas.microsoft.com/office/powerpoint/2010/main" val="34675096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609601"/>
            <a:ext cx="7620000" cy="1015663"/>
          </a:xfrm>
          <a:prstGeom prst="rect">
            <a:avLst/>
          </a:prstGeom>
          <a:solidFill>
            <a:schemeClr val="accent1">
              <a:lumMod val="20000"/>
              <a:lumOff val="80000"/>
            </a:schemeClr>
          </a:solidFill>
        </p:spPr>
        <p:txBody>
          <a:bodyPr wrap="square">
            <a:spAutoFit/>
          </a:bodyPr>
          <a:lstStyle/>
          <a:p>
            <a:pPr algn="just"/>
            <a:r>
              <a:rPr lang="as-IN" sz="2000" b="1" dirty="0" smtClean="0"/>
              <a:t>৯. হেল্মেটঃ</a:t>
            </a:r>
            <a:r>
              <a:rPr lang="as-IN" sz="2000" dirty="0" smtClean="0"/>
              <a:t> হেলমেট কবুতরের মাথায় ছোট একটি অংশ জুড়ে বাদামি রং থাকে এবং বাকি সারা শরীর সাদা রঙের হয় বলে এদেরকে হেলমেট নামকরণ করা হয়।</a:t>
            </a:r>
            <a:endParaRPr lang="en-US" sz="2000" dirty="0"/>
          </a:p>
        </p:txBody>
      </p:sp>
      <p:pic>
        <p:nvPicPr>
          <p:cNvPr id="23554" name="Picture 2" descr="https://2.bp.blogspot.com/-AqUaXGXKrT0/Wcx6F2ev7AI/AAAAAAAAAIE/mHOePbTEXBw0BBThHuuFlGwEKl_WG9U-gCLcBGAs/s1600/e9851f85e6922826b19cb276d522282e--lancaster-pigeon-breeds.jpg"/>
          <p:cNvPicPr>
            <a:picLocks noChangeAspect="1" noChangeArrowheads="1"/>
          </p:cNvPicPr>
          <p:nvPr/>
        </p:nvPicPr>
        <p:blipFill>
          <a:blip r:embed="rId2"/>
          <a:srcRect/>
          <a:stretch>
            <a:fillRect/>
          </a:stretch>
        </p:blipFill>
        <p:spPr bwMode="auto">
          <a:xfrm>
            <a:off x="1828800" y="1905000"/>
            <a:ext cx="5951275" cy="4495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3554"/>
                                        </p:tgtEl>
                                        <p:attrNameLst>
                                          <p:attrName>style.visibility</p:attrName>
                                        </p:attrNameLst>
                                      </p:cBhvr>
                                      <p:to>
                                        <p:strVal val="visible"/>
                                      </p:to>
                                    </p:set>
                                    <p:animEffect transition="in" filter="wheel(1)">
                                      <p:cBhvr>
                                        <p:cTn id="7" dur="2000"/>
                                        <p:tgtEl>
                                          <p:spTgt spid="235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533401"/>
            <a:ext cx="8382000" cy="1477328"/>
          </a:xfrm>
          <a:prstGeom prst="rect">
            <a:avLst/>
          </a:prstGeom>
          <a:solidFill>
            <a:schemeClr val="accent5">
              <a:lumMod val="20000"/>
              <a:lumOff val="80000"/>
            </a:schemeClr>
          </a:solidFill>
        </p:spPr>
        <p:txBody>
          <a:bodyPr wrap="square">
            <a:spAutoFit/>
          </a:bodyPr>
          <a:lstStyle/>
          <a:p>
            <a:pPr algn="just"/>
            <a:r>
              <a:rPr lang="as-IN" b="1" dirty="0" smtClean="0"/>
              <a:t>১০.বিউটি হোমা: </a:t>
            </a:r>
            <a:r>
              <a:rPr lang="as-IN" dirty="0" smtClean="0"/>
              <a:t>বিউটি হোমা সাধারণত সাদা রঙের হয় এদের ঠোঁট অন্য কবুতরের থেকে আলাদা হয়। প্রাপ্ত বয়স্ক বিউটি হোমা কবুতরের মূল্য ৩০০০ থেকে ৭০০০ টাকা। তাছাড়া সবজি ৩০০০-১ লক্ষ টাকা, মাকসি ৬-৮ হাজার, ব্ল্যাক হোমার ২-৫ হাজার, রেড চেকার ১০-১৫ হাজার, মিলি ১০-২০ হাজার এবং হোয়াইট হোমার ১৫-৩০ হাজার টাকা পর্যন্ত হয়ে থাকে।</a:t>
            </a:r>
            <a:endParaRPr lang="en-US" dirty="0"/>
          </a:p>
        </p:txBody>
      </p:sp>
      <p:pic>
        <p:nvPicPr>
          <p:cNvPr id="24578" name="Picture 2" descr="https://1.bp.blogspot.com/-u8VH02Tu_vo/Wcx4hn-VU5I/AAAAAAAAAHs/V3g4d3UAcskJF6Mrtw1yIU9_yvfkekyygCLcBGAs/s1600/hqdefault.jpg"/>
          <p:cNvPicPr>
            <a:picLocks noChangeAspect="1" noChangeArrowheads="1"/>
          </p:cNvPicPr>
          <p:nvPr/>
        </p:nvPicPr>
        <p:blipFill>
          <a:blip r:embed="rId2"/>
          <a:srcRect/>
          <a:stretch>
            <a:fillRect/>
          </a:stretch>
        </p:blipFill>
        <p:spPr bwMode="auto">
          <a:xfrm>
            <a:off x="2006600" y="2971800"/>
            <a:ext cx="4775200" cy="358140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4578"/>
                                        </p:tgtEl>
                                        <p:attrNameLst>
                                          <p:attrName>style.visibility</p:attrName>
                                        </p:attrNameLst>
                                      </p:cBhvr>
                                      <p:to>
                                        <p:strVal val="visible"/>
                                      </p:to>
                                    </p:set>
                                    <p:anim calcmode="lin" valueType="num">
                                      <p:cBhvr>
                                        <p:cTn id="7" dur="1000" fill="hold"/>
                                        <p:tgtEl>
                                          <p:spTgt spid="24578"/>
                                        </p:tgtEl>
                                        <p:attrNameLst>
                                          <p:attrName>ppt_w</p:attrName>
                                        </p:attrNameLst>
                                      </p:cBhvr>
                                      <p:tavLst>
                                        <p:tav tm="0">
                                          <p:val>
                                            <p:fltVal val="0"/>
                                          </p:val>
                                        </p:tav>
                                        <p:tav tm="100000">
                                          <p:val>
                                            <p:strVal val="#ppt_w"/>
                                          </p:val>
                                        </p:tav>
                                      </p:tavLst>
                                    </p:anim>
                                    <p:anim calcmode="lin" valueType="num">
                                      <p:cBhvr>
                                        <p:cTn id="8" dur="1000" fill="hold"/>
                                        <p:tgtEl>
                                          <p:spTgt spid="24578"/>
                                        </p:tgtEl>
                                        <p:attrNameLst>
                                          <p:attrName>ppt_h</p:attrName>
                                        </p:attrNameLst>
                                      </p:cBhvr>
                                      <p:tavLst>
                                        <p:tav tm="0">
                                          <p:val>
                                            <p:fltVal val="0"/>
                                          </p:val>
                                        </p:tav>
                                        <p:tav tm="100000">
                                          <p:val>
                                            <p:strVal val="#ppt_h"/>
                                          </p:val>
                                        </p:tav>
                                      </p:tavLst>
                                    </p:anim>
                                    <p:anim calcmode="lin" valueType="num">
                                      <p:cBhvr>
                                        <p:cTn id="9" dur="1000" fill="hold"/>
                                        <p:tgtEl>
                                          <p:spTgt spid="24578"/>
                                        </p:tgtEl>
                                        <p:attrNameLst>
                                          <p:attrName>style.rotation</p:attrName>
                                        </p:attrNameLst>
                                      </p:cBhvr>
                                      <p:tavLst>
                                        <p:tav tm="0">
                                          <p:val>
                                            <p:fltVal val="90"/>
                                          </p:val>
                                        </p:tav>
                                        <p:tav tm="100000">
                                          <p:val>
                                            <p:fltVal val="0"/>
                                          </p:val>
                                        </p:tav>
                                      </p:tavLst>
                                    </p:anim>
                                    <p:animEffect transition="in" filter="fade">
                                      <p:cBhvr>
                                        <p:cTn id="10" dur="1000"/>
                                        <p:tgtEl>
                                          <p:spTgt spid="245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609600"/>
            <a:ext cx="8153400" cy="923330"/>
          </a:xfrm>
          <a:prstGeom prst="rect">
            <a:avLst/>
          </a:prstGeom>
          <a:solidFill>
            <a:schemeClr val="accent6">
              <a:lumMod val="20000"/>
              <a:lumOff val="80000"/>
            </a:schemeClr>
          </a:solidFill>
        </p:spPr>
        <p:txBody>
          <a:bodyPr wrap="square">
            <a:spAutoFit/>
          </a:bodyPr>
          <a:lstStyle/>
          <a:p>
            <a:pPr algn="just"/>
            <a:r>
              <a:rPr lang="as-IN" b="1" dirty="0" smtClean="0"/>
              <a:t>১১ . পটার কবুতর / বল কবুতর: </a:t>
            </a:r>
            <a:r>
              <a:rPr lang="as-IN" dirty="0" smtClean="0"/>
              <a:t>বল একটি ফেন্সি জাতের কবুতর। এদের গলা বলের মত হওয়ায় এদের নাম বল বলা হয়। প্রাপ্ত বয়স্ক পটার বা বল কবুতরের মূল্য ৬০০০ থেকে ৮০০০ টাকা।</a:t>
            </a:r>
            <a:endParaRPr lang="en-US" dirty="0"/>
          </a:p>
        </p:txBody>
      </p:sp>
      <p:pic>
        <p:nvPicPr>
          <p:cNvPr id="25602" name="Picture 2" descr="https://4.bp.blogspot.com/-xA2rj3BEfrk/Wcx4PFYgSjI/AAAAAAAAAHo/y0_wcMhstMQiyS4zZHmEwaxM1sIy1oDMQCLcBGAs/s1600/ghar.jpg"/>
          <p:cNvPicPr>
            <a:picLocks noChangeAspect="1" noChangeArrowheads="1"/>
          </p:cNvPicPr>
          <p:nvPr/>
        </p:nvPicPr>
        <p:blipFill>
          <a:blip r:embed="rId2"/>
          <a:srcRect/>
          <a:stretch>
            <a:fillRect/>
          </a:stretch>
        </p:blipFill>
        <p:spPr bwMode="auto">
          <a:xfrm>
            <a:off x="2209800" y="1981200"/>
            <a:ext cx="3581400" cy="426357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5602"/>
                                        </p:tgtEl>
                                        <p:attrNameLst>
                                          <p:attrName>style.visibility</p:attrName>
                                        </p:attrNameLst>
                                      </p:cBhvr>
                                      <p:to>
                                        <p:strVal val="visible"/>
                                      </p:to>
                                    </p:set>
                                    <p:animEffect transition="in" filter="fade">
                                      <p:cBhvr>
                                        <p:cTn id="7" dur="1000"/>
                                        <p:tgtEl>
                                          <p:spTgt spid="25602"/>
                                        </p:tgtEl>
                                      </p:cBhvr>
                                    </p:animEffect>
                                    <p:anim calcmode="lin" valueType="num">
                                      <p:cBhvr>
                                        <p:cTn id="8" dur="1000" fill="hold"/>
                                        <p:tgtEl>
                                          <p:spTgt spid="25602"/>
                                        </p:tgtEl>
                                        <p:attrNameLst>
                                          <p:attrName>ppt_x</p:attrName>
                                        </p:attrNameLst>
                                      </p:cBhvr>
                                      <p:tavLst>
                                        <p:tav tm="0">
                                          <p:val>
                                            <p:strVal val="#ppt_x"/>
                                          </p:val>
                                        </p:tav>
                                        <p:tav tm="100000">
                                          <p:val>
                                            <p:strVal val="#ppt_x"/>
                                          </p:val>
                                        </p:tav>
                                      </p:tavLst>
                                    </p:anim>
                                    <p:anim calcmode="lin" valueType="num">
                                      <p:cBhvr>
                                        <p:cTn id="9" dur="1000" fill="hold"/>
                                        <p:tgtEl>
                                          <p:spTgt spid="2560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04800"/>
            <a:ext cx="8534400" cy="2862322"/>
          </a:xfrm>
          <a:prstGeom prst="rect">
            <a:avLst/>
          </a:prstGeom>
          <a:solidFill>
            <a:srgbClr val="FFC000"/>
          </a:solidFill>
        </p:spPr>
        <p:txBody>
          <a:bodyPr wrap="square">
            <a:spAutoFit/>
          </a:bodyPr>
          <a:lstStyle/>
          <a:p>
            <a:pPr algn="just" fontAlgn="base"/>
            <a:r>
              <a:rPr lang="as-IN" sz="2000" b="1" dirty="0" smtClean="0">
                <a:latin typeface="Nikosh" panose="02000000000000000000" pitchFamily="2" charset="0"/>
                <a:cs typeface="+mj-cs"/>
              </a:rPr>
              <a:t>১২. টাম্বলার/গিরিবাজ কবুতরঃ </a:t>
            </a:r>
            <a:r>
              <a:rPr lang="as-IN" sz="2000" dirty="0" smtClean="0">
                <a:latin typeface="Nikosh" panose="02000000000000000000" pitchFamily="2" charset="0"/>
                <a:cs typeface="+mj-cs"/>
              </a:rPr>
              <a:t>প্রাচীনকাল থেকেই গিরিবাজ কবুতর কে উড়ানোর জন্য ব্যবহার করা হয় এরা খুব ভালো উড়ে ।আকাশে উড়ার সময় ডিগবাজি খায়, অনেকেই এদের দিয়ে বাজি খেলে, অনেক দূর থেকে দেখে ছেড়ে দিলেও এরা বাসায় আসতে ভুল করনা। গিরিবাজ কবুতর অনেক ধরনের হয়ে থাকে উল্লেখযোগ্য কিছু গিরিবাজ কবুতরের নাম হচ্ছে সবুজ গোল,ঝাক,কালদম,জিরা গলা, দোবাজ,গীয়াসূল্লী, নাপতা, বাবড়া, লাল গলা ইত্যাদি। প্রাপ্ত বয়স্ক গিরিবাজ কবুতরের মূল্য সাধারণত ৫০০ থেকে ৩০০০ টাকা। তবে সবুজ গোল্লা ১০০০-১৫০০টাকা, গররা ১০০০-১৫০০ টাকা, মুসলদম ৮০০-১৫০০, কালদম ১০০০-২৫০০, বাগা ৮০০-১৫০০</a:t>
            </a:r>
            <a:r>
              <a:rPr lang="bn-IN" sz="2000" dirty="0" smtClean="0">
                <a:latin typeface="Nikosh" panose="02000000000000000000" pitchFamily="2" charset="0"/>
                <a:cs typeface="+mj-cs"/>
              </a:rPr>
              <a:t> </a:t>
            </a:r>
            <a:r>
              <a:rPr lang="as-IN" sz="2000" dirty="0" smtClean="0">
                <a:latin typeface="Nikosh" panose="02000000000000000000" pitchFamily="2" charset="0"/>
                <a:cs typeface="+mj-cs"/>
              </a:rPr>
              <a:t>টাকা ;</a:t>
            </a:r>
          </a:p>
        </p:txBody>
      </p:sp>
      <p:pic>
        <p:nvPicPr>
          <p:cNvPr id="26626" name="Picture 2" descr="https://2.bp.blogspot.com/-iqlHKEW-Kdo/Wcx_dWeFaBI/AAAAAAAAAIU/4eAQzU7gvyUlFzQqbflv6Lu2DIE4kFc-QCLcBGAs/s1600/Ferozpuri-Pigeon.jpg"/>
          <p:cNvPicPr>
            <a:picLocks noChangeAspect="1" noChangeArrowheads="1"/>
          </p:cNvPicPr>
          <p:nvPr/>
        </p:nvPicPr>
        <p:blipFill>
          <a:blip r:embed="rId2"/>
          <a:srcRect/>
          <a:stretch>
            <a:fillRect/>
          </a:stretch>
        </p:blipFill>
        <p:spPr bwMode="auto">
          <a:xfrm>
            <a:off x="1981200" y="3657600"/>
            <a:ext cx="4962525" cy="32004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6"/>
                                        </p:tgtEl>
                                        <p:attrNameLst>
                                          <p:attrName>style.visibility</p:attrName>
                                        </p:attrNameLst>
                                      </p:cBhvr>
                                      <p:to>
                                        <p:strVal val="visible"/>
                                      </p:to>
                                    </p:set>
                                    <p:anim calcmode="lin" valueType="num">
                                      <p:cBhvr additive="base">
                                        <p:cTn id="7" dur="500" fill="hold"/>
                                        <p:tgtEl>
                                          <p:spTgt spid="26626"/>
                                        </p:tgtEl>
                                        <p:attrNameLst>
                                          <p:attrName>ppt_x</p:attrName>
                                        </p:attrNameLst>
                                      </p:cBhvr>
                                      <p:tavLst>
                                        <p:tav tm="0">
                                          <p:val>
                                            <p:strVal val="#ppt_x"/>
                                          </p:val>
                                        </p:tav>
                                        <p:tav tm="100000">
                                          <p:val>
                                            <p:strVal val="#ppt_x"/>
                                          </p:val>
                                        </p:tav>
                                      </p:tavLst>
                                    </p:anim>
                                    <p:anim calcmode="lin" valueType="num">
                                      <p:cBhvr additive="base">
                                        <p:cTn id="8" dur="500" fill="hold"/>
                                        <p:tgtEl>
                                          <p:spTgt spid="266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533400"/>
            <a:ext cx="8382000" cy="923330"/>
          </a:xfrm>
          <a:prstGeom prst="rect">
            <a:avLst/>
          </a:prstGeom>
          <a:solidFill>
            <a:schemeClr val="accent2">
              <a:lumMod val="20000"/>
              <a:lumOff val="80000"/>
            </a:schemeClr>
          </a:solidFill>
        </p:spPr>
        <p:txBody>
          <a:bodyPr wrap="square">
            <a:spAutoFit/>
          </a:bodyPr>
          <a:lstStyle/>
          <a:p>
            <a:r>
              <a:rPr lang="bn-IN" b="1" dirty="0">
                <a:solidFill>
                  <a:srgbClr val="5E5E5E"/>
                </a:solidFill>
                <a:ea typeface="Times New Roman" panose="02020603050405020304" pitchFamily="18" charset="0"/>
              </a:rPr>
              <a:t>রেছার</a:t>
            </a:r>
            <a:r>
              <a:rPr lang="bn-IN" b="1" dirty="0">
                <a:solidFill>
                  <a:srgbClr val="5E5E5E"/>
                </a:solidFill>
                <a:ea typeface="Times New Roman" panose="02020603050405020304" pitchFamily="18" charset="0"/>
                <a:cs typeface="Times New Roman" panose="02020603050405020304" pitchFamily="18" charset="0"/>
              </a:rPr>
              <a:t> </a:t>
            </a:r>
            <a:r>
              <a:rPr lang="bn-IN" b="1" dirty="0">
                <a:solidFill>
                  <a:srgbClr val="5E5E5E"/>
                </a:solidFill>
                <a:ea typeface="Times New Roman" panose="02020603050405020304" pitchFamily="18" charset="0"/>
              </a:rPr>
              <a:t>কবুতরঃ</a:t>
            </a:r>
            <a:r>
              <a:rPr lang="en-US" b="1" dirty="0">
                <a:solidFill>
                  <a:srgbClr val="5E5E5E"/>
                </a:solidFill>
                <a:latin typeface="Times New Roman" panose="02020603050405020304" pitchFamily="18" charset="0"/>
                <a:ea typeface="Times New Roman" panose="02020603050405020304" pitchFamily="18" charset="0"/>
              </a:rPr>
              <a:t> </a:t>
            </a:r>
            <a:r>
              <a:rPr lang="bn-IN" dirty="0">
                <a:solidFill>
                  <a:srgbClr val="5E5E5E"/>
                </a:solidFill>
                <a:ea typeface="Times New Roman" panose="02020603050405020304" pitchFamily="18" charset="0"/>
              </a:rPr>
              <a:t>রেসার</a:t>
            </a:r>
            <a:r>
              <a:rPr lang="bn-IN" dirty="0">
                <a:solidFill>
                  <a:srgbClr val="5E5E5E"/>
                </a:solidFill>
                <a:ea typeface="Times New Roman" panose="02020603050405020304" pitchFamily="18" charset="0"/>
                <a:cs typeface="Times New Roman" panose="02020603050405020304" pitchFamily="18" charset="0"/>
              </a:rPr>
              <a:t> </a:t>
            </a:r>
            <a:r>
              <a:rPr lang="bn-IN" dirty="0">
                <a:solidFill>
                  <a:srgbClr val="5E5E5E"/>
                </a:solidFill>
                <a:ea typeface="Times New Roman" panose="02020603050405020304" pitchFamily="18" charset="0"/>
              </a:rPr>
              <a:t>কবুতর</a:t>
            </a:r>
            <a:r>
              <a:rPr lang="bn-IN" dirty="0">
                <a:solidFill>
                  <a:srgbClr val="5E5E5E"/>
                </a:solidFill>
                <a:ea typeface="Times New Roman" panose="02020603050405020304" pitchFamily="18" charset="0"/>
                <a:cs typeface="Times New Roman" panose="02020603050405020304" pitchFamily="18" charset="0"/>
              </a:rPr>
              <a:t> </a:t>
            </a:r>
            <a:r>
              <a:rPr lang="bn-IN" dirty="0">
                <a:solidFill>
                  <a:srgbClr val="5E5E5E"/>
                </a:solidFill>
                <a:ea typeface="Times New Roman" panose="02020603050405020304" pitchFamily="18" charset="0"/>
              </a:rPr>
              <a:t>দূর</a:t>
            </a:r>
            <a:r>
              <a:rPr lang="bn-IN" dirty="0">
                <a:solidFill>
                  <a:srgbClr val="5E5E5E"/>
                </a:solidFill>
                <a:ea typeface="Times New Roman" panose="02020603050405020304" pitchFamily="18" charset="0"/>
                <a:cs typeface="Times New Roman" panose="02020603050405020304" pitchFamily="18" charset="0"/>
              </a:rPr>
              <a:t> </a:t>
            </a:r>
            <a:r>
              <a:rPr lang="bn-IN" dirty="0">
                <a:solidFill>
                  <a:srgbClr val="5E5E5E"/>
                </a:solidFill>
                <a:ea typeface="Times New Roman" panose="02020603050405020304" pitchFamily="18" charset="0"/>
              </a:rPr>
              <a:t>থেকে</a:t>
            </a:r>
            <a:r>
              <a:rPr lang="bn-IN" dirty="0">
                <a:solidFill>
                  <a:srgbClr val="5E5E5E"/>
                </a:solidFill>
                <a:ea typeface="Times New Roman" panose="02020603050405020304" pitchFamily="18" charset="0"/>
                <a:cs typeface="Times New Roman" panose="02020603050405020304" pitchFamily="18" charset="0"/>
              </a:rPr>
              <a:t> </a:t>
            </a:r>
            <a:r>
              <a:rPr lang="bn-IN" dirty="0">
                <a:solidFill>
                  <a:srgbClr val="5E5E5E"/>
                </a:solidFill>
                <a:ea typeface="Times New Roman" panose="02020603050405020304" pitchFamily="18" charset="0"/>
              </a:rPr>
              <a:t>ছাড়ার</a:t>
            </a:r>
            <a:r>
              <a:rPr lang="bn-IN" dirty="0">
                <a:solidFill>
                  <a:srgbClr val="5E5E5E"/>
                </a:solidFill>
                <a:ea typeface="Times New Roman" panose="02020603050405020304" pitchFamily="18" charset="0"/>
                <a:cs typeface="Times New Roman" panose="02020603050405020304" pitchFamily="18" charset="0"/>
              </a:rPr>
              <a:t> </a:t>
            </a:r>
            <a:r>
              <a:rPr lang="bn-IN" dirty="0">
                <a:solidFill>
                  <a:srgbClr val="5E5E5E"/>
                </a:solidFill>
                <a:ea typeface="Times New Roman" panose="02020603050405020304" pitchFamily="18" charset="0"/>
              </a:rPr>
              <a:t>কাজে</a:t>
            </a:r>
            <a:r>
              <a:rPr lang="bn-IN" dirty="0">
                <a:solidFill>
                  <a:srgbClr val="5E5E5E"/>
                </a:solidFill>
                <a:ea typeface="Times New Roman" panose="02020603050405020304" pitchFamily="18" charset="0"/>
                <a:cs typeface="Times New Roman" panose="02020603050405020304" pitchFamily="18" charset="0"/>
              </a:rPr>
              <a:t> </a:t>
            </a:r>
            <a:r>
              <a:rPr lang="bn-IN" dirty="0">
                <a:solidFill>
                  <a:srgbClr val="5E5E5E"/>
                </a:solidFill>
                <a:ea typeface="Times New Roman" panose="02020603050405020304" pitchFamily="18" charset="0"/>
              </a:rPr>
              <a:t>ব্যবহার</a:t>
            </a:r>
            <a:r>
              <a:rPr lang="bn-IN" dirty="0">
                <a:solidFill>
                  <a:srgbClr val="5E5E5E"/>
                </a:solidFill>
                <a:ea typeface="Times New Roman" panose="02020603050405020304" pitchFamily="18" charset="0"/>
                <a:cs typeface="Times New Roman" panose="02020603050405020304" pitchFamily="18" charset="0"/>
              </a:rPr>
              <a:t> </a:t>
            </a:r>
            <a:r>
              <a:rPr lang="bn-IN" dirty="0">
                <a:solidFill>
                  <a:srgbClr val="5E5E5E"/>
                </a:solidFill>
                <a:ea typeface="Times New Roman" panose="02020603050405020304" pitchFamily="18" charset="0"/>
              </a:rPr>
              <a:t>করা</a:t>
            </a:r>
            <a:r>
              <a:rPr lang="bn-IN" dirty="0">
                <a:solidFill>
                  <a:srgbClr val="5E5E5E"/>
                </a:solidFill>
                <a:ea typeface="Times New Roman" panose="02020603050405020304" pitchFamily="18" charset="0"/>
                <a:cs typeface="Times New Roman" panose="02020603050405020304" pitchFamily="18" charset="0"/>
              </a:rPr>
              <a:t> </a:t>
            </a:r>
            <a:r>
              <a:rPr lang="bn-IN" dirty="0">
                <a:solidFill>
                  <a:srgbClr val="5E5E5E"/>
                </a:solidFill>
                <a:ea typeface="Times New Roman" panose="02020603050405020304" pitchFamily="18" charset="0"/>
              </a:rPr>
              <a:t>হয়</a:t>
            </a:r>
            <a:r>
              <a:rPr lang="bn-IN" dirty="0">
                <a:solidFill>
                  <a:srgbClr val="5E5E5E"/>
                </a:solidFill>
                <a:ea typeface="Times New Roman" panose="02020603050405020304" pitchFamily="18" charset="0"/>
                <a:cs typeface="Times New Roman" panose="02020603050405020304" pitchFamily="18" charset="0"/>
              </a:rPr>
              <a:t> </a:t>
            </a:r>
            <a:r>
              <a:rPr lang="bn-IN" dirty="0">
                <a:solidFill>
                  <a:srgbClr val="5E5E5E"/>
                </a:solidFill>
                <a:ea typeface="Times New Roman" panose="02020603050405020304" pitchFamily="18" charset="0"/>
              </a:rPr>
              <a:t>এরা</a:t>
            </a:r>
            <a:r>
              <a:rPr lang="bn-IN" dirty="0">
                <a:solidFill>
                  <a:srgbClr val="5E5E5E"/>
                </a:solidFill>
                <a:ea typeface="Times New Roman" panose="02020603050405020304" pitchFamily="18" charset="0"/>
                <a:cs typeface="Times New Roman" panose="02020603050405020304" pitchFamily="18" charset="0"/>
              </a:rPr>
              <a:t> </a:t>
            </a:r>
            <a:r>
              <a:rPr lang="bn-IN" dirty="0">
                <a:solidFill>
                  <a:srgbClr val="5E5E5E"/>
                </a:solidFill>
                <a:ea typeface="Times New Roman" panose="02020603050405020304" pitchFamily="18" charset="0"/>
              </a:rPr>
              <a:t>বাসায়</a:t>
            </a:r>
            <a:r>
              <a:rPr lang="bn-IN" dirty="0">
                <a:solidFill>
                  <a:srgbClr val="5E5E5E"/>
                </a:solidFill>
                <a:ea typeface="Times New Roman" panose="02020603050405020304" pitchFamily="18" charset="0"/>
                <a:cs typeface="Times New Roman" panose="02020603050405020304" pitchFamily="18" charset="0"/>
              </a:rPr>
              <a:t> </a:t>
            </a:r>
            <a:r>
              <a:rPr lang="bn-IN" dirty="0">
                <a:solidFill>
                  <a:srgbClr val="5E5E5E"/>
                </a:solidFill>
                <a:ea typeface="Times New Roman" panose="02020603050405020304" pitchFamily="18" charset="0"/>
              </a:rPr>
              <a:t>ফিরতে</a:t>
            </a:r>
            <a:r>
              <a:rPr lang="bn-IN" dirty="0">
                <a:solidFill>
                  <a:srgbClr val="5E5E5E"/>
                </a:solidFill>
                <a:ea typeface="Times New Roman" panose="02020603050405020304" pitchFamily="18" charset="0"/>
                <a:cs typeface="Times New Roman" panose="02020603050405020304" pitchFamily="18" charset="0"/>
              </a:rPr>
              <a:t> </a:t>
            </a:r>
            <a:r>
              <a:rPr lang="bn-IN" dirty="0">
                <a:solidFill>
                  <a:srgbClr val="5E5E5E"/>
                </a:solidFill>
                <a:ea typeface="Times New Roman" panose="02020603050405020304" pitchFamily="18" charset="0"/>
              </a:rPr>
              <a:t>কখনও</a:t>
            </a:r>
            <a:r>
              <a:rPr lang="bn-IN" dirty="0">
                <a:solidFill>
                  <a:srgbClr val="5E5E5E"/>
                </a:solidFill>
                <a:ea typeface="Times New Roman" panose="02020603050405020304" pitchFamily="18" charset="0"/>
                <a:cs typeface="Times New Roman" panose="02020603050405020304" pitchFamily="18" charset="0"/>
              </a:rPr>
              <a:t> </a:t>
            </a:r>
            <a:r>
              <a:rPr lang="bn-IN" dirty="0">
                <a:solidFill>
                  <a:srgbClr val="5E5E5E"/>
                </a:solidFill>
                <a:ea typeface="Times New Roman" panose="02020603050405020304" pitchFamily="18" charset="0"/>
              </a:rPr>
              <a:t>ভুল</a:t>
            </a:r>
            <a:r>
              <a:rPr lang="bn-IN" dirty="0">
                <a:solidFill>
                  <a:srgbClr val="5E5E5E"/>
                </a:solidFill>
                <a:ea typeface="Times New Roman" panose="02020603050405020304" pitchFamily="18" charset="0"/>
                <a:cs typeface="Times New Roman" panose="02020603050405020304" pitchFamily="18" charset="0"/>
              </a:rPr>
              <a:t> </a:t>
            </a:r>
            <a:r>
              <a:rPr lang="bn-IN" dirty="0">
                <a:solidFill>
                  <a:srgbClr val="5E5E5E"/>
                </a:solidFill>
                <a:ea typeface="Times New Roman" panose="02020603050405020304" pitchFamily="18" charset="0"/>
              </a:rPr>
              <a:t>করে</a:t>
            </a:r>
            <a:r>
              <a:rPr lang="bn-IN" dirty="0">
                <a:solidFill>
                  <a:srgbClr val="5E5E5E"/>
                </a:solidFill>
                <a:ea typeface="Times New Roman" panose="02020603050405020304" pitchFamily="18" charset="0"/>
                <a:cs typeface="Times New Roman" panose="02020603050405020304" pitchFamily="18" charset="0"/>
              </a:rPr>
              <a:t> </a:t>
            </a:r>
            <a:r>
              <a:rPr lang="bn-IN" dirty="0">
                <a:solidFill>
                  <a:srgbClr val="5E5E5E"/>
                </a:solidFill>
                <a:ea typeface="Times New Roman" panose="02020603050405020304" pitchFamily="18" charset="0"/>
              </a:rPr>
              <a:t>না</a:t>
            </a:r>
            <a:r>
              <a:rPr lang="bn-IN" dirty="0">
                <a:solidFill>
                  <a:srgbClr val="5E5E5E"/>
                </a:solidFill>
                <a:ea typeface="Times New Roman" panose="02020603050405020304" pitchFamily="18" charset="0"/>
                <a:cs typeface="Times New Roman" panose="02020603050405020304" pitchFamily="18" charset="0"/>
              </a:rPr>
              <a:t> </a:t>
            </a:r>
            <a:r>
              <a:rPr lang="bn-IN" dirty="0">
                <a:solidFill>
                  <a:srgbClr val="5E5E5E"/>
                </a:solidFill>
                <a:ea typeface="Times New Roman" panose="02020603050405020304" pitchFamily="18" charset="0"/>
              </a:rPr>
              <a:t>তাই</a:t>
            </a:r>
            <a:r>
              <a:rPr lang="bn-IN" dirty="0">
                <a:solidFill>
                  <a:srgbClr val="5E5E5E"/>
                </a:solidFill>
                <a:ea typeface="Times New Roman" panose="02020603050405020304" pitchFamily="18" charset="0"/>
                <a:cs typeface="Times New Roman" panose="02020603050405020304" pitchFamily="18" charset="0"/>
              </a:rPr>
              <a:t> </a:t>
            </a:r>
            <a:r>
              <a:rPr lang="bn-IN" dirty="0">
                <a:solidFill>
                  <a:srgbClr val="5E5E5E"/>
                </a:solidFill>
                <a:ea typeface="Times New Roman" panose="02020603050405020304" pitchFamily="18" charset="0"/>
              </a:rPr>
              <a:t>এদেরকে</a:t>
            </a:r>
            <a:r>
              <a:rPr lang="bn-IN" dirty="0">
                <a:solidFill>
                  <a:srgbClr val="5E5E5E"/>
                </a:solidFill>
                <a:ea typeface="Times New Roman" panose="02020603050405020304" pitchFamily="18" charset="0"/>
                <a:cs typeface="Times New Roman" panose="02020603050405020304" pitchFamily="18" charset="0"/>
              </a:rPr>
              <a:t> </a:t>
            </a:r>
            <a:r>
              <a:rPr lang="bn-IN" dirty="0">
                <a:solidFill>
                  <a:srgbClr val="5E5E5E"/>
                </a:solidFill>
                <a:ea typeface="Times New Roman" panose="02020603050405020304" pitchFamily="18" charset="0"/>
              </a:rPr>
              <a:t>দিয়ে</a:t>
            </a:r>
            <a:r>
              <a:rPr lang="bn-IN" dirty="0">
                <a:solidFill>
                  <a:srgbClr val="5E5E5E"/>
                </a:solidFill>
                <a:ea typeface="Times New Roman" panose="02020603050405020304" pitchFamily="18" charset="0"/>
                <a:cs typeface="Times New Roman" panose="02020603050405020304" pitchFamily="18" charset="0"/>
              </a:rPr>
              <a:t> </a:t>
            </a:r>
            <a:r>
              <a:rPr lang="bn-IN" dirty="0">
                <a:solidFill>
                  <a:srgbClr val="5E5E5E"/>
                </a:solidFill>
                <a:ea typeface="Times New Roman" panose="02020603050405020304" pitchFamily="18" charset="0"/>
              </a:rPr>
              <a:t>বিভিন্ন</a:t>
            </a:r>
            <a:r>
              <a:rPr lang="bn-IN" dirty="0">
                <a:solidFill>
                  <a:srgbClr val="5E5E5E"/>
                </a:solidFill>
                <a:ea typeface="Times New Roman" panose="02020603050405020304" pitchFamily="18" charset="0"/>
                <a:cs typeface="Times New Roman" panose="02020603050405020304" pitchFamily="18" charset="0"/>
              </a:rPr>
              <a:t> </a:t>
            </a:r>
            <a:r>
              <a:rPr lang="bn-IN" dirty="0">
                <a:solidFill>
                  <a:srgbClr val="5E5E5E"/>
                </a:solidFill>
                <a:ea typeface="Times New Roman" panose="02020603050405020304" pitchFamily="18" charset="0"/>
              </a:rPr>
              <a:t>রেস</a:t>
            </a:r>
            <a:r>
              <a:rPr lang="bn-IN" dirty="0">
                <a:solidFill>
                  <a:srgbClr val="5E5E5E"/>
                </a:solidFill>
                <a:ea typeface="Times New Roman" panose="02020603050405020304" pitchFamily="18" charset="0"/>
                <a:cs typeface="Times New Roman" panose="02020603050405020304" pitchFamily="18" charset="0"/>
              </a:rPr>
              <a:t> </a:t>
            </a:r>
            <a:r>
              <a:rPr lang="bn-IN" dirty="0">
                <a:solidFill>
                  <a:srgbClr val="5E5E5E"/>
                </a:solidFill>
                <a:ea typeface="Times New Roman" panose="02020603050405020304" pitchFamily="18" charset="0"/>
              </a:rPr>
              <a:t>খেলা</a:t>
            </a:r>
            <a:r>
              <a:rPr lang="bn-IN" dirty="0">
                <a:solidFill>
                  <a:srgbClr val="5E5E5E"/>
                </a:solidFill>
                <a:ea typeface="Times New Roman" panose="02020603050405020304" pitchFamily="18" charset="0"/>
                <a:cs typeface="Times New Roman" panose="02020603050405020304" pitchFamily="18" charset="0"/>
              </a:rPr>
              <a:t> </a:t>
            </a:r>
            <a:r>
              <a:rPr lang="bn-IN" dirty="0">
                <a:solidFill>
                  <a:srgbClr val="5E5E5E"/>
                </a:solidFill>
                <a:ea typeface="Times New Roman" panose="02020603050405020304" pitchFamily="18" charset="0"/>
              </a:rPr>
              <a:t>হয়।</a:t>
            </a:r>
            <a:r>
              <a:rPr lang="bn-IN" dirty="0">
                <a:solidFill>
                  <a:srgbClr val="5E5E5E"/>
                </a:solidFill>
                <a:ea typeface="Times New Roman" panose="02020603050405020304" pitchFamily="18" charset="0"/>
                <a:cs typeface="Times New Roman" panose="02020603050405020304" pitchFamily="18" charset="0"/>
              </a:rPr>
              <a:t> </a:t>
            </a:r>
            <a:r>
              <a:rPr lang="bn-IN" dirty="0">
                <a:solidFill>
                  <a:srgbClr val="5E5E5E"/>
                </a:solidFill>
                <a:ea typeface="Times New Roman" panose="02020603050405020304" pitchFamily="18" charset="0"/>
              </a:rPr>
              <a:t>রেসার</a:t>
            </a:r>
            <a:r>
              <a:rPr lang="bn-IN" dirty="0">
                <a:solidFill>
                  <a:srgbClr val="5E5E5E"/>
                </a:solidFill>
                <a:ea typeface="Times New Roman" panose="02020603050405020304" pitchFamily="18" charset="0"/>
                <a:cs typeface="Times New Roman" panose="02020603050405020304" pitchFamily="18" charset="0"/>
              </a:rPr>
              <a:t> </a:t>
            </a:r>
            <a:r>
              <a:rPr lang="bn-IN" dirty="0">
                <a:solidFill>
                  <a:srgbClr val="5E5E5E"/>
                </a:solidFill>
                <a:ea typeface="Times New Roman" panose="02020603050405020304" pitchFamily="18" charset="0"/>
              </a:rPr>
              <a:t>কবুতরের</a:t>
            </a:r>
            <a:r>
              <a:rPr lang="bn-IN" dirty="0">
                <a:solidFill>
                  <a:srgbClr val="5E5E5E"/>
                </a:solidFill>
                <a:ea typeface="Times New Roman" panose="02020603050405020304" pitchFamily="18" charset="0"/>
                <a:cs typeface="Times New Roman" panose="02020603050405020304" pitchFamily="18" charset="0"/>
              </a:rPr>
              <a:t> </a:t>
            </a:r>
            <a:r>
              <a:rPr lang="bn-IN" dirty="0">
                <a:solidFill>
                  <a:srgbClr val="5E5E5E"/>
                </a:solidFill>
                <a:ea typeface="Times New Roman" panose="02020603050405020304" pitchFamily="18" charset="0"/>
              </a:rPr>
              <a:t>মূল্য</a:t>
            </a:r>
            <a:r>
              <a:rPr lang="bn-IN" dirty="0">
                <a:solidFill>
                  <a:srgbClr val="5E5E5E"/>
                </a:solidFill>
                <a:ea typeface="Times New Roman" panose="02020603050405020304" pitchFamily="18" charset="0"/>
                <a:cs typeface="Times New Roman" panose="02020603050405020304" pitchFamily="18" charset="0"/>
              </a:rPr>
              <a:t> </a:t>
            </a:r>
            <a:r>
              <a:rPr lang="bn-IN" dirty="0">
                <a:solidFill>
                  <a:srgbClr val="5E5E5E"/>
                </a:solidFill>
                <a:ea typeface="Times New Roman" panose="02020603050405020304" pitchFamily="18" charset="0"/>
              </a:rPr>
              <a:t>১০০০</a:t>
            </a:r>
            <a:r>
              <a:rPr lang="bn-IN" dirty="0">
                <a:solidFill>
                  <a:srgbClr val="5E5E5E"/>
                </a:solidFill>
                <a:ea typeface="Times New Roman" panose="02020603050405020304" pitchFamily="18" charset="0"/>
                <a:cs typeface="Times New Roman" panose="02020603050405020304" pitchFamily="18" charset="0"/>
              </a:rPr>
              <a:t> </a:t>
            </a:r>
            <a:r>
              <a:rPr lang="bn-IN" dirty="0">
                <a:solidFill>
                  <a:srgbClr val="5E5E5E"/>
                </a:solidFill>
                <a:ea typeface="Times New Roman" panose="02020603050405020304" pitchFamily="18" charset="0"/>
              </a:rPr>
              <a:t>থেকে</a:t>
            </a:r>
            <a:r>
              <a:rPr lang="bn-IN" dirty="0">
                <a:solidFill>
                  <a:srgbClr val="5E5E5E"/>
                </a:solidFill>
                <a:ea typeface="Times New Roman" panose="02020603050405020304" pitchFamily="18" charset="0"/>
                <a:cs typeface="Times New Roman" panose="02020603050405020304" pitchFamily="18" charset="0"/>
              </a:rPr>
              <a:t> </a:t>
            </a:r>
            <a:r>
              <a:rPr lang="bn-IN" dirty="0">
                <a:solidFill>
                  <a:srgbClr val="5E5E5E"/>
                </a:solidFill>
                <a:ea typeface="Times New Roman" panose="02020603050405020304" pitchFamily="18" charset="0"/>
              </a:rPr>
              <a:t>লক্ষ</a:t>
            </a:r>
            <a:r>
              <a:rPr lang="bn-IN" dirty="0">
                <a:solidFill>
                  <a:srgbClr val="5E5E5E"/>
                </a:solidFill>
                <a:ea typeface="Times New Roman" panose="02020603050405020304" pitchFamily="18" charset="0"/>
                <a:cs typeface="Times New Roman" panose="02020603050405020304" pitchFamily="18" charset="0"/>
              </a:rPr>
              <a:t> </a:t>
            </a:r>
            <a:r>
              <a:rPr lang="bn-IN" dirty="0">
                <a:solidFill>
                  <a:srgbClr val="5E5E5E"/>
                </a:solidFill>
                <a:ea typeface="Times New Roman" panose="02020603050405020304" pitchFamily="18" charset="0"/>
              </a:rPr>
              <a:t>টাকা</a:t>
            </a:r>
            <a:r>
              <a:rPr lang="bn-IN" dirty="0">
                <a:solidFill>
                  <a:srgbClr val="5E5E5E"/>
                </a:solidFill>
                <a:ea typeface="Times New Roman" panose="02020603050405020304" pitchFamily="18" charset="0"/>
                <a:cs typeface="Times New Roman" panose="02020603050405020304" pitchFamily="18" charset="0"/>
              </a:rPr>
              <a:t> </a:t>
            </a:r>
            <a:r>
              <a:rPr lang="bn-IN" dirty="0">
                <a:solidFill>
                  <a:srgbClr val="5E5E5E"/>
                </a:solidFill>
                <a:ea typeface="Times New Roman" panose="02020603050405020304" pitchFamily="18" charset="0"/>
              </a:rPr>
              <a:t>পর্যন্ত।</a:t>
            </a:r>
            <a:endParaRPr lang="en-SG" dirty="0"/>
          </a:p>
        </p:txBody>
      </p:sp>
      <p:pic>
        <p:nvPicPr>
          <p:cNvPr id="3" name="Picture 2" descr="British%2BShow%2BRacer%2BPigeon%2B1">
            <a:hlinkClick r:id="rId2"/>
          </p:cNvPr>
          <p:cNvPicPr/>
          <p:nvPr/>
        </p:nvPicPr>
        <p:blipFill>
          <a:blip r:embed="rId3"/>
          <a:srcRect/>
          <a:stretch>
            <a:fillRect/>
          </a:stretch>
        </p:blipFill>
        <p:spPr bwMode="auto">
          <a:xfrm>
            <a:off x="2209800" y="2590800"/>
            <a:ext cx="4495800" cy="3976687"/>
          </a:xfrm>
          <a:prstGeom prst="rect">
            <a:avLst/>
          </a:prstGeom>
          <a:noFill/>
          <a:ln w="9525">
            <a:noFill/>
            <a:miter lim="800000"/>
            <a:headEnd/>
            <a:tailEnd/>
          </a:ln>
        </p:spPr>
      </p:pic>
    </p:spTree>
    <p:extLst>
      <p:ext uri="{BB962C8B-B14F-4D97-AF65-F5344CB8AC3E}">
        <p14:creationId xmlns:p14="http://schemas.microsoft.com/office/powerpoint/2010/main" val="1514124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534400" cy="1685077"/>
          </a:xfrm>
          <a:prstGeom prst="rect">
            <a:avLst/>
          </a:prstGeom>
          <a:solidFill>
            <a:schemeClr val="accent6"/>
          </a:solidFill>
        </p:spPr>
        <p:txBody>
          <a:bodyPr wrap="square">
            <a:spAutoFit/>
          </a:bodyPr>
          <a:lstStyle/>
          <a:p>
            <a:pPr algn="just" fontAlgn="base">
              <a:lnSpc>
                <a:spcPct val="115000"/>
              </a:lnSpc>
              <a:spcAft>
                <a:spcPts val="0"/>
              </a:spcAft>
            </a:pPr>
            <a:r>
              <a:rPr lang="bn-IN" sz="1400" b="1" dirty="0">
                <a:solidFill>
                  <a:srgbClr val="222222"/>
                </a:solidFill>
                <a:latin typeface="Calibri" panose="020F0502020204030204" pitchFamily="34" charset="0"/>
                <a:ea typeface="Times New Roman" panose="02020603050405020304" pitchFamily="18" charset="0"/>
              </a:rPr>
              <a:t>লোটন</a:t>
            </a:r>
            <a:r>
              <a:rPr lang="en-US" sz="1400" b="1" dirty="0">
                <a:solidFill>
                  <a:srgbClr val="222222"/>
                </a:solidFill>
                <a:latin typeface="Arial" panose="020B0604020202020204" pitchFamily="34" charset="0"/>
                <a:ea typeface="Times New Roman" panose="02020603050405020304" pitchFamily="18" charset="0"/>
                <a:cs typeface="Vrinda"/>
              </a:rPr>
              <a:t>/</a:t>
            </a:r>
            <a:r>
              <a:rPr lang="bn-IN" sz="1400" b="1" dirty="0">
                <a:solidFill>
                  <a:srgbClr val="222222"/>
                </a:solidFill>
                <a:latin typeface="Calibri" panose="020F0502020204030204" pitchFamily="34" charset="0"/>
                <a:ea typeface="Times New Roman" panose="02020603050405020304" pitchFamily="18" charset="0"/>
              </a:rPr>
              <a:t>নোটন</a:t>
            </a:r>
            <a:r>
              <a:rPr lang="en-US" sz="1400" b="1" dirty="0">
                <a:solidFill>
                  <a:srgbClr val="222222"/>
                </a:solidFill>
                <a:latin typeface="Arial" panose="020B0604020202020204" pitchFamily="34" charset="0"/>
                <a:ea typeface="Times New Roman" panose="02020603050405020304" pitchFamily="18" charset="0"/>
                <a:cs typeface="Vrinda"/>
              </a:rPr>
              <a:t>/</a:t>
            </a:r>
            <a:r>
              <a:rPr lang="bn-IN" sz="1400" b="1" dirty="0">
                <a:solidFill>
                  <a:srgbClr val="222222"/>
                </a:solidFill>
                <a:latin typeface="Calibri" panose="020F0502020204030204" pitchFamily="34" charset="0"/>
                <a:ea typeface="Times New Roman" panose="02020603050405020304" pitchFamily="18" charset="0"/>
              </a:rPr>
              <a:t>রোলিং</a:t>
            </a:r>
            <a:r>
              <a:rPr lang="en-US" sz="1400" b="1" dirty="0">
                <a:solidFill>
                  <a:srgbClr val="222222"/>
                </a:solidFill>
                <a:latin typeface="Arial" panose="020B0604020202020204" pitchFamily="34" charset="0"/>
                <a:ea typeface="Times New Roman" panose="02020603050405020304" pitchFamily="18" charset="0"/>
                <a:cs typeface="Vrinda"/>
              </a:rPr>
              <a:t> (Rolling): </a:t>
            </a:r>
            <a:r>
              <a:rPr lang="bn-IN" dirty="0">
                <a:solidFill>
                  <a:srgbClr val="222222"/>
                </a:solidFill>
                <a:latin typeface="Calibri" panose="020F0502020204030204" pitchFamily="34" charset="0"/>
                <a:ea typeface="Times New Roman" panose="02020603050405020304" pitchFamily="18" charset="0"/>
              </a:rPr>
              <a:t>লোটান</a:t>
            </a:r>
            <a:r>
              <a:rPr lang="en-US" dirty="0">
                <a:solidFill>
                  <a:srgbClr val="222222"/>
                </a:solidFill>
                <a:latin typeface="Arial" panose="020B0604020202020204" pitchFamily="34" charset="0"/>
                <a:ea typeface="Times New Roman" panose="02020603050405020304" pitchFamily="18" charset="0"/>
                <a:cs typeface="Vrinda"/>
              </a:rPr>
              <a:t>/</a:t>
            </a:r>
            <a:r>
              <a:rPr lang="bn-IN" dirty="0">
                <a:solidFill>
                  <a:srgbClr val="222222"/>
                </a:solidFill>
                <a:latin typeface="Calibri" panose="020F0502020204030204" pitchFamily="34" charset="0"/>
                <a:ea typeface="Times New Roman" panose="02020603050405020304" pitchFamily="18" charset="0"/>
              </a:rPr>
              <a:t>নোটন</a:t>
            </a:r>
            <a:r>
              <a:rPr lang="bn-IN" dirty="0">
                <a:solidFill>
                  <a:srgbClr val="222222"/>
                </a:solidFill>
                <a:latin typeface="Calibri" panose="020F0502020204030204" pitchFamily="34" charset="0"/>
                <a:ea typeface="Times New Roman" panose="02020603050405020304" pitchFamily="18" charset="0"/>
                <a:cs typeface="Arial" panose="020B0604020202020204" pitchFamily="34" charset="0"/>
              </a:rPr>
              <a:t> </a:t>
            </a:r>
            <a:r>
              <a:rPr lang="bn-IN" dirty="0">
                <a:solidFill>
                  <a:srgbClr val="222222"/>
                </a:solidFill>
                <a:latin typeface="Calibri" panose="020F0502020204030204" pitchFamily="34" charset="0"/>
                <a:ea typeface="Times New Roman" panose="02020603050405020304" pitchFamily="18" charset="0"/>
              </a:rPr>
              <a:t>কবুতরকে</a:t>
            </a:r>
            <a:r>
              <a:rPr lang="bn-IN" dirty="0">
                <a:solidFill>
                  <a:srgbClr val="222222"/>
                </a:solidFill>
                <a:latin typeface="Calibri" panose="020F0502020204030204" pitchFamily="34" charset="0"/>
                <a:ea typeface="Times New Roman" panose="02020603050405020304" pitchFamily="18" charset="0"/>
                <a:cs typeface="Arial" panose="020B0604020202020204" pitchFamily="34" charset="0"/>
              </a:rPr>
              <a:t> </a:t>
            </a:r>
            <a:r>
              <a:rPr lang="bn-IN" dirty="0">
                <a:solidFill>
                  <a:srgbClr val="222222"/>
                </a:solidFill>
                <a:latin typeface="Calibri" panose="020F0502020204030204" pitchFamily="34" charset="0"/>
                <a:ea typeface="Times New Roman" panose="02020603050405020304" pitchFamily="18" charset="0"/>
              </a:rPr>
              <a:t>রোলিং</a:t>
            </a:r>
            <a:r>
              <a:rPr lang="en-US" dirty="0">
                <a:solidFill>
                  <a:srgbClr val="222222"/>
                </a:solidFill>
                <a:latin typeface="Arial" panose="020B0604020202020204" pitchFamily="34" charset="0"/>
                <a:ea typeface="Times New Roman" panose="02020603050405020304" pitchFamily="18" charset="0"/>
                <a:cs typeface="Vrinda"/>
              </a:rPr>
              <a:t> (rolling) </a:t>
            </a:r>
            <a:r>
              <a:rPr lang="bn-IN" dirty="0">
                <a:solidFill>
                  <a:srgbClr val="222222"/>
                </a:solidFill>
                <a:latin typeface="Calibri" panose="020F0502020204030204" pitchFamily="34" charset="0"/>
                <a:ea typeface="Times New Roman" panose="02020603050405020304" pitchFamily="18" charset="0"/>
              </a:rPr>
              <a:t>কবুতরও</a:t>
            </a:r>
            <a:r>
              <a:rPr lang="bn-IN" dirty="0">
                <a:solidFill>
                  <a:srgbClr val="222222"/>
                </a:solidFill>
                <a:latin typeface="Calibri" panose="020F0502020204030204" pitchFamily="34" charset="0"/>
                <a:ea typeface="Times New Roman" panose="02020603050405020304" pitchFamily="18" charset="0"/>
                <a:cs typeface="Arial" panose="020B0604020202020204" pitchFamily="34" charset="0"/>
              </a:rPr>
              <a:t> </a:t>
            </a:r>
            <a:r>
              <a:rPr lang="bn-IN" dirty="0">
                <a:solidFill>
                  <a:srgbClr val="222222"/>
                </a:solidFill>
                <a:latin typeface="Calibri" panose="020F0502020204030204" pitchFamily="34" charset="0"/>
                <a:ea typeface="Times New Roman" panose="02020603050405020304" pitchFamily="18" charset="0"/>
              </a:rPr>
              <a:t>বলা</a:t>
            </a:r>
            <a:r>
              <a:rPr lang="bn-IN" dirty="0">
                <a:solidFill>
                  <a:srgbClr val="222222"/>
                </a:solidFill>
                <a:latin typeface="Calibri" panose="020F0502020204030204" pitchFamily="34" charset="0"/>
                <a:ea typeface="Times New Roman" panose="02020603050405020304" pitchFamily="18" charset="0"/>
                <a:cs typeface="Arial" panose="020B0604020202020204" pitchFamily="34" charset="0"/>
              </a:rPr>
              <a:t> </a:t>
            </a:r>
            <a:r>
              <a:rPr lang="bn-IN" dirty="0">
                <a:solidFill>
                  <a:srgbClr val="222222"/>
                </a:solidFill>
                <a:latin typeface="Calibri" panose="020F0502020204030204" pitchFamily="34" charset="0"/>
                <a:ea typeface="Times New Roman" panose="02020603050405020304" pitchFamily="18" charset="0"/>
              </a:rPr>
              <a:t>হয়।</a:t>
            </a:r>
            <a:r>
              <a:rPr lang="bn-IN" dirty="0">
                <a:solidFill>
                  <a:srgbClr val="222222"/>
                </a:solidFill>
                <a:latin typeface="Calibri" panose="020F0502020204030204" pitchFamily="34" charset="0"/>
                <a:ea typeface="Times New Roman" panose="02020603050405020304" pitchFamily="18" charset="0"/>
                <a:cs typeface="Arial" panose="020B0604020202020204" pitchFamily="34" charset="0"/>
              </a:rPr>
              <a:t> </a:t>
            </a:r>
            <a:r>
              <a:rPr lang="bn-IN" dirty="0">
                <a:solidFill>
                  <a:srgbClr val="222222"/>
                </a:solidFill>
                <a:latin typeface="Calibri" panose="020F0502020204030204" pitchFamily="34" charset="0"/>
                <a:ea typeface="Times New Roman" panose="02020603050405020304" pitchFamily="18" charset="0"/>
              </a:rPr>
              <a:t>গিরিবাজ</a:t>
            </a:r>
            <a:r>
              <a:rPr lang="bn-IN" dirty="0">
                <a:solidFill>
                  <a:srgbClr val="222222"/>
                </a:solidFill>
                <a:latin typeface="Calibri" panose="020F0502020204030204" pitchFamily="34" charset="0"/>
                <a:ea typeface="Times New Roman" panose="02020603050405020304" pitchFamily="18" charset="0"/>
                <a:cs typeface="Arial" panose="020B0604020202020204" pitchFamily="34" charset="0"/>
              </a:rPr>
              <a:t> </a:t>
            </a:r>
            <a:r>
              <a:rPr lang="bn-IN" dirty="0">
                <a:solidFill>
                  <a:srgbClr val="222222"/>
                </a:solidFill>
                <a:latin typeface="Calibri" panose="020F0502020204030204" pitchFamily="34" charset="0"/>
                <a:ea typeface="Times New Roman" panose="02020603050405020304" pitchFamily="18" charset="0"/>
              </a:rPr>
              <a:t>কবুতর</a:t>
            </a:r>
            <a:r>
              <a:rPr lang="bn-IN" dirty="0">
                <a:solidFill>
                  <a:srgbClr val="222222"/>
                </a:solidFill>
                <a:latin typeface="Calibri" panose="020F0502020204030204" pitchFamily="34" charset="0"/>
                <a:ea typeface="Times New Roman" panose="02020603050405020304" pitchFamily="18" charset="0"/>
                <a:cs typeface="Arial" panose="020B0604020202020204" pitchFamily="34" charset="0"/>
              </a:rPr>
              <a:t> </a:t>
            </a:r>
            <a:r>
              <a:rPr lang="bn-IN" dirty="0">
                <a:solidFill>
                  <a:srgbClr val="222222"/>
                </a:solidFill>
                <a:latin typeface="Calibri" panose="020F0502020204030204" pitchFamily="34" charset="0"/>
                <a:ea typeface="Times New Roman" panose="02020603050405020304" pitchFamily="18" charset="0"/>
              </a:rPr>
              <a:t>যেমন</a:t>
            </a:r>
            <a:r>
              <a:rPr lang="bn-IN" dirty="0">
                <a:solidFill>
                  <a:srgbClr val="222222"/>
                </a:solidFill>
                <a:latin typeface="Calibri" panose="020F0502020204030204" pitchFamily="34" charset="0"/>
                <a:ea typeface="Times New Roman" panose="02020603050405020304" pitchFamily="18" charset="0"/>
                <a:cs typeface="Arial" panose="020B0604020202020204" pitchFamily="34" charset="0"/>
              </a:rPr>
              <a:t> </a:t>
            </a:r>
            <a:r>
              <a:rPr lang="bn-IN" dirty="0">
                <a:solidFill>
                  <a:srgbClr val="222222"/>
                </a:solidFill>
                <a:latin typeface="Calibri" panose="020F0502020204030204" pitchFamily="34" charset="0"/>
                <a:ea typeface="Times New Roman" panose="02020603050405020304" pitchFamily="18" charset="0"/>
              </a:rPr>
              <a:t>শূন্যের</a:t>
            </a:r>
            <a:r>
              <a:rPr lang="bn-IN" dirty="0">
                <a:solidFill>
                  <a:srgbClr val="222222"/>
                </a:solidFill>
                <a:latin typeface="Calibri" panose="020F0502020204030204" pitchFamily="34" charset="0"/>
                <a:ea typeface="Times New Roman" panose="02020603050405020304" pitchFamily="18" charset="0"/>
                <a:cs typeface="Arial" panose="020B0604020202020204" pitchFamily="34" charset="0"/>
              </a:rPr>
              <a:t> </a:t>
            </a:r>
            <a:r>
              <a:rPr lang="bn-IN" dirty="0">
                <a:solidFill>
                  <a:srgbClr val="222222"/>
                </a:solidFill>
                <a:latin typeface="Calibri" panose="020F0502020204030204" pitchFamily="34" charset="0"/>
                <a:ea typeface="Times New Roman" panose="02020603050405020304" pitchFamily="18" charset="0"/>
              </a:rPr>
              <a:t>উপর</a:t>
            </a:r>
            <a:r>
              <a:rPr lang="bn-IN" dirty="0">
                <a:solidFill>
                  <a:srgbClr val="222222"/>
                </a:solidFill>
                <a:latin typeface="Calibri" panose="020F0502020204030204" pitchFamily="34" charset="0"/>
                <a:ea typeface="Times New Roman" panose="02020603050405020304" pitchFamily="18" charset="0"/>
                <a:cs typeface="Arial" panose="020B0604020202020204" pitchFamily="34" charset="0"/>
              </a:rPr>
              <a:t> </a:t>
            </a:r>
            <a:r>
              <a:rPr lang="bn-IN" dirty="0">
                <a:solidFill>
                  <a:srgbClr val="222222"/>
                </a:solidFill>
                <a:latin typeface="Calibri" panose="020F0502020204030204" pitchFamily="34" charset="0"/>
                <a:ea typeface="Times New Roman" panose="02020603050405020304" pitchFamily="18" charset="0"/>
              </a:rPr>
              <a:t>ডিগবাজী</a:t>
            </a:r>
            <a:r>
              <a:rPr lang="bn-IN" dirty="0">
                <a:solidFill>
                  <a:srgbClr val="222222"/>
                </a:solidFill>
                <a:latin typeface="Calibri" panose="020F0502020204030204" pitchFamily="34" charset="0"/>
                <a:ea typeface="Times New Roman" panose="02020603050405020304" pitchFamily="18" charset="0"/>
                <a:cs typeface="Arial" panose="020B0604020202020204" pitchFamily="34" charset="0"/>
              </a:rPr>
              <a:t> </a:t>
            </a:r>
            <a:r>
              <a:rPr lang="bn-IN" dirty="0">
                <a:solidFill>
                  <a:srgbClr val="222222"/>
                </a:solidFill>
                <a:latin typeface="Calibri" panose="020F0502020204030204" pitchFamily="34" charset="0"/>
                <a:ea typeface="Times New Roman" panose="02020603050405020304" pitchFamily="18" charset="0"/>
              </a:rPr>
              <a:t>খায়</a:t>
            </a:r>
            <a:r>
              <a:rPr lang="en-US" dirty="0">
                <a:solidFill>
                  <a:srgbClr val="222222"/>
                </a:solidFill>
                <a:latin typeface="Arial" panose="020B0604020202020204" pitchFamily="34" charset="0"/>
                <a:ea typeface="Times New Roman" panose="02020603050405020304" pitchFamily="18" charset="0"/>
                <a:cs typeface="Vrinda"/>
              </a:rPr>
              <a:t>, </a:t>
            </a:r>
            <a:r>
              <a:rPr lang="bn-IN" dirty="0">
                <a:solidFill>
                  <a:srgbClr val="222222"/>
                </a:solidFill>
                <a:latin typeface="Calibri" panose="020F0502020204030204" pitchFamily="34" charset="0"/>
                <a:ea typeface="Times New Roman" panose="02020603050405020304" pitchFamily="18" charset="0"/>
              </a:rPr>
              <a:t>তেমন</a:t>
            </a:r>
            <a:r>
              <a:rPr lang="bn-IN" dirty="0">
                <a:solidFill>
                  <a:srgbClr val="222222"/>
                </a:solidFill>
                <a:latin typeface="Calibri" panose="020F0502020204030204" pitchFamily="34" charset="0"/>
                <a:ea typeface="Times New Roman" panose="02020603050405020304" pitchFamily="18" charset="0"/>
                <a:cs typeface="Arial" panose="020B0604020202020204" pitchFamily="34" charset="0"/>
              </a:rPr>
              <a:t> </a:t>
            </a:r>
            <a:r>
              <a:rPr lang="bn-IN" dirty="0">
                <a:solidFill>
                  <a:srgbClr val="222222"/>
                </a:solidFill>
                <a:latin typeface="Calibri" panose="020F0502020204030204" pitchFamily="34" charset="0"/>
                <a:ea typeface="Times New Roman" panose="02020603050405020304" pitchFamily="18" charset="0"/>
              </a:rPr>
              <a:t>লোটন</a:t>
            </a:r>
            <a:r>
              <a:rPr lang="bn-IN" dirty="0">
                <a:solidFill>
                  <a:srgbClr val="222222"/>
                </a:solidFill>
                <a:latin typeface="Calibri" panose="020F0502020204030204" pitchFamily="34" charset="0"/>
                <a:ea typeface="Times New Roman" panose="02020603050405020304" pitchFamily="18" charset="0"/>
                <a:cs typeface="Arial" panose="020B0604020202020204" pitchFamily="34" charset="0"/>
              </a:rPr>
              <a:t> </a:t>
            </a:r>
            <a:r>
              <a:rPr lang="bn-IN" dirty="0">
                <a:solidFill>
                  <a:srgbClr val="222222"/>
                </a:solidFill>
                <a:latin typeface="Calibri" panose="020F0502020204030204" pitchFamily="34" charset="0"/>
                <a:ea typeface="Times New Roman" panose="02020603050405020304" pitchFamily="18" charset="0"/>
              </a:rPr>
              <a:t>কবুতর</a:t>
            </a:r>
            <a:r>
              <a:rPr lang="bn-IN" dirty="0">
                <a:solidFill>
                  <a:srgbClr val="222222"/>
                </a:solidFill>
                <a:latin typeface="Calibri" panose="020F0502020204030204" pitchFamily="34" charset="0"/>
                <a:ea typeface="Times New Roman" panose="02020603050405020304" pitchFamily="18" charset="0"/>
                <a:cs typeface="Arial" panose="020B0604020202020204" pitchFamily="34" charset="0"/>
              </a:rPr>
              <a:t> </a:t>
            </a:r>
            <a:r>
              <a:rPr lang="bn-IN" dirty="0">
                <a:solidFill>
                  <a:srgbClr val="222222"/>
                </a:solidFill>
                <a:latin typeface="Calibri" panose="020F0502020204030204" pitchFamily="34" charset="0"/>
                <a:ea typeface="Times New Roman" panose="02020603050405020304" pitchFamily="18" charset="0"/>
              </a:rPr>
              <a:t>মাটির</a:t>
            </a:r>
            <a:r>
              <a:rPr lang="bn-IN" dirty="0">
                <a:solidFill>
                  <a:srgbClr val="222222"/>
                </a:solidFill>
                <a:latin typeface="Calibri" panose="020F0502020204030204" pitchFamily="34" charset="0"/>
                <a:ea typeface="Times New Roman" panose="02020603050405020304" pitchFamily="18" charset="0"/>
                <a:cs typeface="Arial" panose="020B0604020202020204" pitchFamily="34" charset="0"/>
              </a:rPr>
              <a:t> </a:t>
            </a:r>
            <a:r>
              <a:rPr lang="bn-IN" dirty="0">
                <a:solidFill>
                  <a:srgbClr val="222222"/>
                </a:solidFill>
                <a:latin typeface="Calibri" panose="020F0502020204030204" pitchFamily="34" charset="0"/>
                <a:ea typeface="Times New Roman" panose="02020603050405020304" pitchFamily="18" charset="0"/>
              </a:rPr>
              <a:t>উপর</a:t>
            </a:r>
            <a:r>
              <a:rPr lang="bn-IN" dirty="0">
                <a:solidFill>
                  <a:srgbClr val="222222"/>
                </a:solidFill>
                <a:latin typeface="Calibri" panose="020F0502020204030204" pitchFamily="34" charset="0"/>
                <a:ea typeface="Times New Roman" panose="02020603050405020304" pitchFamily="18" charset="0"/>
                <a:cs typeface="Arial" panose="020B0604020202020204" pitchFamily="34" charset="0"/>
              </a:rPr>
              <a:t> </a:t>
            </a:r>
            <a:r>
              <a:rPr lang="bn-IN" dirty="0">
                <a:solidFill>
                  <a:srgbClr val="222222"/>
                </a:solidFill>
                <a:latin typeface="Calibri" panose="020F0502020204030204" pitchFamily="34" charset="0"/>
                <a:ea typeface="Times New Roman" panose="02020603050405020304" pitchFamily="18" charset="0"/>
              </a:rPr>
              <a:t>ডিগবাজী</a:t>
            </a:r>
            <a:r>
              <a:rPr lang="bn-IN" dirty="0">
                <a:solidFill>
                  <a:srgbClr val="222222"/>
                </a:solidFill>
                <a:latin typeface="Calibri" panose="020F0502020204030204" pitchFamily="34" charset="0"/>
                <a:ea typeface="Times New Roman" panose="02020603050405020304" pitchFamily="18" charset="0"/>
                <a:cs typeface="Arial" panose="020B0604020202020204" pitchFamily="34" charset="0"/>
              </a:rPr>
              <a:t> </a:t>
            </a:r>
            <a:r>
              <a:rPr lang="bn-IN" dirty="0">
                <a:solidFill>
                  <a:srgbClr val="222222"/>
                </a:solidFill>
                <a:latin typeface="Calibri" panose="020F0502020204030204" pitchFamily="34" charset="0"/>
                <a:ea typeface="Times New Roman" panose="02020603050405020304" pitchFamily="18" charset="0"/>
              </a:rPr>
              <a:t>খায়।</a:t>
            </a:r>
            <a:r>
              <a:rPr lang="bn-IN" dirty="0">
                <a:solidFill>
                  <a:srgbClr val="222222"/>
                </a:solidFill>
                <a:latin typeface="Calibri" panose="020F0502020204030204" pitchFamily="34" charset="0"/>
                <a:ea typeface="Times New Roman" panose="02020603050405020304" pitchFamily="18" charset="0"/>
                <a:cs typeface="Arial" panose="020B0604020202020204" pitchFamily="34" charset="0"/>
              </a:rPr>
              <a:t> </a:t>
            </a:r>
            <a:r>
              <a:rPr lang="bn-IN" dirty="0">
                <a:solidFill>
                  <a:srgbClr val="222222"/>
                </a:solidFill>
                <a:latin typeface="Calibri" panose="020F0502020204030204" pitchFamily="34" charset="0"/>
                <a:ea typeface="Times New Roman" panose="02020603050405020304" pitchFamily="18" charset="0"/>
              </a:rPr>
              <a:t>সাদা</a:t>
            </a:r>
            <a:r>
              <a:rPr lang="bn-IN" dirty="0">
                <a:solidFill>
                  <a:srgbClr val="222222"/>
                </a:solidFill>
                <a:latin typeface="Calibri" panose="020F0502020204030204" pitchFamily="34" charset="0"/>
                <a:ea typeface="Times New Roman" panose="02020603050405020304" pitchFamily="18" charset="0"/>
                <a:cs typeface="Arial" panose="020B0604020202020204" pitchFamily="34" charset="0"/>
              </a:rPr>
              <a:t> </a:t>
            </a:r>
            <a:r>
              <a:rPr lang="bn-IN" dirty="0">
                <a:solidFill>
                  <a:srgbClr val="222222"/>
                </a:solidFill>
                <a:latin typeface="Calibri" panose="020F0502020204030204" pitchFamily="34" charset="0"/>
                <a:ea typeface="Times New Roman" panose="02020603050405020304" pitchFamily="18" charset="0"/>
              </a:rPr>
              <a:t>বর্ণের</a:t>
            </a:r>
            <a:r>
              <a:rPr lang="bn-IN" dirty="0">
                <a:solidFill>
                  <a:srgbClr val="222222"/>
                </a:solidFill>
                <a:latin typeface="Calibri" panose="020F0502020204030204" pitchFamily="34" charset="0"/>
                <a:ea typeface="Times New Roman" panose="02020603050405020304" pitchFamily="18" charset="0"/>
                <a:cs typeface="Arial" panose="020B0604020202020204" pitchFamily="34" charset="0"/>
              </a:rPr>
              <a:t> </a:t>
            </a:r>
            <a:r>
              <a:rPr lang="bn-IN" dirty="0">
                <a:solidFill>
                  <a:srgbClr val="222222"/>
                </a:solidFill>
                <a:latin typeface="Calibri" panose="020F0502020204030204" pitchFamily="34" charset="0"/>
                <a:ea typeface="Times New Roman" panose="02020603050405020304" pitchFamily="18" charset="0"/>
              </a:rPr>
              <a:t>এই</a:t>
            </a:r>
            <a:r>
              <a:rPr lang="bn-IN" dirty="0">
                <a:solidFill>
                  <a:srgbClr val="222222"/>
                </a:solidFill>
                <a:latin typeface="Calibri" panose="020F0502020204030204" pitchFamily="34" charset="0"/>
                <a:ea typeface="Times New Roman" panose="02020603050405020304" pitchFamily="18" charset="0"/>
                <a:cs typeface="Arial" panose="020B0604020202020204" pitchFamily="34" charset="0"/>
              </a:rPr>
              <a:t> </a:t>
            </a:r>
            <a:r>
              <a:rPr lang="bn-IN" dirty="0">
                <a:solidFill>
                  <a:srgbClr val="222222"/>
                </a:solidFill>
                <a:latin typeface="Calibri" panose="020F0502020204030204" pitchFamily="34" charset="0"/>
                <a:ea typeface="Times New Roman" panose="02020603050405020304" pitchFamily="18" charset="0"/>
              </a:rPr>
              <a:t>কবুতরের</a:t>
            </a:r>
            <a:r>
              <a:rPr lang="bn-IN" dirty="0">
                <a:solidFill>
                  <a:srgbClr val="222222"/>
                </a:solidFill>
                <a:latin typeface="Calibri" panose="020F0502020204030204" pitchFamily="34" charset="0"/>
                <a:ea typeface="Times New Roman" panose="02020603050405020304" pitchFamily="18" charset="0"/>
                <a:cs typeface="Arial" panose="020B0604020202020204" pitchFamily="34" charset="0"/>
              </a:rPr>
              <a:t> </a:t>
            </a:r>
            <a:r>
              <a:rPr lang="bn-IN" dirty="0">
                <a:solidFill>
                  <a:srgbClr val="222222"/>
                </a:solidFill>
                <a:latin typeface="Calibri" panose="020F0502020204030204" pitchFamily="34" charset="0"/>
                <a:ea typeface="Times New Roman" panose="02020603050405020304" pitchFamily="18" charset="0"/>
              </a:rPr>
              <a:t>ঘুরানো</a:t>
            </a:r>
            <a:r>
              <a:rPr lang="bn-IN" dirty="0">
                <a:solidFill>
                  <a:srgbClr val="222222"/>
                </a:solidFill>
                <a:latin typeface="Calibri" panose="020F0502020204030204" pitchFamily="34" charset="0"/>
                <a:ea typeface="Times New Roman" panose="02020603050405020304" pitchFamily="18" charset="0"/>
                <a:cs typeface="Arial" panose="020B0604020202020204" pitchFamily="34" charset="0"/>
              </a:rPr>
              <a:t> </a:t>
            </a:r>
            <a:r>
              <a:rPr lang="bn-IN" dirty="0">
                <a:solidFill>
                  <a:srgbClr val="222222"/>
                </a:solidFill>
                <a:latin typeface="Calibri" panose="020F0502020204030204" pitchFamily="34" charset="0"/>
                <a:ea typeface="Times New Roman" panose="02020603050405020304" pitchFamily="18" charset="0"/>
              </a:rPr>
              <a:t>ঝুঁটি</a:t>
            </a:r>
            <a:r>
              <a:rPr lang="bn-IN" dirty="0">
                <a:solidFill>
                  <a:srgbClr val="222222"/>
                </a:solidFill>
                <a:latin typeface="Calibri" panose="020F0502020204030204" pitchFamily="34" charset="0"/>
                <a:ea typeface="Times New Roman" panose="02020603050405020304" pitchFamily="18" charset="0"/>
                <a:cs typeface="Arial" panose="020B0604020202020204" pitchFamily="34" charset="0"/>
              </a:rPr>
              <a:t> </a:t>
            </a:r>
            <a:r>
              <a:rPr lang="bn-IN" dirty="0">
                <a:solidFill>
                  <a:srgbClr val="222222"/>
                </a:solidFill>
                <a:latin typeface="Calibri" panose="020F0502020204030204" pitchFamily="34" charset="0"/>
                <a:ea typeface="Times New Roman" panose="02020603050405020304" pitchFamily="18" charset="0"/>
              </a:rPr>
              <a:t>রয়েছে।</a:t>
            </a:r>
            <a:r>
              <a:rPr lang="bn-IN" dirty="0">
                <a:solidFill>
                  <a:srgbClr val="222222"/>
                </a:solidFill>
                <a:latin typeface="Calibri" panose="020F0502020204030204" pitchFamily="34" charset="0"/>
                <a:ea typeface="Times New Roman" panose="02020603050405020304" pitchFamily="18" charset="0"/>
                <a:cs typeface="Arial" panose="020B0604020202020204" pitchFamily="34" charset="0"/>
              </a:rPr>
              <a:t> </a:t>
            </a:r>
            <a:r>
              <a:rPr lang="bn-IN" dirty="0">
                <a:solidFill>
                  <a:srgbClr val="222222"/>
                </a:solidFill>
                <a:latin typeface="Calibri" panose="020F0502020204030204" pitchFamily="34" charset="0"/>
                <a:ea typeface="Times New Roman" panose="02020603050405020304" pitchFamily="18" charset="0"/>
              </a:rPr>
              <a:t>এদের</a:t>
            </a:r>
            <a:r>
              <a:rPr lang="bn-IN" dirty="0">
                <a:solidFill>
                  <a:srgbClr val="222222"/>
                </a:solidFill>
                <a:latin typeface="Calibri" panose="020F0502020204030204" pitchFamily="34" charset="0"/>
                <a:ea typeface="Times New Roman" panose="02020603050405020304" pitchFamily="18" charset="0"/>
                <a:cs typeface="Arial" panose="020B0604020202020204" pitchFamily="34" charset="0"/>
              </a:rPr>
              <a:t> </a:t>
            </a:r>
            <a:r>
              <a:rPr lang="bn-IN" dirty="0">
                <a:solidFill>
                  <a:srgbClr val="222222"/>
                </a:solidFill>
                <a:latin typeface="Calibri" panose="020F0502020204030204" pitchFamily="34" charset="0"/>
                <a:ea typeface="Times New Roman" panose="02020603050405020304" pitchFamily="18" charset="0"/>
              </a:rPr>
              <a:t>চোখ</a:t>
            </a:r>
            <a:r>
              <a:rPr lang="bn-IN" dirty="0">
                <a:solidFill>
                  <a:srgbClr val="222222"/>
                </a:solidFill>
                <a:latin typeface="Calibri" panose="020F0502020204030204" pitchFamily="34" charset="0"/>
                <a:ea typeface="Times New Roman" panose="02020603050405020304" pitchFamily="18" charset="0"/>
                <a:cs typeface="Arial" panose="020B0604020202020204" pitchFamily="34" charset="0"/>
              </a:rPr>
              <a:t> </a:t>
            </a:r>
            <a:r>
              <a:rPr lang="bn-IN" dirty="0">
                <a:solidFill>
                  <a:srgbClr val="222222"/>
                </a:solidFill>
                <a:latin typeface="Calibri" panose="020F0502020204030204" pitchFamily="34" charset="0"/>
                <a:ea typeface="Times New Roman" panose="02020603050405020304" pitchFamily="18" charset="0"/>
              </a:rPr>
              <a:t>গাঢ়</a:t>
            </a:r>
            <a:r>
              <a:rPr lang="bn-IN" dirty="0">
                <a:solidFill>
                  <a:srgbClr val="222222"/>
                </a:solidFill>
                <a:latin typeface="Calibri" panose="020F0502020204030204" pitchFamily="34" charset="0"/>
                <a:ea typeface="Times New Roman" panose="02020603050405020304" pitchFamily="18" charset="0"/>
                <a:cs typeface="Arial" panose="020B0604020202020204" pitchFamily="34" charset="0"/>
              </a:rPr>
              <a:t> </a:t>
            </a:r>
            <a:r>
              <a:rPr lang="bn-IN" dirty="0">
                <a:solidFill>
                  <a:srgbClr val="222222"/>
                </a:solidFill>
                <a:latin typeface="Calibri" panose="020F0502020204030204" pitchFamily="34" charset="0"/>
                <a:ea typeface="Times New Roman" panose="02020603050405020304" pitchFamily="18" charset="0"/>
              </a:rPr>
              <a:t>পিঙ্গল</a:t>
            </a:r>
            <a:r>
              <a:rPr lang="bn-IN" dirty="0">
                <a:solidFill>
                  <a:srgbClr val="222222"/>
                </a:solidFill>
                <a:latin typeface="Calibri" panose="020F0502020204030204" pitchFamily="34" charset="0"/>
                <a:ea typeface="Times New Roman" panose="02020603050405020304" pitchFamily="18" charset="0"/>
                <a:cs typeface="Arial" panose="020B0604020202020204" pitchFamily="34" charset="0"/>
              </a:rPr>
              <a:t> </a:t>
            </a:r>
            <a:r>
              <a:rPr lang="bn-IN" dirty="0">
                <a:solidFill>
                  <a:srgbClr val="222222"/>
                </a:solidFill>
                <a:latin typeface="Calibri" panose="020F0502020204030204" pitchFamily="34" charset="0"/>
                <a:ea typeface="Times New Roman" panose="02020603050405020304" pitchFamily="18" charset="0"/>
              </a:rPr>
              <a:t>বর্ণের</a:t>
            </a:r>
            <a:r>
              <a:rPr lang="bn-IN" dirty="0">
                <a:solidFill>
                  <a:srgbClr val="222222"/>
                </a:solidFill>
                <a:latin typeface="Calibri" panose="020F0502020204030204" pitchFamily="34" charset="0"/>
                <a:ea typeface="Times New Roman" panose="02020603050405020304" pitchFamily="18" charset="0"/>
                <a:cs typeface="Arial" panose="020B0604020202020204" pitchFamily="34" charset="0"/>
              </a:rPr>
              <a:t> </a:t>
            </a:r>
            <a:r>
              <a:rPr lang="bn-IN" dirty="0">
                <a:solidFill>
                  <a:srgbClr val="222222"/>
                </a:solidFill>
                <a:latin typeface="Calibri" panose="020F0502020204030204" pitchFamily="34" charset="0"/>
                <a:ea typeface="Times New Roman" panose="02020603050405020304" pitchFamily="18" charset="0"/>
              </a:rPr>
              <a:t>এবং</a:t>
            </a:r>
            <a:r>
              <a:rPr lang="bn-IN" dirty="0">
                <a:solidFill>
                  <a:srgbClr val="222222"/>
                </a:solidFill>
                <a:latin typeface="Calibri" panose="020F0502020204030204" pitchFamily="34" charset="0"/>
                <a:ea typeface="Times New Roman" panose="02020603050405020304" pitchFamily="18" charset="0"/>
                <a:cs typeface="Arial" panose="020B0604020202020204" pitchFamily="34" charset="0"/>
              </a:rPr>
              <a:t> </a:t>
            </a:r>
            <a:r>
              <a:rPr lang="bn-IN" dirty="0">
                <a:solidFill>
                  <a:srgbClr val="222222"/>
                </a:solidFill>
                <a:latin typeface="Calibri" panose="020F0502020204030204" pitchFamily="34" charset="0"/>
                <a:ea typeface="Times New Roman" panose="02020603050405020304" pitchFamily="18" charset="0"/>
              </a:rPr>
              <a:t>পা</a:t>
            </a:r>
            <a:r>
              <a:rPr lang="bn-IN" dirty="0">
                <a:solidFill>
                  <a:srgbClr val="222222"/>
                </a:solidFill>
                <a:latin typeface="Calibri" panose="020F0502020204030204" pitchFamily="34" charset="0"/>
                <a:ea typeface="Times New Roman" panose="02020603050405020304" pitchFamily="18" charset="0"/>
                <a:cs typeface="Arial" panose="020B0604020202020204" pitchFamily="34" charset="0"/>
              </a:rPr>
              <a:t> </a:t>
            </a:r>
            <a:r>
              <a:rPr lang="bn-IN" dirty="0">
                <a:solidFill>
                  <a:srgbClr val="222222"/>
                </a:solidFill>
                <a:latin typeface="Calibri" panose="020F0502020204030204" pitchFamily="34" charset="0"/>
                <a:ea typeface="Times New Roman" panose="02020603050405020304" pitchFamily="18" charset="0"/>
              </a:rPr>
              <a:t>লোমযুক্ত।</a:t>
            </a:r>
            <a:r>
              <a:rPr lang="bn-IN" dirty="0">
                <a:solidFill>
                  <a:srgbClr val="222222"/>
                </a:solidFill>
                <a:latin typeface="Calibri" panose="020F0502020204030204" pitchFamily="34" charset="0"/>
                <a:ea typeface="Times New Roman" panose="02020603050405020304" pitchFamily="18" charset="0"/>
                <a:cs typeface="Arial" panose="020B0604020202020204" pitchFamily="34" charset="0"/>
              </a:rPr>
              <a:t> </a:t>
            </a:r>
            <a:r>
              <a:rPr lang="bn-IN" dirty="0">
                <a:solidFill>
                  <a:srgbClr val="222222"/>
                </a:solidFill>
                <a:latin typeface="Calibri" panose="020F0502020204030204" pitchFamily="34" charset="0"/>
                <a:ea typeface="Times New Roman" panose="02020603050405020304" pitchFamily="18" charset="0"/>
              </a:rPr>
              <a:t>প্রাপ্ত</a:t>
            </a:r>
            <a:r>
              <a:rPr lang="bn-IN" dirty="0">
                <a:solidFill>
                  <a:srgbClr val="222222"/>
                </a:solidFill>
                <a:latin typeface="Calibri" panose="020F0502020204030204" pitchFamily="34" charset="0"/>
                <a:ea typeface="Times New Roman" panose="02020603050405020304" pitchFamily="18" charset="0"/>
                <a:cs typeface="Arial" panose="020B0604020202020204" pitchFamily="34" charset="0"/>
              </a:rPr>
              <a:t> </a:t>
            </a:r>
            <a:r>
              <a:rPr lang="bn-IN" dirty="0">
                <a:solidFill>
                  <a:srgbClr val="222222"/>
                </a:solidFill>
                <a:latin typeface="Calibri" panose="020F0502020204030204" pitchFamily="34" charset="0"/>
                <a:ea typeface="Times New Roman" panose="02020603050405020304" pitchFamily="18" charset="0"/>
              </a:rPr>
              <a:t>বয়স্ক</a:t>
            </a:r>
            <a:r>
              <a:rPr lang="bn-IN" dirty="0">
                <a:solidFill>
                  <a:srgbClr val="222222"/>
                </a:solidFill>
                <a:latin typeface="Calibri" panose="020F0502020204030204" pitchFamily="34" charset="0"/>
                <a:ea typeface="Times New Roman" panose="02020603050405020304" pitchFamily="18" charset="0"/>
                <a:cs typeface="Arial" panose="020B0604020202020204" pitchFamily="34" charset="0"/>
              </a:rPr>
              <a:t> </a:t>
            </a:r>
            <a:r>
              <a:rPr lang="bn-IN" dirty="0">
                <a:solidFill>
                  <a:srgbClr val="222222"/>
                </a:solidFill>
                <a:latin typeface="Calibri" panose="020F0502020204030204" pitchFamily="34" charset="0"/>
                <a:ea typeface="Times New Roman" panose="02020603050405020304" pitchFamily="18" charset="0"/>
              </a:rPr>
              <a:t>নোটন</a:t>
            </a:r>
            <a:r>
              <a:rPr lang="bn-IN" dirty="0">
                <a:solidFill>
                  <a:srgbClr val="222222"/>
                </a:solidFill>
                <a:latin typeface="Calibri" panose="020F0502020204030204" pitchFamily="34" charset="0"/>
                <a:ea typeface="Times New Roman" panose="02020603050405020304" pitchFamily="18" charset="0"/>
                <a:cs typeface="Arial" panose="020B0604020202020204" pitchFamily="34" charset="0"/>
              </a:rPr>
              <a:t> </a:t>
            </a:r>
            <a:r>
              <a:rPr lang="bn-IN" dirty="0">
                <a:solidFill>
                  <a:srgbClr val="222222"/>
                </a:solidFill>
                <a:latin typeface="Calibri" panose="020F0502020204030204" pitchFamily="34" charset="0"/>
                <a:ea typeface="Times New Roman" panose="02020603050405020304" pitchFamily="18" charset="0"/>
              </a:rPr>
              <a:t>কবুতরের</a:t>
            </a:r>
            <a:r>
              <a:rPr lang="bn-IN" dirty="0">
                <a:solidFill>
                  <a:srgbClr val="222222"/>
                </a:solidFill>
                <a:latin typeface="Calibri" panose="020F0502020204030204" pitchFamily="34" charset="0"/>
                <a:ea typeface="Times New Roman" panose="02020603050405020304" pitchFamily="18" charset="0"/>
                <a:cs typeface="Arial" panose="020B0604020202020204" pitchFamily="34" charset="0"/>
              </a:rPr>
              <a:t> </a:t>
            </a:r>
            <a:r>
              <a:rPr lang="bn-IN" dirty="0">
                <a:solidFill>
                  <a:srgbClr val="222222"/>
                </a:solidFill>
                <a:latin typeface="Calibri" panose="020F0502020204030204" pitchFamily="34" charset="0"/>
                <a:ea typeface="Times New Roman" panose="02020603050405020304" pitchFamily="18" charset="0"/>
              </a:rPr>
              <a:t>মূল্য</a:t>
            </a:r>
            <a:r>
              <a:rPr lang="bn-IN" dirty="0">
                <a:solidFill>
                  <a:srgbClr val="222222"/>
                </a:solidFill>
                <a:latin typeface="Calibri" panose="020F0502020204030204" pitchFamily="34" charset="0"/>
                <a:ea typeface="Times New Roman" panose="02020603050405020304" pitchFamily="18" charset="0"/>
                <a:cs typeface="Arial" panose="020B0604020202020204" pitchFamily="34" charset="0"/>
              </a:rPr>
              <a:t> </a:t>
            </a:r>
            <a:r>
              <a:rPr lang="bn-IN" dirty="0">
                <a:solidFill>
                  <a:srgbClr val="222222"/>
                </a:solidFill>
                <a:latin typeface="Calibri" panose="020F0502020204030204" pitchFamily="34" charset="0"/>
                <a:ea typeface="Times New Roman" panose="02020603050405020304" pitchFamily="18" charset="0"/>
              </a:rPr>
              <a:t>১৫০০</a:t>
            </a:r>
            <a:r>
              <a:rPr lang="bn-IN" dirty="0">
                <a:solidFill>
                  <a:srgbClr val="222222"/>
                </a:solidFill>
                <a:latin typeface="Calibri" panose="020F0502020204030204" pitchFamily="34" charset="0"/>
                <a:ea typeface="Times New Roman" panose="02020603050405020304" pitchFamily="18" charset="0"/>
                <a:cs typeface="Arial" panose="020B0604020202020204" pitchFamily="34" charset="0"/>
              </a:rPr>
              <a:t> </a:t>
            </a:r>
            <a:r>
              <a:rPr lang="bn-IN" dirty="0">
                <a:solidFill>
                  <a:srgbClr val="222222"/>
                </a:solidFill>
                <a:latin typeface="Calibri" panose="020F0502020204030204" pitchFamily="34" charset="0"/>
                <a:ea typeface="Times New Roman" panose="02020603050405020304" pitchFamily="18" charset="0"/>
              </a:rPr>
              <a:t>থেকে</a:t>
            </a:r>
            <a:r>
              <a:rPr lang="bn-IN" dirty="0">
                <a:solidFill>
                  <a:srgbClr val="222222"/>
                </a:solidFill>
                <a:latin typeface="Calibri" panose="020F0502020204030204" pitchFamily="34" charset="0"/>
                <a:ea typeface="Times New Roman" panose="02020603050405020304" pitchFamily="18" charset="0"/>
                <a:cs typeface="Arial" panose="020B0604020202020204" pitchFamily="34" charset="0"/>
              </a:rPr>
              <a:t> </a:t>
            </a:r>
            <a:r>
              <a:rPr lang="bn-IN" dirty="0">
                <a:solidFill>
                  <a:srgbClr val="222222"/>
                </a:solidFill>
                <a:latin typeface="Calibri" panose="020F0502020204030204" pitchFamily="34" charset="0"/>
                <a:ea typeface="Times New Roman" panose="02020603050405020304" pitchFamily="18" charset="0"/>
              </a:rPr>
              <a:t>৩০০০</a:t>
            </a:r>
            <a:r>
              <a:rPr lang="bn-IN" dirty="0">
                <a:solidFill>
                  <a:srgbClr val="222222"/>
                </a:solidFill>
                <a:latin typeface="Calibri" panose="020F0502020204030204" pitchFamily="34" charset="0"/>
                <a:ea typeface="Times New Roman" panose="02020603050405020304" pitchFamily="18" charset="0"/>
                <a:cs typeface="Arial" panose="020B0604020202020204" pitchFamily="34" charset="0"/>
              </a:rPr>
              <a:t> </a:t>
            </a:r>
            <a:r>
              <a:rPr lang="bn-IN" dirty="0">
                <a:solidFill>
                  <a:srgbClr val="222222"/>
                </a:solidFill>
                <a:latin typeface="Calibri" panose="020F0502020204030204" pitchFamily="34" charset="0"/>
                <a:ea typeface="Times New Roman" panose="02020603050405020304" pitchFamily="18" charset="0"/>
              </a:rPr>
              <a:t>টাকা</a:t>
            </a:r>
            <a:r>
              <a:rPr lang="hi-IN" dirty="0">
                <a:solidFill>
                  <a:srgbClr val="222222"/>
                </a:solidFill>
                <a:latin typeface="Calibri" panose="020F0502020204030204" pitchFamily="34" charset="0"/>
                <a:ea typeface="Times New Roman" panose="02020603050405020304" pitchFamily="18" charset="0"/>
              </a:rPr>
              <a:t>।</a:t>
            </a:r>
            <a:endParaRPr lang="en-SG" sz="1600" dirty="0">
              <a:latin typeface="Calibri" panose="020F0502020204030204" pitchFamily="34" charset="0"/>
              <a:ea typeface="Times New Roman" panose="02020603050405020304" pitchFamily="18" charset="0"/>
              <a:cs typeface="Vrinda"/>
            </a:endParaRPr>
          </a:p>
          <a:p>
            <a:pPr fontAlgn="base">
              <a:lnSpc>
                <a:spcPct val="115000"/>
              </a:lnSpc>
              <a:spcAft>
                <a:spcPts val="0"/>
              </a:spcAft>
            </a:pPr>
            <a:r>
              <a:rPr lang="en-US" dirty="0">
                <a:solidFill>
                  <a:srgbClr val="5E5E5E"/>
                </a:solidFill>
                <a:latin typeface="Open Sans"/>
                <a:ea typeface="Times New Roman" panose="02020603050405020304" pitchFamily="18" charset="0"/>
                <a:cs typeface="Times New Roman" panose="02020603050405020304" pitchFamily="18" charset="0"/>
              </a:rPr>
              <a:t> </a:t>
            </a:r>
            <a:endParaRPr lang="en-SG" sz="1600" dirty="0">
              <a:latin typeface="Calibri" panose="020F0502020204030204" pitchFamily="34" charset="0"/>
              <a:ea typeface="Times New Roman" panose="02020603050405020304" pitchFamily="18" charset="0"/>
              <a:cs typeface="Vrinda"/>
            </a:endParaRPr>
          </a:p>
        </p:txBody>
      </p:sp>
      <p:pic>
        <p:nvPicPr>
          <p:cNvPr id="3" name="Picture 2" descr="Noton%2BPigeon"/>
          <p:cNvPicPr/>
          <p:nvPr/>
        </p:nvPicPr>
        <p:blipFill>
          <a:blip r:embed="rId2"/>
          <a:srcRect/>
          <a:stretch>
            <a:fillRect/>
          </a:stretch>
        </p:blipFill>
        <p:spPr bwMode="auto">
          <a:xfrm>
            <a:off x="1066800" y="2209800"/>
            <a:ext cx="7162800" cy="3829050"/>
          </a:xfrm>
          <a:prstGeom prst="rect">
            <a:avLst/>
          </a:prstGeom>
          <a:noFill/>
          <a:ln w="9525">
            <a:noFill/>
            <a:miter lim="800000"/>
            <a:headEnd/>
            <a:tailEnd/>
          </a:ln>
        </p:spPr>
      </p:pic>
    </p:spTree>
    <p:extLst>
      <p:ext uri="{BB962C8B-B14F-4D97-AF65-F5344CB8AC3E}">
        <p14:creationId xmlns:p14="http://schemas.microsoft.com/office/powerpoint/2010/main" val="10804159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228600"/>
            <a:ext cx="8610600" cy="1754326"/>
          </a:xfrm>
          <a:prstGeom prst="rect">
            <a:avLst/>
          </a:prstGeom>
          <a:solidFill>
            <a:schemeClr val="bg2">
              <a:lumMod val="90000"/>
            </a:schemeClr>
          </a:solidFill>
        </p:spPr>
        <p:txBody>
          <a:bodyPr wrap="square">
            <a:spAutoFit/>
          </a:bodyPr>
          <a:lstStyle/>
          <a:p>
            <a:pPr algn="just"/>
            <a:r>
              <a:rPr lang="bn-IN" b="1" dirty="0">
                <a:solidFill>
                  <a:srgbClr val="5E5E5E"/>
                </a:solidFill>
                <a:latin typeface="SutonnyCMJ" pitchFamily="2" charset="0"/>
                <a:ea typeface="Times New Roman" panose="02020603050405020304" pitchFamily="18" charset="0"/>
              </a:rPr>
              <a:t>গোল্লা</a:t>
            </a:r>
            <a:r>
              <a:rPr lang="bn-IN" b="1" dirty="0">
                <a:solidFill>
                  <a:srgbClr val="5E5E5E"/>
                </a:solidFill>
                <a:latin typeface="SutonnyCMJ" pitchFamily="2" charset="0"/>
                <a:ea typeface="Times New Roman" panose="02020603050405020304" pitchFamily="18" charset="0"/>
                <a:cs typeface="Times New Roman" panose="02020603050405020304" pitchFamily="18" charset="0"/>
              </a:rPr>
              <a:t> </a:t>
            </a:r>
            <a:r>
              <a:rPr lang="bn-IN" b="1" dirty="0">
                <a:solidFill>
                  <a:srgbClr val="5E5E5E"/>
                </a:solidFill>
                <a:latin typeface="SutonnyCMJ" pitchFamily="2" charset="0"/>
                <a:ea typeface="Times New Roman" panose="02020603050405020304" pitchFamily="18" charset="0"/>
              </a:rPr>
              <a:t>বা</a:t>
            </a:r>
            <a:r>
              <a:rPr lang="bn-IN" b="1" dirty="0">
                <a:solidFill>
                  <a:srgbClr val="5E5E5E"/>
                </a:solidFill>
                <a:latin typeface="SutonnyCMJ" pitchFamily="2" charset="0"/>
                <a:ea typeface="Times New Roman" panose="02020603050405020304" pitchFamily="18" charset="0"/>
                <a:cs typeface="Times New Roman" panose="02020603050405020304" pitchFamily="18" charset="0"/>
              </a:rPr>
              <a:t> </a:t>
            </a:r>
            <a:r>
              <a:rPr lang="bn-IN" b="1" dirty="0">
                <a:solidFill>
                  <a:srgbClr val="5E5E5E"/>
                </a:solidFill>
                <a:latin typeface="SutonnyCMJ" pitchFamily="2" charset="0"/>
                <a:ea typeface="Times New Roman" panose="02020603050405020304" pitchFamily="18" charset="0"/>
              </a:rPr>
              <a:t>গোলা</a:t>
            </a:r>
            <a:r>
              <a:rPr lang="bn-IN" b="1" dirty="0">
                <a:solidFill>
                  <a:srgbClr val="5E5E5E"/>
                </a:solidFill>
                <a:latin typeface="SutonnyCMJ" pitchFamily="2" charset="0"/>
                <a:ea typeface="Times New Roman" panose="02020603050405020304" pitchFamily="18" charset="0"/>
                <a:cs typeface="Times New Roman" panose="02020603050405020304" pitchFamily="18" charset="0"/>
              </a:rPr>
              <a:t> </a:t>
            </a:r>
            <a:r>
              <a:rPr lang="bn-IN" b="1" dirty="0">
                <a:solidFill>
                  <a:srgbClr val="5E5E5E"/>
                </a:solidFill>
                <a:latin typeface="SutonnyCMJ" pitchFamily="2" charset="0"/>
                <a:ea typeface="Times New Roman" panose="02020603050405020304" pitchFamily="18" charset="0"/>
              </a:rPr>
              <a:t>কবুতরঃ</a:t>
            </a:r>
            <a:r>
              <a:rPr lang="en-US" dirty="0">
                <a:solidFill>
                  <a:srgbClr val="5E5E5E"/>
                </a:solidFill>
                <a:latin typeface="SutonnyCMJ" pitchFamily="2" charset="0"/>
                <a:ea typeface="Times New Roman" panose="02020603050405020304" pitchFamily="18" charset="0"/>
                <a:cs typeface="Times New Roman" panose="02020603050405020304" pitchFamily="18" charset="0"/>
              </a:rPr>
              <a:t> </a:t>
            </a:r>
            <a:r>
              <a:rPr lang="bn-IN" dirty="0">
                <a:solidFill>
                  <a:srgbClr val="5E5E5E"/>
                </a:solidFill>
                <a:latin typeface="SutonnyCMJ" pitchFamily="2" charset="0"/>
                <a:ea typeface="Times New Roman" panose="02020603050405020304" pitchFamily="18" charset="0"/>
              </a:rPr>
              <a:t>এ</a:t>
            </a:r>
            <a:r>
              <a:rPr lang="bn-IN" dirty="0">
                <a:solidFill>
                  <a:srgbClr val="333333"/>
                </a:solidFill>
                <a:latin typeface="SutonnyCMJ" pitchFamily="2" charset="0"/>
                <a:ea typeface="Times New Roman" panose="02020603050405020304" pitchFamily="18" charset="0"/>
              </a:rPr>
              <a:t>ই</a:t>
            </a:r>
            <a:r>
              <a:rPr lang="bn-IN" dirty="0">
                <a:solidFill>
                  <a:srgbClr val="333333"/>
                </a:solidFill>
                <a:latin typeface="SutonnyCMJ" pitchFamily="2" charset="0"/>
                <a:ea typeface="Times New Roman" panose="02020603050405020304" pitchFamily="18" charset="0"/>
                <a:cs typeface="Arial" panose="020B0604020202020204" pitchFamily="34" charset="0"/>
              </a:rPr>
              <a:t> </a:t>
            </a:r>
            <a:r>
              <a:rPr lang="bn-IN" dirty="0">
                <a:solidFill>
                  <a:srgbClr val="333333"/>
                </a:solidFill>
                <a:latin typeface="SutonnyCMJ" pitchFamily="2" charset="0"/>
                <a:ea typeface="Times New Roman" panose="02020603050405020304" pitchFamily="18" charset="0"/>
              </a:rPr>
              <a:t>জাতের</a:t>
            </a:r>
            <a:r>
              <a:rPr lang="bn-IN" dirty="0">
                <a:solidFill>
                  <a:srgbClr val="333333"/>
                </a:solidFill>
                <a:latin typeface="SutonnyCMJ" pitchFamily="2" charset="0"/>
                <a:ea typeface="Times New Roman" panose="02020603050405020304" pitchFamily="18" charset="0"/>
                <a:cs typeface="Arial" panose="020B0604020202020204" pitchFamily="34" charset="0"/>
              </a:rPr>
              <a:t> </a:t>
            </a:r>
            <a:r>
              <a:rPr lang="bn-IN" dirty="0">
                <a:solidFill>
                  <a:srgbClr val="333333"/>
                </a:solidFill>
                <a:latin typeface="SutonnyCMJ" pitchFamily="2" charset="0"/>
                <a:ea typeface="Times New Roman" panose="02020603050405020304" pitchFamily="18" charset="0"/>
              </a:rPr>
              <a:t>কবুতরের</a:t>
            </a:r>
            <a:r>
              <a:rPr lang="bn-IN" dirty="0">
                <a:solidFill>
                  <a:srgbClr val="333333"/>
                </a:solidFill>
                <a:latin typeface="SutonnyCMJ" pitchFamily="2" charset="0"/>
                <a:ea typeface="Times New Roman" panose="02020603050405020304" pitchFamily="18" charset="0"/>
                <a:cs typeface="Arial" panose="020B0604020202020204" pitchFamily="34" charset="0"/>
              </a:rPr>
              <a:t> </a:t>
            </a:r>
            <a:r>
              <a:rPr lang="bn-IN" dirty="0">
                <a:solidFill>
                  <a:srgbClr val="333333"/>
                </a:solidFill>
                <a:latin typeface="SutonnyCMJ" pitchFamily="2" charset="0"/>
                <a:ea typeface="Times New Roman" panose="02020603050405020304" pitchFamily="18" charset="0"/>
              </a:rPr>
              <a:t>উৎপত্তিস্থল</a:t>
            </a:r>
            <a:r>
              <a:rPr lang="bn-IN" dirty="0">
                <a:solidFill>
                  <a:srgbClr val="333333"/>
                </a:solidFill>
                <a:latin typeface="SutonnyCMJ" pitchFamily="2" charset="0"/>
                <a:ea typeface="Times New Roman" panose="02020603050405020304" pitchFamily="18" charset="0"/>
                <a:cs typeface="Arial" panose="020B0604020202020204" pitchFamily="34" charset="0"/>
              </a:rPr>
              <a:t> </a:t>
            </a:r>
            <a:r>
              <a:rPr lang="bn-IN" dirty="0">
                <a:solidFill>
                  <a:srgbClr val="333333"/>
                </a:solidFill>
                <a:latin typeface="SutonnyCMJ" pitchFamily="2" charset="0"/>
                <a:ea typeface="Times New Roman" panose="02020603050405020304" pitchFamily="18" charset="0"/>
              </a:rPr>
              <a:t>পাক</a:t>
            </a:r>
            <a:r>
              <a:rPr lang="en-US" dirty="0">
                <a:solidFill>
                  <a:srgbClr val="333333"/>
                </a:solidFill>
                <a:latin typeface="SutonnyCMJ" pitchFamily="2" charset="0"/>
                <a:ea typeface="Times New Roman" panose="02020603050405020304" pitchFamily="18" charset="0"/>
              </a:rPr>
              <a:t>-</a:t>
            </a:r>
            <a:r>
              <a:rPr lang="bn-IN" dirty="0">
                <a:solidFill>
                  <a:srgbClr val="333333"/>
                </a:solidFill>
                <a:latin typeface="SutonnyCMJ" pitchFamily="2" charset="0"/>
                <a:ea typeface="Times New Roman" panose="02020603050405020304" pitchFamily="18" charset="0"/>
              </a:rPr>
              <a:t>ভারত</a:t>
            </a:r>
            <a:r>
              <a:rPr lang="bn-IN" dirty="0">
                <a:solidFill>
                  <a:srgbClr val="333333"/>
                </a:solidFill>
                <a:latin typeface="SutonnyCMJ" pitchFamily="2" charset="0"/>
                <a:ea typeface="Times New Roman" panose="02020603050405020304" pitchFamily="18" charset="0"/>
                <a:cs typeface="Arial" panose="020B0604020202020204" pitchFamily="34" charset="0"/>
              </a:rPr>
              <a:t> </a:t>
            </a:r>
            <a:r>
              <a:rPr lang="bn-IN" dirty="0">
                <a:solidFill>
                  <a:srgbClr val="333333"/>
                </a:solidFill>
                <a:latin typeface="SutonnyCMJ" pitchFamily="2" charset="0"/>
                <a:ea typeface="Times New Roman" panose="02020603050405020304" pitchFamily="18" charset="0"/>
              </a:rPr>
              <a:t>উপমহাদেশ।</a:t>
            </a:r>
            <a:r>
              <a:rPr lang="bn-IN" dirty="0">
                <a:solidFill>
                  <a:srgbClr val="333333"/>
                </a:solidFill>
                <a:latin typeface="SutonnyCMJ" pitchFamily="2" charset="0"/>
                <a:ea typeface="Times New Roman" panose="02020603050405020304" pitchFamily="18" charset="0"/>
                <a:cs typeface="Arial" panose="020B0604020202020204" pitchFamily="34" charset="0"/>
              </a:rPr>
              <a:t> </a:t>
            </a:r>
            <a:r>
              <a:rPr lang="bn-IN" dirty="0">
                <a:solidFill>
                  <a:srgbClr val="333333"/>
                </a:solidFill>
                <a:latin typeface="SutonnyCMJ" pitchFamily="2" charset="0"/>
                <a:ea typeface="Times New Roman" panose="02020603050405020304" pitchFamily="18" charset="0"/>
              </a:rPr>
              <a:t>আমাদের</a:t>
            </a:r>
            <a:r>
              <a:rPr lang="bn-IN" dirty="0">
                <a:solidFill>
                  <a:srgbClr val="333333"/>
                </a:solidFill>
                <a:latin typeface="SutonnyCMJ" pitchFamily="2" charset="0"/>
                <a:ea typeface="Times New Roman" panose="02020603050405020304" pitchFamily="18" charset="0"/>
                <a:cs typeface="Arial" panose="020B0604020202020204" pitchFamily="34" charset="0"/>
              </a:rPr>
              <a:t> </a:t>
            </a:r>
            <a:r>
              <a:rPr lang="bn-IN" dirty="0">
                <a:solidFill>
                  <a:srgbClr val="333333"/>
                </a:solidFill>
                <a:latin typeface="SutonnyCMJ" pitchFamily="2" charset="0"/>
                <a:ea typeface="Times New Roman" panose="02020603050405020304" pitchFamily="18" charset="0"/>
              </a:rPr>
              <a:t>দেশে</a:t>
            </a:r>
            <a:r>
              <a:rPr lang="bn-IN" dirty="0">
                <a:solidFill>
                  <a:srgbClr val="333333"/>
                </a:solidFill>
                <a:latin typeface="SutonnyCMJ" pitchFamily="2" charset="0"/>
                <a:ea typeface="Times New Roman" panose="02020603050405020304" pitchFamily="18" charset="0"/>
                <a:cs typeface="Arial" panose="020B0604020202020204" pitchFamily="34" charset="0"/>
              </a:rPr>
              <a:t> </a:t>
            </a:r>
            <a:r>
              <a:rPr lang="bn-IN" dirty="0">
                <a:solidFill>
                  <a:srgbClr val="333333"/>
                </a:solidFill>
                <a:latin typeface="SutonnyCMJ" pitchFamily="2" charset="0"/>
                <a:ea typeface="Times New Roman" panose="02020603050405020304" pitchFamily="18" charset="0"/>
              </a:rPr>
              <a:t>এ</a:t>
            </a:r>
            <a:r>
              <a:rPr lang="bn-IN" dirty="0">
                <a:solidFill>
                  <a:srgbClr val="333333"/>
                </a:solidFill>
                <a:latin typeface="SutonnyCMJ" pitchFamily="2" charset="0"/>
                <a:ea typeface="Times New Roman" panose="02020603050405020304" pitchFamily="18" charset="0"/>
                <a:cs typeface="Arial" panose="020B0604020202020204" pitchFamily="34" charset="0"/>
              </a:rPr>
              <a:t> </a:t>
            </a:r>
            <a:r>
              <a:rPr lang="bn-IN" dirty="0">
                <a:solidFill>
                  <a:srgbClr val="333333"/>
                </a:solidFill>
                <a:latin typeface="SutonnyCMJ" pitchFamily="2" charset="0"/>
                <a:ea typeface="Times New Roman" panose="02020603050405020304" pitchFamily="18" charset="0"/>
              </a:rPr>
              <a:t>জাতের</a:t>
            </a:r>
            <a:r>
              <a:rPr lang="bn-IN" dirty="0">
                <a:solidFill>
                  <a:srgbClr val="333333"/>
                </a:solidFill>
                <a:latin typeface="SutonnyCMJ" pitchFamily="2" charset="0"/>
                <a:ea typeface="Times New Roman" panose="02020603050405020304" pitchFamily="18" charset="0"/>
                <a:cs typeface="Arial" panose="020B0604020202020204" pitchFamily="34" charset="0"/>
              </a:rPr>
              <a:t> </a:t>
            </a:r>
            <a:r>
              <a:rPr lang="bn-IN" dirty="0">
                <a:solidFill>
                  <a:srgbClr val="333333"/>
                </a:solidFill>
                <a:latin typeface="SutonnyCMJ" pitchFamily="2" charset="0"/>
                <a:ea typeface="Times New Roman" panose="02020603050405020304" pitchFamily="18" charset="0"/>
              </a:rPr>
              <a:t>কবুতর</a:t>
            </a:r>
            <a:r>
              <a:rPr lang="bn-IN" dirty="0">
                <a:solidFill>
                  <a:srgbClr val="333333"/>
                </a:solidFill>
                <a:latin typeface="SutonnyCMJ" pitchFamily="2" charset="0"/>
                <a:ea typeface="Times New Roman" panose="02020603050405020304" pitchFamily="18" charset="0"/>
                <a:cs typeface="Arial" panose="020B0604020202020204" pitchFamily="34" charset="0"/>
              </a:rPr>
              <a:t> </a:t>
            </a:r>
            <a:r>
              <a:rPr lang="bn-IN" dirty="0">
                <a:solidFill>
                  <a:srgbClr val="333333"/>
                </a:solidFill>
                <a:latin typeface="SutonnyCMJ" pitchFamily="2" charset="0"/>
                <a:ea typeface="Times New Roman" panose="02020603050405020304" pitchFamily="18" charset="0"/>
              </a:rPr>
              <a:t>প্রচুর</a:t>
            </a:r>
            <a:r>
              <a:rPr lang="bn-IN" dirty="0">
                <a:solidFill>
                  <a:srgbClr val="333333"/>
                </a:solidFill>
                <a:latin typeface="SutonnyCMJ" pitchFamily="2" charset="0"/>
                <a:ea typeface="Times New Roman" panose="02020603050405020304" pitchFamily="18" charset="0"/>
                <a:cs typeface="Arial" panose="020B0604020202020204" pitchFamily="34" charset="0"/>
              </a:rPr>
              <a:t> </a:t>
            </a:r>
            <a:r>
              <a:rPr lang="bn-IN" dirty="0">
                <a:solidFill>
                  <a:srgbClr val="333333"/>
                </a:solidFill>
                <a:latin typeface="SutonnyCMJ" pitchFamily="2" charset="0"/>
                <a:ea typeface="Times New Roman" panose="02020603050405020304" pitchFamily="18" charset="0"/>
              </a:rPr>
              <a:t>দেখা</a:t>
            </a:r>
            <a:r>
              <a:rPr lang="bn-IN" dirty="0">
                <a:solidFill>
                  <a:srgbClr val="333333"/>
                </a:solidFill>
                <a:latin typeface="SutonnyCMJ" pitchFamily="2" charset="0"/>
                <a:ea typeface="Times New Roman" panose="02020603050405020304" pitchFamily="18" charset="0"/>
                <a:cs typeface="Arial" panose="020B0604020202020204" pitchFamily="34" charset="0"/>
              </a:rPr>
              <a:t> </a:t>
            </a:r>
            <a:r>
              <a:rPr lang="bn-IN" dirty="0">
                <a:solidFill>
                  <a:srgbClr val="333333"/>
                </a:solidFill>
                <a:latin typeface="SutonnyCMJ" pitchFamily="2" charset="0"/>
                <a:ea typeface="Times New Roman" panose="02020603050405020304" pitchFamily="18" charset="0"/>
              </a:rPr>
              <a:t>যায়</a:t>
            </a:r>
            <a:r>
              <a:rPr lang="bn-IN" dirty="0">
                <a:solidFill>
                  <a:srgbClr val="333333"/>
                </a:solidFill>
                <a:latin typeface="SutonnyCMJ" pitchFamily="2" charset="0"/>
                <a:ea typeface="Times New Roman" panose="02020603050405020304" pitchFamily="18" charset="0"/>
                <a:cs typeface="Arial" panose="020B0604020202020204" pitchFamily="34" charset="0"/>
              </a:rPr>
              <a:t> </a:t>
            </a:r>
            <a:r>
              <a:rPr lang="bn-IN" dirty="0">
                <a:solidFill>
                  <a:srgbClr val="333333"/>
                </a:solidFill>
                <a:latin typeface="SutonnyCMJ" pitchFamily="2" charset="0"/>
                <a:ea typeface="Times New Roman" panose="02020603050405020304" pitchFamily="18" charset="0"/>
              </a:rPr>
              <a:t>এবং</a:t>
            </a:r>
            <a:r>
              <a:rPr lang="bn-IN" dirty="0">
                <a:solidFill>
                  <a:srgbClr val="333333"/>
                </a:solidFill>
                <a:latin typeface="SutonnyCMJ" pitchFamily="2" charset="0"/>
                <a:ea typeface="Times New Roman" panose="02020603050405020304" pitchFamily="18" charset="0"/>
                <a:cs typeface="Arial" panose="020B0604020202020204" pitchFamily="34" charset="0"/>
              </a:rPr>
              <a:t> </a:t>
            </a:r>
            <a:r>
              <a:rPr lang="bn-IN" dirty="0">
                <a:solidFill>
                  <a:srgbClr val="333333"/>
                </a:solidFill>
                <a:latin typeface="SutonnyCMJ" pitchFamily="2" charset="0"/>
                <a:ea typeface="Times New Roman" panose="02020603050405020304" pitchFamily="18" charset="0"/>
              </a:rPr>
              <a:t>মাংসের</a:t>
            </a:r>
            <a:r>
              <a:rPr lang="bn-IN" dirty="0">
                <a:solidFill>
                  <a:srgbClr val="333333"/>
                </a:solidFill>
                <a:latin typeface="SutonnyCMJ" pitchFamily="2" charset="0"/>
                <a:ea typeface="Times New Roman" panose="02020603050405020304" pitchFamily="18" charset="0"/>
                <a:cs typeface="Arial" panose="020B0604020202020204" pitchFamily="34" charset="0"/>
              </a:rPr>
              <a:t> </a:t>
            </a:r>
            <a:r>
              <a:rPr lang="bn-IN" dirty="0">
                <a:solidFill>
                  <a:srgbClr val="333333"/>
                </a:solidFill>
                <a:latin typeface="SutonnyCMJ" pitchFamily="2" charset="0"/>
                <a:ea typeface="Times New Roman" panose="02020603050405020304" pitchFamily="18" charset="0"/>
              </a:rPr>
              <a:t>জন্য</a:t>
            </a:r>
            <a:r>
              <a:rPr lang="bn-IN" dirty="0">
                <a:solidFill>
                  <a:srgbClr val="333333"/>
                </a:solidFill>
                <a:latin typeface="SutonnyCMJ" pitchFamily="2" charset="0"/>
                <a:ea typeface="Times New Roman" panose="02020603050405020304" pitchFamily="18" charset="0"/>
                <a:cs typeface="Arial" panose="020B0604020202020204" pitchFamily="34" charset="0"/>
              </a:rPr>
              <a:t> </a:t>
            </a:r>
            <a:r>
              <a:rPr lang="bn-IN" dirty="0">
                <a:solidFill>
                  <a:srgbClr val="333333"/>
                </a:solidFill>
                <a:latin typeface="SutonnyCMJ" pitchFamily="2" charset="0"/>
                <a:ea typeface="Times New Roman" panose="02020603050405020304" pitchFamily="18" charset="0"/>
              </a:rPr>
              <a:t>এটার</a:t>
            </a:r>
            <a:r>
              <a:rPr lang="bn-IN" dirty="0">
                <a:solidFill>
                  <a:srgbClr val="333333"/>
                </a:solidFill>
                <a:latin typeface="SutonnyCMJ" pitchFamily="2" charset="0"/>
                <a:ea typeface="Times New Roman" panose="02020603050405020304" pitchFamily="18" charset="0"/>
                <a:cs typeface="Arial" panose="020B0604020202020204" pitchFamily="34" charset="0"/>
              </a:rPr>
              <a:t> </a:t>
            </a:r>
            <a:r>
              <a:rPr lang="bn-IN" dirty="0">
                <a:solidFill>
                  <a:srgbClr val="333333"/>
                </a:solidFill>
                <a:latin typeface="SutonnyCMJ" pitchFamily="2" charset="0"/>
                <a:ea typeface="Times New Roman" panose="02020603050405020304" pitchFamily="18" charset="0"/>
              </a:rPr>
              <a:t>যথেষ্ট</a:t>
            </a:r>
            <a:r>
              <a:rPr lang="bn-IN" dirty="0">
                <a:solidFill>
                  <a:srgbClr val="333333"/>
                </a:solidFill>
                <a:latin typeface="SutonnyCMJ" pitchFamily="2" charset="0"/>
                <a:ea typeface="Times New Roman" panose="02020603050405020304" pitchFamily="18" charset="0"/>
                <a:cs typeface="Arial" panose="020B0604020202020204" pitchFamily="34" charset="0"/>
              </a:rPr>
              <a:t> </a:t>
            </a:r>
            <a:r>
              <a:rPr lang="bn-IN" dirty="0">
                <a:solidFill>
                  <a:srgbClr val="333333"/>
                </a:solidFill>
                <a:latin typeface="SutonnyCMJ" pitchFamily="2" charset="0"/>
                <a:ea typeface="Times New Roman" panose="02020603050405020304" pitchFamily="18" charset="0"/>
              </a:rPr>
              <a:t>জনপ্রিয়তা</a:t>
            </a:r>
            <a:r>
              <a:rPr lang="bn-IN" dirty="0">
                <a:solidFill>
                  <a:srgbClr val="333333"/>
                </a:solidFill>
                <a:latin typeface="SutonnyCMJ" pitchFamily="2" charset="0"/>
                <a:ea typeface="Times New Roman" panose="02020603050405020304" pitchFamily="18" charset="0"/>
                <a:cs typeface="Arial" panose="020B0604020202020204" pitchFamily="34" charset="0"/>
              </a:rPr>
              <a:t> </a:t>
            </a:r>
            <a:r>
              <a:rPr lang="bn-IN" dirty="0">
                <a:solidFill>
                  <a:srgbClr val="333333"/>
                </a:solidFill>
                <a:latin typeface="SutonnyCMJ" pitchFamily="2" charset="0"/>
                <a:ea typeface="Times New Roman" panose="02020603050405020304" pitchFamily="18" charset="0"/>
              </a:rPr>
              <a:t>রয়েছে।</a:t>
            </a:r>
            <a:r>
              <a:rPr lang="bn-IN" dirty="0">
                <a:solidFill>
                  <a:srgbClr val="333333"/>
                </a:solidFill>
                <a:latin typeface="SutonnyCMJ" pitchFamily="2" charset="0"/>
                <a:ea typeface="Times New Roman" panose="02020603050405020304" pitchFamily="18" charset="0"/>
                <a:cs typeface="Arial" panose="020B0604020202020204" pitchFamily="34" charset="0"/>
              </a:rPr>
              <a:t> </a:t>
            </a:r>
            <a:r>
              <a:rPr lang="bn-IN" dirty="0">
                <a:solidFill>
                  <a:srgbClr val="333333"/>
                </a:solidFill>
                <a:latin typeface="SutonnyCMJ" pitchFamily="2" charset="0"/>
                <a:ea typeface="Times New Roman" panose="02020603050405020304" pitchFamily="18" charset="0"/>
              </a:rPr>
              <a:t>ঘরের</a:t>
            </a:r>
            <a:r>
              <a:rPr lang="bn-IN" dirty="0">
                <a:solidFill>
                  <a:srgbClr val="333333"/>
                </a:solidFill>
                <a:latin typeface="SutonnyCMJ" pitchFamily="2" charset="0"/>
                <a:ea typeface="Times New Roman" panose="02020603050405020304" pitchFamily="18" charset="0"/>
                <a:cs typeface="Arial" panose="020B0604020202020204" pitchFamily="34" charset="0"/>
              </a:rPr>
              <a:t> </a:t>
            </a:r>
            <a:r>
              <a:rPr lang="bn-IN" dirty="0">
                <a:solidFill>
                  <a:srgbClr val="333333"/>
                </a:solidFill>
                <a:latin typeface="SutonnyCMJ" pitchFamily="2" charset="0"/>
                <a:ea typeface="Times New Roman" panose="02020603050405020304" pitchFamily="18" charset="0"/>
              </a:rPr>
              <a:t>আশেপাশে</a:t>
            </a:r>
            <a:r>
              <a:rPr lang="bn-IN" dirty="0">
                <a:solidFill>
                  <a:srgbClr val="333333"/>
                </a:solidFill>
                <a:latin typeface="SutonnyCMJ" pitchFamily="2" charset="0"/>
                <a:ea typeface="Times New Roman" panose="02020603050405020304" pitchFamily="18" charset="0"/>
                <a:cs typeface="Arial" panose="020B0604020202020204" pitchFamily="34" charset="0"/>
              </a:rPr>
              <a:t> </a:t>
            </a:r>
            <a:r>
              <a:rPr lang="bn-IN" dirty="0">
                <a:solidFill>
                  <a:srgbClr val="333333"/>
                </a:solidFill>
                <a:latin typeface="SutonnyCMJ" pitchFamily="2" charset="0"/>
                <a:ea typeface="Times New Roman" panose="02020603050405020304" pitchFamily="18" charset="0"/>
              </a:rPr>
              <a:t>খোপ</a:t>
            </a:r>
            <a:r>
              <a:rPr lang="bn-IN" dirty="0">
                <a:solidFill>
                  <a:srgbClr val="333333"/>
                </a:solidFill>
                <a:latin typeface="SutonnyCMJ" pitchFamily="2" charset="0"/>
                <a:ea typeface="Times New Roman" panose="02020603050405020304" pitchFamily="18" charset="0"/>
                <a:cs typeface="Arial" panose="020B0604020202020204" pitchFamily="34" charset="0"/>
              </a:rPr>
              <a:t> </a:t>
            </a:r>
            <a:r>
              <a:rPr lang="bn-IN" dirty="0">
                <a:solidFill>
                  <a:srgbClr val="333333"/>
                </a:solidFill>
                <a:latin typeface="SutonnyCMJ" pitchFamily="2" charset="0"/>
                <a:ea typeface="Times New Roman" panose="02020603050405020304" pitchFamily="18" charset="0"/>
              </a:rPr>
              <a:t>নির্মাণ</a:t>
            </a:r>
            <a:r>
              <a:rPr lang="bn-IN" dirty="0">
                <a:solidFill>
                  <a:srgbClr val="333333"/>
                </a:solidFill>
                <a:latin typeface="SutonnyCMJ" pitchFamily="2" charset="0"/>
                <a:ea typeface="Times New Roman" panose="02020603050405020304" pitchFamily="18" charset="0"/>
                <a:cs typeface="Arial" panose="020B0604020202020204" pitchFamily="34" charset="0"/>
              </a:rPr>
              <a:t> </a:t>
            </a:r>
            <a:r>
              <a:rPr lang="bn-IN" dirty="0">
                <a:solidFill>
                  <a:srgbClr val="333333"/>
                </a:solidFill>
                <a:latin typeface="SutonnyCMJ" pitchFamily="2" charset="0"/>
                <a:ea typeface="Times New Roman" panose="02020603050405020304" pitchFamily="18" charset="0"/>
              </a:rPr>
              <a:t>করলে</a:t>
            </a:r>
            <a:r>
              <a:rPr lang="bn-IN" dirty="0">
                <a:solidFill>
                  <a:srgbClr val="333333"/>
                </a:solidFill>
                <a:latin typeface="SutonnyCMJ" pitchFamily="2" charset="0"/>
                <a:ea typeface="Times New Roman" panose="02020603050405020304" pitchFamily="18" charset="0"/>
                <a:cs typeface="Arial" panose="020B0604020202020204" pitchFamily="34" charset="0"/>
              </a:rPr>
              <a:t> </a:t>
            </a:r>
            <a:r>
              <a:rPr lang="bn-IN" dirty="0">
                <a:solidFill>
                  <a:srgbClr val="333333"/>
                </a:solidFill>
                <a:latin typeface="SutonnyCMJ" pitchFamily="2" charset="0"/>
                <a:ea typeface="Times New Roman" panose="02020603050405020304" pitchFamily="18" charset="0"/>
              </a:rPr>
              <a:t>এরা</a:t>
            </a:r>
            <a:r>
              <a:rPr lang="bn-IN" dirty="0">
                <a:solidFill>
                  <a:srgbClr val="333333"/>
                </a:solidFill>
                <a:latin typeface="SutonnyCMJ" pitchFamily="2" charset="0"/>
                <a:ea typeface="Times New Roman" panose="02020603050405020304" pitchFamily="18" charset="0"/>
                <a:cs typeface="Arial" panose="020B0604020202020204" pitchFamily="34" charset="0"/>
              </a:rPr>
              <a:t> </a:t>
            </a:r>
            <a:r>
              <a:rPr lang="bn-IN" dirty="0">
                <a:solidFill>
                  <a:srgbClr val="333333"/>
                </a:solidFill>
                <a:latin typeface="SutonnyCMJ" pitchFamily="2" charset="0"/>
                <a:ea typeface="Times New Roman" panose="02020603050405020304" pitchFamily="18" charset="0"/>
              </a:rPr>
              <a:t>আপনাআপনি</a:t>
            </a:r>
            <a:r>
              <a:rPr lang="bn-IN" dirty="0">
                <a:solidFill>
                  <a:srgbClr val="333333"/>
                </a:solidFill>
                <a:latin typeface="SutonnyCMJ" pitchFamily="2" charset="0"/>
                <a:ea typeface="Times New Roman" panose="02020603050405020304" pitchFamily="18" charset="0"/>
                <a:cs typeface="Arial" panose="020B0604020202020204" pitchFamily="34" charset="0"/>
              </a:rPr>
              <a:t> </a:t>
            </a:r>
            <a:r>
              <a:rPr lang="bn-IN" dirty="0">
                <a:solidFill>
                  <a:srgbClr val="333333"/>
                </a:solidFill>
                <a:latin typeface="SutonnyCMJ" pitchFamily="2" charset="0"/>
                <a:ea typeface="Times New Roman" panose="02020603050405020304" pitchFamily="18" charset="0"/>
              </a:rPr>
              <a:t>এখানে</a:t>
            </a:r>
            <a:r>
              <a:rPr lang="bn-IN" dirty="0">
                <a:solidFill>
                  <a:srgbClr val="333333"/>
                </a:solidFill>
                <a:latin typeface="SutonnyCMJ" pitchFamily="2" charset="0"/>
                <a:ea typeface="Times New Roman" panose="02020603050405020304" pitchFamily="18" charset="0"/>
                <a:cs typeface="Arial" panose="020B0604020202020204" pitchFamily="34" charset="0"/>
              </a:rPr>
              <a:t> </a:t>
            </a:r>
            <a:r>
              <a:rPr lang="bn-IN" dirty="0">
                <a:solidFill>
                  <a:srgbClr val="333333"/>
                </a:solidFill>
                <a:latin typeface="SutonnyCMJ" pitchFamily="2" charset="0"/>
                <a:ea typeface="Times New Roman" panose="02020603050405020304" pitchFamily="18" charset="0"/>
              </a:rPr>
              <a:t>এসে</a:t>
            </a:r>
            <a:r>
              <a:rPr lang="bn-IN" dirty="0">
                <a:solidFill>
                  <a:srgbClr val="333333"/>
                </a:solidFill>
                <a:latin typeface="SutonnyCMJ" pitchFamily="2" charset="0"/>
                <a:ea typeface="Times New Roman" panose="02020603050405020304" pitchFamily="18" charset="0"/>
                <a:cs typeface="Arial" panose="020B0604020202020204" pitchFamily="34" charset="0"/>
              </a:rPr>
              <a:t> </a:t>
            </a:r>
            <a:r>
              <a:rPr lang="bn-IN" dirty="0">
                <a:solidFill>
                  <a:srgbClr val="333333"/>
                </a:solidFill>
                <a:latin typeface="SutonnyCMJ" pitchFamily="2" charset="0"/>
                <a:ea typeface="Times New Roman" panose="02020603050405020304" pitchFamily="18" charset="0"/>
              </a:rPr>
              <a:t>বসবাস</a:t>
            </a:r>
            <a:r>
              <a:rPr lang="bn-IN" dirty="0">
                <a:solidFill>
                  <a:srgbClr val="333333"/>
                </a:solidFill>
                <a:latin typeface="SutonnyCMJ" pitchFamily="2" charset="0"/>
                <a:ea typeface="Times New Roman" panose="02020603050405020304" pitchFamily="18" charset="0"/>
                <a:cs typeface="Arial" panose="020B0604020202020204" pitchFamily="34" charset="0"/>
              </a:rPr>
              <a:t> </a:t>
            </a:r>
            <a:r>
              <a:rPr lang="bn-IN" dirty="0">
                <a:solidFill>
                  <a:srgbClr val="333333"/>
                </a:solidFill>
                <a:latin typeface="SutonnyCMJ" pitchFamily="2" charset="0"/>
                <a:ea typeface="Times New Roman" panose="02020603050405020304" pitchFamily="18" charset="0"/>
              </a:rPr>
              <a:t>করে।</a:t>
            </a:r>
            <a:r>
              <a:rPr lang="bn-IN" dirty="0">
                <a:solidFill>
                  <a:srgbClr val="333333"/>
                </a:solidFill>
                <a:latin typeface="SutonnyCMJ" pitchFamily="2" charset="0"/>
                <a:ea typeface="Times New Roman" panose="02020603050405020304" pitchFamily="18" charset="0"/>
                <a:cs typeface="Arial" panose="020B0604020202020204" pitchFamily="34" charset="0"/>
              </a:rPr>
              <a:t> </a:t>
            </a:r>
            <a:r>
              <a:rPr lang="bn-IN" dirty="0">
                <a:solidFill>
                  <a:srgbClr val="333333"/>
                </a:solidFill>
                <a:latin typeface="SutonnyCMJ" pitchFamily="2" charset="0"/>
                <a:ea typeface="Times New Roman" panose="02020603050405020304" pitchFamily="18" charset="0"/>
              </a:rPr>
              <a:t>এদের</a:t>
            </a:r>
            <a:r>
              <a:rPr lang="bn-IN" dirty="0">
                <a:solidFill>
                  <a:srgbClr val="333333"/>
                </a:solidFill>
                <a:latin typeface="SutonnyCMJ" pitchFamily="2" charset="0"/>
                <a:ea typeface="Times New Roman" panose="02020603050405020304" pitchFamily="18" charset="0"/>
                <a:cs typeface="Arial" panose="020B0604020202020204" pitchFamily="34" charset="0"/>
              </a:rPr>
              <a:t> </a:t>
            </a:r>
            <a:r>
              <a:rPr lang="bn-IN" dirty="0">
                <a:solidFill>
                  <a:srgbClr val="333333"/>
                </a:solidFill>
                <a:latin typeface="SutonnyCMJ" pitchFamily="2" charset="0"/>
                <a:ea typeface="Times New Roman" panose="02020603050405020304" pitchFamily="18" charset="0"/>
              </a:rPr>
              <a:t>বর্ণ</a:t>
            </a:r>
            <a:r>
              <a:rPr lang="bn-IN" dirty="0">
                <a:solidFill>
                  <a:srgbClr val="333333"/>
                </a:solidFill>
                <a:latin typeface="SutonnyCMJ" pitchFamily="2" charset="0"/>
                <a:ea typeface="Times New Roman" panose="02020603050405020304" pitchFamily="18" charset="0"/>
                <a:cs typeface="Arial" panose="020B0604020202020204" pitchFamily="34" charset="0"/>
              </a:rPr>
              <a:t> </a:t>
            </a:r>
            <a:r>
              <a:rPr lang="bn-IN" dirty="0">
                <a:solidFill>
                  <a:srgbClr val="333333"/>
                </a:solidFill>
                <a:latin typeface="SutonnyCMJ" pitchFamily="2" charset="0"/>
                <a:ea typeface="Times New Roman" panose="02020603050405020304" pitchFamily="18" charset="0"/>
              </a:rPr>
              <a:t>বিভিন্ন</a:t>
            </a:r>
            <a:r>
              <a:rPr lang="bn-IN" dirty="0">
                <a:solidFill>
                  <a:srgbClr val="333333"/>
                </a:solidFill>
                <a:latin typeface="SutonnyCMJ" pitchFamily="2" charset="0"/>
                <a:ea typeface="Times New Roman" panose="02020603050405020304" pitchFamily="18" charset="0"/>
                <a:cs typeface="Arial" panose="020B0604020202020204" pitchFamily="34" charset="0"/>
              </a:rPr>
              <a:t> </a:t>
            </a:r>
            <a:r>
              <a:rPr lang="bn-IN" dirty="0">
                <a:solidFill>
                  <a:srgbClr val="333333"/>
                </a:solidFill>
                <a:latin typeface="SutonnyCMJ" pitchFamily="2" charset="0"/>
                <a:ea typeface="Times New Roman" panose="02020603050405020304" pitchFamily="18" charset="0"/>
              </a:rPr>
              <a:t>সেডযুক্ত</a:t>
            </a:r>
            <a:r>
              <a:rPr lang="bn-IN" dirty="0">
                <a:solidFill>
                  <a:srgbClr val="333333"/>
                </a:solidFill>
                <a:latin typeface="SutonnyCMJ" pitchFamily="2" charset="0"/>
                <a:ea typeface="Times New Roman" panose="02020603050405020304" pitchFamily="18" charset="0"/>
                <a:cs typeface="Arial" panose="020B0604020202020204" pitchFamily="34" charset="0"/>
              </a:rPr>
              <a:t> </a:t>
            </a:r>
            <a:r>
              <a:rPr lang="bn-IN" dirty="0">
                <a:solidFill>
                  <a:srgbClr val="333333"/>
                </a:solidFill>
                <a:latin typeface="SutonnyCMJ" pitchFamily="2" charset="0"/>
                <a:ea typeface="Times New Roman" panose="02020603050405020304" pitchFamily="18" charset="0"/>
              </a:rPr>
              <a:t>ধূসর</a:t>
            </a:r>
            <a:r>
              <a:rPr lang="bn-IN" dirty="0">
                <a:solidFill>
                  <a:srgbClr val="333333"/>
                </a:solidFill>
                <a:latin typeface="SutonnyCMJ" pitchFamily="2" charset="0"/>
                <a:ea typeface="Times New Roman" panose="02020603050405020304" pitchFamily="18" charset="0"/>
                <a:cs typeface="Arial" panose="020B0604020202020204" pitchFamily="34" charset="0"/>
              </a:rPr>
              <a:t> </a:t>
            </a:r>
            <a:r>
              <a:rPr lang="bn-IN" dirty="0">
                <a:solidFill>
                  <a:srgbClr val="333333"/>
                </a:solidFill>
                <a:latin typeface="SutonnyCMJ" pitchFamily="2" charset="0"/>
                <a:ea typeface="Times New Roman" panose="02020603050405020304" pitchFamily="18" charset="0"/>
              </a:rPr>
              <a:t>এবং</a:t>
            </a:r>
            <a:r>
              <a:rPr lang="bn-IN" dirty="0">
                <a:solidFill>
                  <a:srgbClr val="333333"/>
                </a:solidFill>
                <a:latin typeface="SutonnyCMJ" pitchFamily="2" charset="0"/>
                <a:ea typeface="Times New Roman" panose="02020603050405020304" pitchFamily="18" charset="0"/>
                <a:cs typeface="Arial" panose="020B0604020202020204" pitchFamily="34" charset="0"/>
              </a:rPr>
              <a:t> </a:t>
            </a:r>
            <a:r>
              <a:rPr lang="bn-IN" dirty="0">
                <a:solidFill>
                  <a:srgbClr val="333333"/>
                </a:solidFill>
                <a:latin typeface="SutonnyCMJ" pitchFamily="2" charset="0"/>
                <a:ea typeface="Times New Roman" panose="02020603050405020304" pitchFamily="18" charset="0"/>
              </a:rPr>
              <a:t>বারড</a:t>
            </a:r>
            <a:r>
              <a:rPr lang="en-US" dirty="0">
                <a:solidFill>
                  <a:srgbClr val="333333"/>
                </a:solidFill>
                <a:latin typeface="SutonnyCMJ" pitchFamily="2" charset="0"/>
                <a:ea typeface="Times New Roman" panose="02020603050405020304" pitchFamily="18" charset="0"/>
              </a:rPr>
              <a:t>-</a:t>
            </a:r>
            <a:r>
              <a:rPr lang="bn-IN" dirty="0">
                <a:solidFill>
                  <a:srgbClr val="333333"/>
                </a:solidFill>
                <a:latin typeface="SutonnyCMJ" pitchFamily="2" charset="0"/>
                <a:ea typeface="Times New Roman" panose="02020603050405020304" pitchFamily="18" charset="0"/>
              </a:rPr>
              <a:t>ব্লু</a:t>
            </a:r>
            <a:r>
              <a:rPr lang="bn-IN" dirty="0">
                <a:solidFill>
                  <a:srgbClr val="333333"/>
                </a:solidFill>
                <a:latin typeface="SutonnyCMJ" pitchFamily="2" charset="0"/>
                <a:ea typeface="Times New Roman" panose="02020603050405020304" pitchFamily="18" charset="0"/>
                <a:cs typeface="Arial" panose="020B0604020202020204" pitchFamily="34" charset="0"/>
              </a:rPr>
              <a:t> </a:t>
            </a:r>
            <a:r>
              <a:rPr lang="bn-IN" dirty="0">
                <a:solidFill>
                  <a:srgbClr val="333333"/>
                </a:solidFill>
                <a:latin typeface="SutonnyCMJ" pitchFamily="2" charset="0"/>
                <a:ea typeface="Times New Roman" panose="02020603050405020304" pitchFamily="18" charset="0"/>
              </a:rPr>
              <a:t>রংয়ের।</a:t>
            </a:r>
            <a:r>
              <a:rPr lang="bn-IN" dirty="0">
                <a:solidFill>
                  <a:srgbClr val="333333"/>
                </a:solidFill>
                <a:latin typeface="SutonnyCMJ" pitchFamily="2" charset="0"/>
                <a:ea typeface="Times New Roman" panose="02020603050405020304" pitchFamily="18" charset="0"/>
                <a:cs typeface="Arial" panose="020B0604020202020204" pitchFamily="34" charset="0"/>
              </a:rPr>
              <a:t> </a:t>
            </a:r>
            <a:r>
              <a:rPr lang="bn-IN" dirty="0">
                <a:solidFill>
                  <a:srgbClr val="333333"/>
                </a:solidFill>
                <a:latin typeface="SutonnyCMJ" pitchFamily="2" charset="0"/>
                <a:ea typeface="Times New Roman" panose="02020603050405020304" pitchFamily="18" charset="0"/>
              </a:rPr>
              <a:t>এদের</a:t>
            </a:r>
            <a:r>
              <a:rPr lang="bn-IN" dirty="0">
                <a:solidFill>
                  <a:srgbClr val="333333"/>
                </a:solidFill>
                <a:latin typeface="SutonnyCMJ" pitchFamily="2" charset="0"/>
                <a:ea typeface="Times New Roman" panose="02020603050405020304" pitchFamily="18" charset="0"/>
                <a:cs typeface="Arial" panose="020B0604020202020204" pitchFamily="34" charset="0"/>
              </a:rPr>
              <a:t> </a:t>
            </a:r>
            <a:r>
              <a:rPr lang="bn-IN" dirty="0">
                <a:solidFill>
                  <a:srgbClr val="333333"/>
                </a:solidFill>
                <a:latin typeface="SutonnyCMJ" pitchFamily="2" charset="0"/>
                <a:ea typeface="Times New Roman" panose="02020603050405020304" pitchFamily="18" charset="0"/>
              </a:rPr>
              <a:t>চোখের</a:t>
            </a:r>
            <a:r>
              <a:rPr lang="bn-IN" dirty="0">
                <a:solidFill>
                  <a:srgbClr val="333333"/>
                </a:solidFill>
                <a:latin typeface="SutonnyCMJ" pitchFamily="2" charset="0"/>
                <a:ea typeface="Times New Roman" panose="02020603050405020304" pitchFamily="18" charset="0"/>
                <a:cs typeface="Arial" panose="020B0604020202020204" pitchFamily="34" charset="0"/>
              </a:rPr>
              <a:t> </a:t>
            </a:r>
            <a:r>
              <a:rPr lang="bn-IN" dirty="0">
                <a:solidFill>
                  <a:srgbClr val="333333"/>
                </a:solidFill>
                <a:latin typeface="SutonnyCMJ" pitchFamily="2" charset="0"/>
                <a:ea typeface="Times New Roman" panose="02020603050405020304" pitchFamily="18" charset="0"/>
              </a:rPr>
              <a:t>আইরিস</a:t>
            </a:r>
            <a:r>
              <a:rPr lang="bn-IN" dirty="0">
                <a:solidFill>
                  <a:srgbClr val="333333"/>
                </a:solidFill>
                <a:latin typeface="SutonnyCMJ" pitchFamily="2" charset="0"/>
                <a:ea typeface="Times New Roman" panose="02020603050405020304" pitchFamily="18" charset="0"/>
                <a:cs typeface="Arial" panose="020B0604020202020204" pitchFamily="34" charset="0"/>
              </a:rPr>
              <a:t> </a:t>
            </a:r>
            <a:r>
              <a:rPr lang="bn-IN" dirty="0">
                <a:solidFill>
                  <a:srgbClr val="333333"/>
                </a:solidFill>
                <a:latin typeface="SutonnyCMJ" pitchFamily="2" charset="0"/>
                <a:ea typeface="Times New Roman" panose="02020603050405020304" pitchFamily="18" charset="0"/>
              </a:rPr>
              <a:t>গাঢ়</a:t>
            </a:r>
            <a:r>
              <a:rPr lang="bn-IN" dirty="0">
                <a:solidFill>
                  <a:srgbClr val="333333"/>
                </a:solidFill>
                <a:latin typeface="SutonnyCMJ" pitchFamily="2" charset="0"/>
                <a:ea typeface="Times New Roman" panose="02020603050405020304" pitchFamily="18" charset="0"/>
                <a:cs typeface="Arial" panose="020B0604020202020204" pitchFamily="34" charset="0"/>
              </a:rPr>
              <a:t> </a:t>
            </a:r>
            <a:r>
              <a:rPr lang="bn-IN" dirty="0">
                <a:solidFill>
                  <a:srgbClr val="333333"/>
                </a:solidFill>
                <a:latin typeface="SutonnyCMJ" pitchFamily="2" charset="0"/>
                <a:ea typeface="Times New Roman" panose="02020603050405020304" pitchFamily="18" charset="0"/>
              </a:rPr>
              <a:t>লাল</a:t>
            </a:r>
            <a:r>
              <a:rPr lang="bn-IN" dirty="0">
                <a:solidFill>
                  <a:srgbClr val="333333"/>
                </a:solidFill>
                <a:latin typeface="SutonnyCMJ" pitchFamily="2" charset="0"/>
                <a:ea typeface="Times New Roman" panose="02020603050405020304" pitchFamily="18" charset="0"/>
                <a:cs typeface="Arial" panose="020B0604020202020204" pitchFamily="34" charset="0"/>
              </a:rPr>
              <a:t> </a:t>
            </a:r>
            <a:r>
              <a:rPr lang="bn-IN" dirty="0">
                <a:solidFill>
                  <a:srgbClr val="333333"/>
                </a:solidFill>
                <a:latin typeface="SutonnyCMJ" pitchFamily="2" charset="0"/>
                <a:ea typeface="Times New Roman" panose="02020603050405020304" pitchFamily="18" charset="0"/>
              </a:rPr>
              <a:t>বর্ণের</a:t>
            </a:r>
            <a:r>
              <a:rPr lang="bn-IN" dirty="0">
                <a:solidFill>
                  <a:srgbClr val="333333"/>
                </a:solidFill>
                <a:latin typeface="SutonnyCMJ" pitchFamily="2" charset="0"/>
                <a:ea typeface="Times New Roman" panose="02020603050405020304" pitchFamily="18" charset="0"/>
                <a:cs typeface="Arial" panose="020B0604020202020204" pitchFamily="34" charset="0"/>
              </a:rPr>
              <a:t> </a:t>
            </a:r>
            <a:r>
              <a:rPr lang="bn-IN" dirty="0">
                <a:solidFill>
                  <a:srgbClr val="333333"/>
                </a:solidFill>
                <a:latin typeface="SutonnyCMJ" pitchFamily="2" charset="0"/>
                <a:ea typeface="Times New Roman" panose="02020603050405020304" pitchFamily="18" charset="0"/>
              </a:rPr>
              <a:t>এবং</a:t>
            </a:r>
            <a:r>
              <a:rPr lang="bn-IN" dirty="0">
                <a:solidFill>
                  <a:srgbClr val="333333"/>
                </a:solidFill>
                <a:latin typeface="SutonnyCMJ" pitchFamily="2" charset="0"/>
                <a:ea typeface="Times New Roman" panose="02020603050405020304" pitchFamily="18" charset="0"/>
                <a:cs typeface="Arial" panose="020B0604020202020204" pitchFamily="34" charset="0"/>
              </a:rPr>
              <a:t> </a:t>
            </a:r>
            <a:r>
              <a:rPr lang="bn-IN" dirty="0">
                <a:solidFill>
                  <a:srgbClr val="333333"/>
                </a:solidFill>
                <a:latin typeface="SutonnyCMJ" pitchFamily="2" charset="0"/>
                <a:ea typeface="Times New Roman" panose="02020603050405020304" pitchFamily="18" charset="0"/>
              </a:rPr>
              <a:t>পায়ের</a:t>
            </a:r>
            <a:r>
              <a:rPr lang="bn-IN" dirty="0">
                <a:solidFill>
                  <a:srgbClr val="333333"/>
                </a:solidFill>
                <a:latin typeface="SutonnyCMJ" pitchFamily="2" charset="0"/>
                <a:ea typeface="Times New Roman" panose="02020603050405020304" pitchFamily="18" charset="0"/>
                <a:cs typeface="Arial" panose="020B0604020202020204" pitchFamily="34" charset="0"/>
              </a:rPr>
              <a:t> </a:t>
            </a:r>
            <a:r>
              <a:rPr lang="bn-IN" dirty="0">
                <a:solidFill>
                  <a:srgbClr val="333333"/>
                </a:solidFill>
                <a:latin typeface="SutonnyCMJ" pitchFamily="2" charset="0"/>
                <a:ea typeface="Times New Roman" panose="02020603050405020304" pitchFamily="18" charset="0"/>
              </a:rPr>
              <a:t>রং</a:t>
            </a:r>
            <a:r>
              <a:rPr lang="bn-IN" dirty="0">
                <a:solidFill>
                  <a:srgbClr val="333333"/>
                </a:solidFill>
                <a:latin typeface="SutonnyCMJ" pitchFamily="2" charset="0"/>
                <a:ea typeface="Times New Roman" panose="02020603050405020304" pitchFamily="18" charset="0"/>
                <a:cs typeface="Arial" panose="020B0604020202020204" pitchFamily="34" charset="0"/>
              </a:rPr>
              <a:t> </a:t>
            </a:r>
            <a:r>
              <a:rPr lang="bn-IN" dirty="0">
                <a:solidFill>
                  <a:srgbClr val="333333"/>
                </a:solidFill>
                <a:latin typeface="SutonnyCMJ" pitchFamily="2" charset="0"/>
                <a:ea typeface="Times New Roman" panose="02020603050405020304" pitchFamily="18" charset="0"/>
              </a:rPr>
              <a:t>লাল</a:t>
            </a:r>
            <a:r>
              <a:rPr lang="bn-IN" dirty="0">
                <a:solidFill>
                  <a:srgbClr val="333333"/>
                </a:solidFill>
                <a:latin typeface="SutonnyCMJ" pitchFamily="2" charset="0"/>
                <a:ea typeface="Times New Roman" panose="02020603050405020304" pitchFamily="18" charset="0"/>
                <a:cs typeface="Arial" panose="020B0604020202020204" pitchFamily="34" charset="0"/>
              </a:rPr>
              <a:t> </a:t>
            </a:r>
            <a:r>
              <a:rPr lang="bn-IN" dirty="0">
                <a:solidFill>
                  <a:srgbClr val="333333"/>
                </a:solidFill>
                <a:latin typeface="SutonnyCMJ" pitchFamily="2" charset="0"/>
                <a:ea typeface="Times New Roman" panose="02020603050405020304" pitchFamily="18" charset="0"/>
              </a:rPr>
              <a:t>বর্ণের</a:t>
            </a:r>
            <a:r>
              <a:rPr lang="bn-IN" dirty="0">
                <a:solidFill>
                  <a:srgbClr val="333333"/>
                </a:solidFill>
                <a:latin typeface="SutonnyCMJ" pitchFamily="2" charset="0"/>
                <a:ea typeface="Times New Roman" panose="02020603050405020304" pitchFamily="18" charset="0"/>
                <a:cs typeface="Arial" panose="020B0604020202020204" pitchFamily="34" charset="0"/>
              </a:rPr>
              <a:t> </a:t>
            </a:r>
            <a:r>
              <a:rPr lang="bn-IN" dirty="0">
                <a:solidFill>
                  <a:srgbClr val="333333"/>
                </a:solidFill>
                <a:latin typeface="SutonnyCMJ" pitchFamily="2" charset="0"/>
                <a:ea typeface="Times New Roman" panose="02020603050405020304" pitchFamily="18" charset="0"/>
              </a:rPr>
              <a:t>হয়।</a:t>
            </a:r>
            <a:r>
              <a:rPr lang="bn-IN" dirty="0">
                <a:solidFill>
                  <a:srgbClr val="333333"/>
                </a:solidFill>
                <a:latin typeface="SutonnyCMJ" pitchFamily="2" charset="0"/>
                <a:ea typeface="Times New Roman" panose="02020603050405020304" pitchFamily="18" charset="0"/>
                <a:cs typeface="Arial" panose="020B0604020202020204" pitchFamily="34" charset="0"/>
              </a:rPr>
              <a:t> </a:t>
            </a:r>
            <a:r>
              <a:rPr lang="bn-IN" dirty="0">
                <a:solidFill>
                  <a:srgbClr val="333333"/>
                </a:solidFill>
                <a:latin typeface="SutonnyCMJ" pitchFamily="2" charset="0"/>
                <a:ea typeface="Times New Roman" panose="02020603050405020304" pitchFamily="18" charset="0"/>
              </a:rPr>
              <a:t>প্রাপ্ত</a:t>
            </a:r>
            <a:r>
              <a:rPr lang="bn-IN" dirty="0">
                <a:solidFill>
                  <a:srgbClr val="333333"/>
                </a:solidFill>
                <a:latin typeface="SutonnyCMJ" pitchFamily="2" charset="0"/>
                <a:ea typeface="Times New Roman" panose="02020603050405020304" pitchFamily="18" charset="0"/>
                <a:cs typeface="Arial" panose="020B0604020202020204" pitchFamily="34" charset="0"/>
              </a:rPr>
              <a:t> </a:t>
            </a:r>
            <a:r>
              <a:rPr lang="bn-IN" dirty="0">
                <a:solidFill>
                  <a:srgbClr val="333333"/>
                </a:solidFill>
                <a:latin typeface="SutonnyCMJ" pitchFamily="2" charset="0"/>
                <a:ea typeface="Times New Roman" panose="02020603050405020304" pitchFamily="18" charset="0"/>
              </a:rPr>
              <a:t>বয়স্ক</a:t>
            </a:r>
            <a:r>
              <a:rPr lang="bn-IN" dirty="0">
                <a:solidFill>
                  <a:srgbClr val="333333"/>
                </a:solidFill>
                <a:latin typeface="SutonnyCMJ" pitchFamily="2" charset="0"/>
                <a:ea typeface="Times New Roman" panose="02020603050405020304" pitchFamily="18" charset="0"/>
                <a:cs typeface="Arial" panose="020B0604020202020204" pitchFamily="34" charset="0"/>
              </a:rPr>
              <a:t> </a:t>
            </a:r>
            <a:r>
              <a:rPr lang="bn-IN" dirty="0">
                <a:solidFill>
                  <a:srgbClr val="333333"/>
                </a:solidFill>
                <a:latin typeface="SutonnyCMJ" pitchFamily="2" charset="0"/>
                <a:ea typeface="Times New Roman" panose="02020603050405020304" pitchFamily="18" charset="0"/>
              </a:rPr>
              <a:t>গোল্লা</a:t>
            </a:r>
            <a:r>
              <a:rPr lang="bn-IN" dirty="0">
                <a:solidFill>
                  <a:srgbClr val="333333"/>
                </a:solidFill>
                <a:latin typeface="SutonnyCMJ" pitchFamily="2" charset="0"/>
                <a:ea typeface="Times New Roman" panose="02020603050405020304" pitchFamily="18" charset="0"/>
                <a:cs typeface="Arial" panose="020B0604020202020204" pitchFamily="34" charset="0"/>
              </a:rPr>
              <a:t> </a:t>
            </a:r>
            <a:r>
              <a:rPr lang="bn-IN" dirty="0">
                <a:solidFill>
                  <a:srgbClr val="333333"/>
                </a:solidFill>
                <a:latin typeface="SutonnyCMJ" pitchFamily="2" charset="0"/>
                <a:ea typeface="Times New Roman" panose="02020603050405020304" pitchFamily="18" charset="0"/>
              </a:rPr>
              <a:t>বা</a:t>
            </a:r>
            <a:r>
              <a:rPr lang="bn-IN" dirty="0">
                <a:solidFill>
                  <a:srgbClr val="333333"/>
                </a:solidFill>
                <a:latin typeface="SutonnyCMJ" pitchFamily="2" charset="0"/>
                <a:ea typeface="Times New Roman" panose="02020603050405020304" pitchFamily="18" charset="0"/>
                <a:cs typeface="Arial" panose="020B0604020202020204" pitchFamily="34" charset="0"/>
              </a:rPr>
              <a:t> </a:t>
            </a:r>
            <a:r>
              <a:rPr lang="bn-IN" dirty="0">
                <a:solidFill>
                  <a:srgbClr val="333333"/>
                </a:solidFill>
                <a:latin typeface="SutonnyCMJ" pitchFamily="2" charset="0"/>
                <a:ea typeface="Times New Roman" panose="02020603050405020304" pitchFamily="18" charset="0"/>
              </a:rPr>
              <a:t>গোলা</a:t>
            </a:r>
            <a:r>
              <a:rPr lang="bn-IN" dirty="0">
                <a:solidFill>
                  <a:srgbClr val="333333"/>
                </a:solidFill>
                <a:latin typeface="SutonnyCMJ" pitchFamily="2" charset="0"/>
                <a:ea typeface="Times New Roman" panose="02020603050405020304" pitchFamily="18" charset="0"/>
                <a:cs typeface="Arial" panose="020B0604020202020204" pitchFamily="34" charset="0"/>
              </a:rPr>
              <a:t> </a:t>
            </a:r>
            <a:r>
              <a:rPr lang="bn-IN" dirty="0">
                <a:solidFill>
                  <a:srgbClr val="333333"/>
                </a:solidFill>
                <a:latin typeface="SutonnyCMJ" pitchFamily="2" charset="0"/>
                <a:ea typeface="Times New Roman" panose="02020603050405020304" pitchFamily="18" charset="0"/>
              </a:rPr>
              <a:t>কবুতরের</a:t>
            </a:r>
            <a:r>
              <a:rPr lang="bn-IN" dirty="0">
                <a:solidFill>
                  <a:srgbClr val="333333"/>
                </a:solidFill>
                <a:latin typeface="SutonnyCMJ" pitchFamily="2" charset="0"/>
                <a:ea typeface="Times New Roman" panose="02020603050405020304" pitchFamily="18" charset="0"/>
                <a:cs typeface="Arial" panose="020B0604020202020204" pitchFamily="34" charset="0"/>
              </a:rPr>
              <a:t> </a:t>
            </a:r>
            <a:r>
              <a:rPr lang="bn-IN" dirty="0">
                <a:solidFill>
                  <a:srgbClr val="333333"/>
                </a:solidFill>
                <a:latin typeface="SutonnyCMJ" pitchFamily="2" charset="0"/>
                <a:ea typeface="Times New Roman" panose="02020603050405020304" pitchFamily="18" charset="0"/>
              </a:rPr>
              <a:t>মূল্য</a:t>
            </a:r>
            <a:r>
              <a:rPr lang="bn-IN" dirty="0">
                <a:solidFill>
                  <a:srgbClr val="333333"/>
                </a:solidFill>
                <a:latin typeface="SutonnyCMJ" pitchFamily="2" charset="0"/>
                <a:ea typeface="Times New Roman" panose="02020603050405020304" pitchFamily="18" charset="0"/>
                <a:cs typeface="Arial" panose="020B0604020202020204" pitchFamily="34" charset="0"/>
              </a:rPr>
              <a:t> </a:t>
            </a:r>
            <a:r>
              <a:rPr lang="bn-IN" dirty="0">
                <a:solidFill>
                  <a:srgbClr val="333333"/>
                </a:solidFill>
                <a:latin typeface="SutonnyCMJ" pitchFamily="2" charset="0"/>
                <a:ea typeface="Times New Roman" panose="02020603050405020304" pitchFamily="18" charset="0"/>
              </a:rPr>
              <a:t>৪০০</a:t>
            </a:r>
            <a:r>
              <a:rPr lang="bn-IN" dirty="0">
                <a:solidFill>
                  <a:srgbClr val="333333"/>
                </a:solidFill>
                <a:latin typeface="SutonnyCMJ" pitchFamily="2" charset="0"/>
                <a:ea typeface="Times New Roman" panose="02020603050405020304" pitchFamily="18" charset="0"/>
                <a:cs typeface="Arial" panose="020B0604020202020204" pitchFamily="34" charset="0"/>
              </a:rPr>
              <a:t> </a:t>
            </a:r>
            <a:r>
              <a:rPr lang="bn-IN" dirty="0">
                <a:solidFill>
                  <a:srgbClr val="333333"/>
                </a:solidFill>
                <a:latin typeface="SutonnyCMJ" pitchFamily="2" charset="0"/>
                <a:ea typeface="Times New Roman" panose="02020603050405020304" pitchFamily="18" charset="0"/>
              </a:rPr>
              <a:t>থেকে</a:t>
            </a:r>
            <a:r>
              <a:rPr lang="bn-IN" dirty="0">
                <a:solidFill>
                  <a:srgbClr val="333333"/>
                </a:solidFill>
                <a:latin typeface="SutonnyCMJ" pitchFamily="2" charset="0"/>
                <a:ea typeface="Times New Roman" panose="02020603050405020304" pitchFamily="18" charset="0"/>
                <a:cs typeface="Arial" panose="020B0604020202020204" pitchFamily="34" charset="0"/>
              </a:rPr>
              <a:t> </a:t>
            </a:r>
            <a:r>
              <a:rPr lang="bn-IN" dirty="0">
                <a:solidFill>
                  <a:srgbClr val="333333"/>
                </a:solidFill>
                <a:latin typeface="SutonnyCMJ" pitchFamily="2" charset="0"/>
                <a:ea typeface="Times New Roman" panose="02020603050405020304" pitchFamily="18" charset="0"/>
              </a:rPr>
              <a:t>৬০০</a:t>
            </a:r>
            <a:r>
              <a:rPr lang="bn-IN" dirty="0">
                <a:solidFill>
                  <a:srgbClr val="333333"/>
                </a:solidFill>
                <a:latin typeface="SutonnyCMJ" pitchFamily="2" charset="0"/>
                <a:ea typeface="Times New Roman" panose="02020603050405020304" pitchFamily="18" charset="0"/>
                <a:cs typeface="Arial" panose="020B0604020202020204" pitchFamily="34" charset="0"/>
              </a:rPr>
              <a:t> </a:t>
            </a:r>
            <a:r>
              <a:rPr lang="bn-IN" dirty="0">
                <a:solidFill>
                  <a:srgbClr val="333333"/>
                </a:solidFill>
                <a:latin typeface="SutonnyCMJ" pitchFamily="2" charset="0"/>
                <a:ea typeface="Times New Roman" panose="02020603050405020304" pitchFamily="18" charset="0"/>
              </a:rPr>
              <a:t>টাকা</a:t>
            </a:r>
            <a:r>
              <a:rPr lang="bn-IN" dirty="0">
                <a:solidFill>
                  <a:srgbClr val="333333"/>
                </a:solidFill>
                <a:latin typeface="SutonnyCMJ" pitchFamily="2" charset="0"/>
                <a:ea typeface="Times New Roman" panose="02020603050405020304" pitchFamily="18" charset="0"/>
                <a:cs typeface="Arial" panose="020B0604020202020204" pitchFamily="34" charset="0"/>
              </a:rPr>
              <a:t> </a:t>
            </a:r>
            <a:r>
              <a:rPr lang="bn-IN" dirty="0">
                <a:solidFill>
                  <a:srgbClr val="333333"/>
                </a:solidFill>
                <a:latin typeface="SutonnyCMJ" pitchFamily="2" charset="0"/>
                <a:ea typeface="Times New Roman" panose="02020603050405020304" pitchFamily="18" charset="0"/>
              </a:rPr>
              <a:t>এবং</a:t>
            </a:r>
            <a:r>
              <a:rPr lang="en-US" dirty="0">
                <a:solidFill>
                  <a:srgbClr val="333333"/>
                </a:solidFill>
                <a:latin typeface="SutonnyCMJ" pitchFamily="2" charset="0"/>
                <a:ea typeface="Times New Roman" panose="02020603050405020304" pitchFamily="18" charset="0"/>
              </a:rPr>
              <a:t> </a:t>
            </a:r>
            <a:r>
              <a:rPr lang="bn-IN" dirty="0">
                <a:solidFill>
                  <a:srgbClr val="5E5E5E"/>
                </a:solidFill>
                <a:latin typeface="SutonnyCMJ" pitchFamily="2" charset="0"/>
                <a:ea typeface="Times New Roman" panose="02020603050405020304" pitchFamily="18" charset="0"/>
              </a:rPr>
              <a:t>বোম্বাই</a:t>
            </a:r>
            <a:r>
              <a:rPr lang="bn-IN" dirty="0">
                <a:solidFill>
                  <a:srgbClr val="5E5E5E"/>
                </a:solidFill>
                <a:latin typeface="SutonnyCMJ" pitchFamily="2" charset="0"/>
                <a:ea typeface="Times New Roman" panose="02020603050405020304" pitchFamily="18" charset="0"/>
                <a:cs typeface="Arial" panose="020B0604020202020204" pitchFamily="34" charset="0"/>
              </a:rPr>
              <a:t> </a:t>
            </a:r>
            <a:r>
              <a:rPr lang="bn-IN" dirty="0">
                <a:solidFill>
                  <a:srgbClr val="5E5E5E"/>
                </a:solidFill>
                <a:latin typeface="SutonnyCMJ" pitchFamily="2" charset="0"/>
                <a:ea typeface="Times New Roman" panose="02020603050405020304" pitchFamily="18" charset="0"/>
              </a:rPr>
              <a:t>গোল্লা</a:t>
            </a:r>
            <a:r>
              <a:rPr lang="bn-IN" dirty="0">
                <a:solidFill>
                  <a:srgbClr val="5E5E5E"/>
                </a:solidFill>
                <a:latin typeface="SutonnyCMJ" pitchFamily="2" charset="0"/>
                <a:ea typeface="Times New Roman" panose="02020603050405020304" pitchFamily="18" charset="0"/>
                <a:cs typeface="Arial" panose="020B0604020202020204" pitchFamily="34" charset="0"/>
              </a:rPr>
              <a:t> </a:t>
            </a:r>
            <a:r>
              <a:rPr lang="bn-IN" dirty="0">
                <a:solidFill>
                  <a:srgbClr val="5E5E5E"/>
                </a:solidFill>
                <a:latin typeface="SutonnyCMJ" pitchFamily="2" charset="0"/>
                <a:ea typeface="Times New Roman" panose="02020603050405020304" pitchFamily="18" charset="0"/>
              </a:rPr>
              <a:t>৮০০</a:t>
            </a:r>
            <a:r>
              <a:rPr lang="en-US" dirty="0">
                <a:solidFill>
                  <a:srgbClr val="5E5E5E"/>
                </a:solidFill>
                <a:latin typeface="SutonnyCMJ" pitchFamily="2" charset="0"/>
                <a:ea typeface="Times New Roman" panose="02020603050405020304" pitchFamily="18" charset="0"/>
              </a:rPr>
              <a:t>-</a:t>
            </a:r>
            <a:r>
              <a:rPr lang="bn-IN" dirty="0">
                <a:solidFill>
                  <a:srgbClr val="5E5E5E"/>
                </a:solidFill>
                <a:latin typeface="SutonnyCMJ" pitchFamily="2" charset="0"/>
                <a:ea typeface="Times New Roman" panose="02020603050405020304" pitchFamily="18" charset="0"/>
              </a:rPr>
              <a:t>১০০০টাকা</a:t>
            </a:r>
            <a:r>
              <a:rPr lang="en-US" dirty="0">
                <a:solidFill>
                  <a:srgbClr val="5E5E5E"/>
                </a:solidFill>
                <a:latin typeface="SutonnyCMJ" pitchFamily="2" charset="0"/>
                <a:ea typeface="Times New Roman" panose="02020603050405020304" pitchFamily="18" charset="0"/>
              </a:rPr>
              <a:t> </a:t>
            </a:r>
            <a:endParaRPr lang="en-SG" dirty="0">
              <a:latin typeface="SutonnyCMJ" pitchFamily="2" charset="0"/>
            </a:endParaRPr>
          </a:p>
        </p:txBody>
      </p:sp>
      <p:pic>
        <p:nvPicPr>
          <p:cNvPr id="4" name="Picture 3" descr="1186083_10201690742540813_1700068103_n">
            <a:hlinkClick r:id="rId2"/>
          </p:cNvPr>
          <p:cNvPicPr/>
          <p:nvPr/>
        </p:nvPicPr>
        <p:blipFill>
          <a:blip r:embed="rId3"/>
          <a:srcRect/>
          <a:stretch>
            <a:fillRect/>
          </a:stretch>
        </p:blipFill>
        <p:spPr bwMode="auto">
          <a:xfrm>
            <a:off x="1485900" y="2286000"/>
            <a:ext cx="6438900" cy="4276725"/>
          </a:xfrm>
          <a:prstGeom prst="rect">
            <a:avLst/>
          </a:prstGeom>
          <a:noFill/>
          <a:ln w="9525">
            <a:noFill/>
            <a:miter lim="800000"/>
            <a:headEnd/>
            <a:tailEnd/>
          </a:ln>
        </p:spPr>
      </p:pic>
    </p:spTree>
    <p:extLst>
      <p:ext uri="{BB962C8B-B14F-4D97-AF65-F5344CB8AC3E}">
        <p14:creationId xmlns:p14="http://schemas.microsoft.com/office/powerpoint/2010/main" val="148688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82240" y="1182753"/>
            <a:ext cx="3855720" cy="707886"/>
          </a:xfrm>
          <a:prstGeom prst="rect">
            <a:avLst/>
          </a:prstGeom>
          <a:solidFill>
            <a:schemeClr val="accent4"/>
          </a:solidFill>
        </p:spPr>
        <p:txBody>
          <a:bodyPr wrap="square">
            <a:spAutoFit/>
          </a:bodyPr>
          <a:lstStyle/>
          <a:p>
            <a:pPr algn="ctr"/>
            <a:r>
              <a:rPr lang="bn-IN" sz="4000" dirty="0"/>
              <a:t>বাড়ীর কাজ</a:t>
            </a:r>
            <a:endParaRPr lang="en-SG" sz="4000" dirty="0"/>
          </a:p>
        </p:txBody>
      </p:sp>
      <p:sp>
        <p:nvSpPr>
          <p:cNvPr id="3" name="Down Arrow 2"/>
          <p:cNvSpPr/>
          <p:nvPr/>
        </p:nvSpPr>
        <p:spPr>
          <a:xfrm>
            <a:off x="4263390" y="1890639"/>
            <a:ext cx="400050" cy="1181978"/>
          </a:xfrm>
          <a:prstGeom prst="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350"/>
          </a:p>
        </p:txBody>
      </p:sp>
      <p:sp>
        <p:nvSpPr>
          <p:cNvPr id="4" name="Rectangle 3"/>
          <p:cNvSpPr/>
          <p:nvPr/>
        </p:nvSpPr>
        <p:spPr>
          <a:xfrm>
            <a:off x="381000" y="3175487"/>
            <a:ext cx="8458200" cy="3000821"/>
          </a:xfrm>
          <a:prstGeom prst="rect">
            <a:avLst/>
          </a:prstGeom>
          <a:solidFill>
            <a:schemeClr val="accent5"/>
          </a:solidFill>
        </p:spPr>
        <p:txBody>
          <a:bodyPr wrap="square">
            <a:spAutoFit/>
          </a:bodyPr>
          <a:lstStyle/>
          <a:p>
            <a:pPr algn="ctr"/>
            <a:endParaRPr lang="bn-IN" sz="2700" dirty="0" smtClean="0">
              <a:latin typeface="Siyam Rupali" panose="02000500000000020004" pitchFamily="2" charset="0"/>
              <a:cs typeface="Siyam Rupali" panose="02000500000000020004" pitchFamily="2" charset="0"/>
            </a:endParaRPr>
          </a:p>
          <a:p>
            <a:pPr marL="457200" indent="-457200" algn="just">
              <a:buFont typeface="Wingdings" panose="05000000000000000000" pitchFamily="2" charset="2"/>
              <a:buChar char="Ø"/>
            </a:pPr>
            <a:r>
              <a:rPr lang="bn-IN" sz="2700" dirty="0" smtClean="0">
                <a:latin typeface="Siyam Rupali" panose="02000500000000020004" pitchFamily="2" charset="0"/>
                <a:cs typeface="Siyam Rupali" panose="02000500000000020004" pitchFamily="2" charset="0"/>
              </a:rPr>
              <a:t>পোল্ট্রির প্রয়োজনীয়তা ও বর্তমান অবস্থা</a:t>
            </a:r>
          </a:p>
          <a:p>
            <a:pPr marL="457200" indent="-457200" algn="just">
              <a:buFont typeface="Wingdings" panose="05000000000000000000" pitchFamily="2" charset="2"/>
              <a:buChar char="Ø"/>
            </a:pPr>
            <a:endParaRPr lang="bn-IN" sz="2700" dirty="0" smtClean="0">
              <a:latin typeface="Siyam Rupali" panose="02000500000000020004" pitchFamily="2" charset="0"/>
              <a:cs typeface="Siyam Rupali" panose="02000500000000020004" pitchFamily="2" charset="0"/>
            </a:endParaRPr>
          </a:p>
          <a:p>
            <a:pPr marL="457200" indent="-457200" algn="just">
              <a:buFont typeface="Wingdings" panose="05000000000000000000" pitchFamily="2" charset="2"/>
              <a:buChar char="Ø"/>
            </a:pPr>
            <a:r>
              <a:rPr lang="bn-IN" sz="2700" dirty="0" smtClean="0">
                <a:latin typeface="Siyam Rupali" panose="02000500000000020004" pitchFamily="2" charset="0"/>
                <a:cs typeface="Siyam Rupali" panose="02000500000000020004" pitchFamily="2" charset="0"/>
              </a:rPr>
              <a:t>বাংলাদেশে পোল্ট্রি শিল্পের সমস্যা</a:t>
            </a:r>
          </a:p>
          <a:p>
            <a:pPr marL="457200" indent="-457200" algn="just">
              <a:buFont typeface="Wingdings" panose="05000000000000000000" pitchFamily="2" charset="2"/>
              <a:buChar char="Ø"/>
            </a:pPr>
            <a:endParaRPr lang="bn-IN" sz="2700" dirty="0" smtClean="0">
              <a:latin typeface="Siyam Rupali" panose="02000500000000020004" pitchFamily="2" charset="0"/>
              <a:cs typeface="Siyam Rupali" panose="02000500000000020004" pitchFamily="2" charset="0"/>
            </a:endParaRPr>
          </a:p>
          <a:p>
            <a:pPr marL="457200" indent="-457200" algn="just">
              <a:buFont typeface="Wingdings" panose="05000000000000000000" pitchFamily="2" charset="2"/>
              <a:buChar char="Ø"/>
            </a:pPr>
            <a:r>
              <a:rPr lang="bn-IN" sz="2700" dirty="0" smtClean="0">
                <a:latin typeface="Siyam Rupali" panose="02000500000000020004" pitchFamily="2" charset="0"/>
                <a:cs typeface="Siyam Rupali" panose="02000500000000020004" pitchFamily="2" charset="0"/>
              </a:rPr>
              <a:t>বাংলাদেশে </a:t>
            </a:r>
            <a:r>
              <a:rPr lang="bn-IN" sz="2700" dirty="0">
                <a:latin typeface="Siyam Rupali" panose="02000500000000020004" pitchFamily="2" charset="0"/>
                <a:cs typeface="Siyam Rupali" panose="02000500000000020004" pitchFamily="2" charset="0"/>
              </a:rPr>
              <a:t>পোল্ট্রি শিল্পের </a:t>
            </a:r>
            <a:r>
              <a:rPr lang="bn-IN" sz="2700" dirty="0" smtClean="0">
                <a:latin typeface="Siyam Rupali" panose="02000500000000020004" pitchFamily="2" charset="0"/>
                <a:cs typeface="Siyam Rupali" panose="02000500000000020004" pitchFamily="2" charset="0"/>
              </a:rPr>
              <a:t>সমস্যার সমাধান ও সম্ভাবনা</a:t>
            </a:r>
            <a:endParaRPr lang="bn-IN" sz="2700" dirty="0">
              <a:latin typeface="Siyam Rupali" panose="02000500000000020004" pitchFamily="2" charset="0"/>
              <a:cs typeface="Siyam Rupali" panose="02000500000000020004" pitchFamily="2" charset="0"/>
            </a:endParaRPr>
          </a:p>
          <a:p>
            <a:pPr algn="just"/>
            <a:r>
              <a:rPr lang="bn-IN" sz="2700" dirty="0" smtClean="0">
                <a:latin typeface="Siyam Rupali" panose="02000500000000020004" pitchFamily="2" charset="0"/>
                <a:cs typeface="Siyam Rupali" panose="02000500000000020004" pitchFamily="2" charset="0"/>
              </a:rPr>
              <a:t> </a:t>
            </a:r>
            <a:endParaRPr lang="en-SG" sz="2700" dirty="0">
              <a:latin typeface="Siyam Rupali" panose="02000500000000020004" pitchFamily="2" charset="0"/>
              <a:cs typeface="Siyam Rupali" panose="02000500000000020004" pitchFamily="2" charset="0"/>
            </a:endParaRPr>
          </a:p>
        </p:txBody>
      </p:sp>
    </p:spTree>
    <p:extLst>
      <p:ext uri="{BB962C8B-B14F-4D97-AF65-F5344CB8AC3E}">
        <p14:creationId xmlns:p14="http://schemas.microsoft.com/office/powerpoint/2010/main" val="3676216925"/>
      </p:ext>
    </p:extLst>
  </p:cSld>
  <p:clrMapOvr>
    <a:masterClrMapping/>
  </p:clrMapOvr>
  <mc:AlternateContent xmlns:mc="http://schemas.openxmlformats.org/markup-compatibility/2006" xmlns:p14="http://schemas.microsoft.com/office/powerpoint/2010/main">
    <mc:Choice Requires="p14">
      <p:transition spd="slow" p14:dur="2000" advTm="32846"/>
    </mc:Choice>
    <mc:Fallback xmlns="">
      <p:transition spd="slow" advTm="32846"/>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981200" y="838200"/>
            <a:ext cx="5005388" cy="1459230"/>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dirty="0"/>
              <a:t>পরবর্তী ক্লাস</a:t>
            </a:r>
            <a:endParaRPr lang="en-SG" sz="4000" dirty="0"/>
          </a:p>
        </p:txBody>
      </p:sp>
      <p:sp>
        <p:nvSpPr>
          <p:cNvPr id="3" name="Down Arrow 2"/>
          <p:cNvSpPr/>
          <p:nvPr/>
        </p:nvSpPr>
        <p:spPr>
          <a:xfrm>
            <a:off x="4171950" y="2297430"/>
            <a:ext cx="285750" cy="708660"/>
          </a:xfrm>
          <a:prstGeom prst="down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350"/>
          </a:p>
        </p:txBody>
      </p:sp>
      <p:sp>
        <p:nvSpPr>
          <p:cNvPr id="4" name="Rectangle 3"/>
          <p:cNvSpPr/>
          <p:nvPr/>
        </p:nvSpPr>
        <p:spPr>
          <a:xfrm>
            <a:off x="1371600" y="3133248"/>
            <a:ext cx="7619999" cy="1514951"/>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lgn="just">
              <a:buFont typeface="Arial" panose="020B0604020202020204" pitchFamily="34" charset="0"/>
              <a:buChar char="•"/>
            </a:pPr>
            <a:r>
              <a:rPr lang="bn-IN" sz="2700" dirty="0" smtClean="0"/>
              <a:t>বাচ্চা ফুটানোর জন্যে ডিম নির্বাচন ও সংরক্ষণ</a:t>
            </a:r>
          </a:p>
          <a:p>
            <a:pPr marL="457200" indent="-457200" algn="just">
              <a:buFont typeface="Arial" panose="020B0604020202020204" pitchFamily="34" charset="0"/>
              <a:buChar char="•"/>
            </a:pPr>
            <a:endParaRPr lang="bn-IN" sz="2700" dirty="0" smtClean="0"/>
          </a:p>
          <a:p>
            <a:pPr marL="457200" indent="-457200" algn="just">
              <a:buFont typeface="Arial" panose="020B0604020202020204" pitchFamily="34" charset="0"/>
              <a:buChar char="•"/>
            </a:pPr>
            <a:r>
              <a:rPr lang="bn-IN" sz="2700" dirty="0" smtClean="0"/>
              <a:t>ডিম ফুটানোর পদ্ধতি</a:t>
            </a:r>
            <a:endParaRPr lang="en-SG" sz="2700" dirty="0"/>
          </a:p>
        </p:txBody>
      </p:sp>
    </p:spTree>
    <p:custDataLst>
      <p:tags r:id="rId1"/>
    </p:custDataLst>
    <p:extLst>
      <p:ext uri="{BB962C8B-B14F-4D97-AF65-F5344CB8AC3E}">
        <p14:creationId xmlns:p14="http://schemas.microsoft.com/office/powerpoint/2010/main" val="921327163"/>
      </p:ext>
    </p:extLst>
  </p:cSld>
  <p:clrMapOvr>
    <a:masterClrMapping/>
  </p:clrMapOvr>
  <mc:AlternateContent xmlns:mc="http://schemas.openxmlformats.org/markup-compatibility/2006" xmlns:p14="http://schemas.microsoft.com/office/powerpoint/2010/main">
    <mc:Choice Requires="p14">
      <p:transition spd="slow" p14:dur="2000" advTm="22972"/>
    </mc:Choice>
    <mc:Fallback xmlns="">
      <p:transition spd="slow" advTm="2297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n 2"/>
          <p:cNvSpPr/>
          <p:nvPr/>
        </p:nvSpPr>
        <p:spPr>
          <a:xfrm>
            <a:off x="1066800" y="152400"/>
            <a:ext cx="6858000" cy="4114800"/>
          </a:xfrm>
          <a:prstGeom prst="sun">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4400" dirty="0"/>
              <a:t>ধন্যবাদ</a:t>
            </a:r>
            <a:endParaRPr lang="en-SG" sz="44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7000" y="4480561"/>
            <a:ext cx="4192903" cy="2362199"/>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extLst>
      <p:ext uri="{BB962C8B-B14F-4D97-AF65-F5344CB8AC3E}">
        <p14:creationId xmlns:p14="http://schemas.microsoft.com/office/powerpoint/2010/main" val="387200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path" presetSubtype="0" accel="50000" decel="50000" fill="hold" grpId="0" nodeType="clickEffect">
                                  <p:stCondLst>
                                    <p:cond delay="0"/>
                                  </p:stCondLst>
                                  <p:childTnLst>
                                    <p:animMotion origin="layout" path="M 0 0 L 0.125 -0.084 L 0.25 0 L 0.125 0.084 L 0 0 Z" pathEditMode="relative" ptsTypes="">
                                      <p:cBhvr>
                                        <p:cTn id="6" dur="2000" fill="hold"/>
                                        <p:tgtEl>
                                          <p:spTgt spid="3"/>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61" presetClass="path" presetSubtype="0" accel="50000" decel="50000" fill="hold" nodeType="clickEffect">
                                  <p:stCondLst>
                                    <p:cond delay="0"/>
                                  </p:stCondLst>
                                  <p:childTnLst>
                                    <p:animMotion origin="layout" path="M 0 0 C -0.008 0.008 -0.017 0.016 -0.021 0.026 C -0.025 0.037 -0.027 0.05 -0.029 0.063 C -0.031 0.076 -0.029 0.087 -0.027 0.099 C -0.025 0.11 -0.022 0.122 -0.015 0.132 C -0.009 0.142 0.001 0.15 0.012 0.156 C 0.022 0.162 0.034 0.166 0.046 0.168 C 0.058 0.17 0.07 0.17 0.081 0.168 C 0.093 0.166 0.104 0.161 0.113 0.153 C 0.122 0.146 0.13 0.137 0.134 0.126 C 0.139 0.116 0.141 0.102 0.141 0.091 C 0.142 0.08 0.141 0.067 0.136 0.056 C 0.131 0.046 0.122 0.038 0.11 0.034 C 0.098 0.031 0.086 0.035 0.078 0.042 C 0.071 0.049 0.066 0.06 0.065 0.073 C 0.065 0.086 0.066 0.098 0.071 0.108 C 0.076 0.118 0.075 0.12 0.095 0.133 C 0.113 0.147 0.131 0.143 0.142 0.144 C 0.153 0.144 0.162 0.14 0.173 0.136 C 0.185 0.131 0.195 0.122 0.202 0.114 C 0.209 0.106 0.212 0.096 0.216 0.08 C 0.219 0.064 0.219 0.056 0.219 0.044 C 0.219 0.032 0.219 0.02 0.219 0.008 E" pathEditMode="relative" ptsTypes="">
                                      <p:cBhvr>
                                        <p:cTn id="10" dur="4000" fill="hold"/>
                                        <p:tgtEl>
                                          <p:spTgt spid="2"/>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371600"/>
            <a:ext cx="8458200" cy="4524315"/>
          </a:xfrm>
          <a:prstGeom prst="rect">
            <a:avLst/>
          </a:prstGeom>
          <a:solidFill>
            <a:schemeClr val="accent5">
              <a:lumMod val="40000"/>
              <a:lumOff val="60000"/>
            </a:schemeClr>
          </a:solidFill>
        </p:spPr>
        <p:txBody>
          <a:bodyPr wrap="square" rtlCol="0">
            <a:spAutoFit/>
          </a:bodyPr>
          <a:lstStyle/>
          <a:p>
            <a:r>
              <a:rPr lang="bn-IN" sz="3600" dirty="0" smtClean="0">
                <a:latin typeface="Nikosh" panose="02000000000000000000" pitchFamily="2" charset="0"/>
                <a:cs typeface="Nikosh" panose="02000000000000000000" pitchFamily="2" charset="0"/>
              </a:rPr>
              <a:t>এ পাঠ শেষে শিক্ষার্থীরা ----</a:t>
            </a:r>
          </a:p>
          <a:p>
            <a:endParaRPr lang="bn-IN" sz="3600" dirty="0" smtClean="0">
              <a:latin typeface="Nikosh" panose="02000000000000000000" pitchFamily="2" charset="0"/>
              <a:cs typeface="Nikosh" panose="02000000000000000000" pitchFamily="2" charset="0"/>
            </a:endParaRPr>
          </a:p>
          <a:p>
            <a:pPr marL="571500" indent="-571500">
              <a:buFont typeface="Wingdings" panose="05000000000000000000" pitchFamily="2" charset="2"/>
              <a:buChar char="Ø"/>
            </a:pPr>
            <a:r>
              <a:rPr lang="bn-IN" sz="3600" dirty="0">
                <a:latin typeface="Nikosh" panose="02000000000000000000" pitchFamily="2" charset="0"/>
                <a:cs typeface="Nikosh" panose="02000000000000000000" pitchFamily="2" charset="0"/>
              </a:rPr>
              <a:t>কবুতের </a:t>
            </a:r>
            <a:r>
              <a:rPr lang="bn-IN" sz="3600" dirty="0" smtClean="0">
                <a:latin typeface="Nikosh" panose="02000000000000000000" pitchFamily="2" charset="0"/>
                <a:cs typeface="Nikosh" panose="02000000000000000000" pitchFamily="2" charset="0"/>
              </a:rPr>
              <a:t>বিভিন্ন জাতের বৈশিষ্ট্য বর্ণনা করতে পারবে।</a:t>
            </a:r>
          </a:p>
          <a:p>
            <a:pPr marL="571500" indent="-571500">
              <a:buFont typeface="Wingdings" panose="05000000000000000000" pitchFamily="2" charset="2"/>
              <a:buChar char="Ø"/>
            </a:pPr>
            <a:endParaRPr lang="bn-IN" sz="3600" dirty="0" smtClean="0">
              <a:latin typeface="Nikosh" panose="02000000000000000000" pitchFamily="2" charset="0"/>
              <a:cs typeface="Nikosh" panose="02000000000000000000" pitchFamily="2" charset="0"/>
            </a:endParaRPr>
          </a:p>
          <a:p>
            <a:pPr marL="571500" indent="-571500">
              <a:buFont typeface="Wingdings" panose="05000000000000000000" pitchFamily="2" charset="2"/>
              <a:buChar char="Ø"/>
            </a:pPr>
            <a:r>
              <a:rPr lang="bn-IN" sz="3600" dirty="0">
                <a:latin typeface="Nikosh" panose="02000000000000000000" pitchFamily="2" charset="0"/>
                <a:cs typeface="Nikosh" panose="02000000000000000000" pitchFamily="2" charset="0"/>
              </a:rPr>
              <a:t>বিভিন্ন কবুতের </a:t>
            </a:r>
            <a:r>
              <a:rPr lang="bn-IN" sz="3600" dirty="0" smtClean="0">
                <a:latin typeface="Nikosh" panose="02000000000000000000" pitchFamily="2" charset="0"/>
                <a:cs typeface="Nikosh" panose="02000000000000000000" pitchFamily="2" charset="0"/>
              </a:rPr>
              <a:t>মধ্যে পার্থক্য করতে </a:t>
            </a:r>
            <a:r>
              <a:rPr lang="bn-IN" sz="3600" dirty="0">
                <a:latin typeface="Nikosh" panose="02000000000000000000" pitchFamily="2" charset="0"/>
                <a:cs typeface="Nikosh" panose="02000000000000000000" pitchFamily="2" charset="0"/>
              </a:rPr>
              <a:t>পারবে</a:t>
            </a:r>
            <a:r>
              <a:rPr lang="bn-IN" sz="3600" dirty="0" smtClean="0">
                <a:latin typeface="Nikosh" panose="02000000000000000000" pitchFamily="2" charset="0"/>
                <a:cs typeface="Nikosh" panose="02000000000000000000" pitchFamily="2" charset="0"/>
              </a:rPr>
              <a:t>।</a:t>
            </a:r>
          </a:p>
          <a:p>
            <a:pPr marL="571500" indent="-571500">
              <a:buFont typeface="Wingdings" panose="05000000000000000000" pitchFamily="2" charset="2"/>
              <a:buChar char="Ø"/>
            </a:pPr>
            <a:endParaRPr lang="bn-IN" sz="3600" dirty="0" smtClean="0">
              <a:latin typeface="Nikosh" panose="02000000000000000000" pitchFamily="2" charset="0"/>
              <a:cs typeface="Nikosh" panose="02000000000000000000" pitchFamily="2" charset="0"/>
            </a:endParaRPr>
          </a:p>
          <a:p>
            <a:pPr marL="571500" indent="-571500">
              <a:buFont typeface="Wingdings" panose="05000000000000000000" pitchFamily="2" charset="2"/>
              <a:buChar char="Ø"/>
            </a:pPr>
            <a:r>
              <a:rPr lang="bn-IN" sz="3600" dirty="0">
                <a:latin typeface="Nikosh" panose="02000000000000000000" pitchFamily="2" charset="0"/>
                <a:cs typeface="Nikosh" panose="02000000000000000000" pitchFamily="2" charset="0"/>
              </a:rPr>
              <a:t>বিভিন্ন কবুতের </a:t>
            </a:r>
            <a:r>
              <a:rPr lang="bn-IN" sz="3600" dirty="0" smtClean="0">
                <a:latin typeface="Nikosh" panose="02000000000000000000" pitchFamily="2" charset="0"/>
                <a:cs typeface="Nikosh" panose="02000000000000000000" pitchFamily="2" charset="0"/>
              </a:rPr>
              <a:t>দাম বলতে </a:t>
            </a:r>
            <a:r>
              <a:rPr lang="bn-IN" sz="3600" dirty="0">
                <a:latin typeface="Nikosh" panose="02000000000000000000" pitchFamily="2" charset="0"/>
                <a:cs typeface="Nikosh" panose="02000000000000000000" pitchFamily="2" charset="0"/>
              </a:rPr>
              <a:t>পারবে।</a:t>
            </a:r>
          </a:p>
          <a:p>
            <a:endParaRPr lang="bn-IN" dirty="0" smtClean="0"/>
          </a:p>
          <a:p>
            <a:endParaRPr lang="bn-IN" dirty="0"/>
          </a:p>
        </p:txBody>
      </p:sp>
      <p:sp>
        <p:nvSpPr>
          <p:cNvPr id="3" name="TextBox 2"/>
          <p:cNvSpPr txBox="1"/>
          <p:nvPr/>
        </p:nvSpPr>
        <p:spPr>
          <a:xfrm>
            <a:off x="3276600" y="152400"/>
            <a:ext cx="3124200" cy="707886"/>
          </a:xfrm>
          <a:prstGeom prst="rect">
            <a:avLst/>
          </a:prstGeom>
          <a:solidFill>
            <a:schemeClr val="accent6"/>
          </a:solidFill>
        </p:spPr>
        <p:txBody>
          <a:bodyPr wrap="square" rtlCol="0">
            <a:spAutoFit/>
          </a:bodyPr>
          <a:lstStyle/>
          <a:p>
            <a:pPr algn="ctr"/>
            <a:r>
              <a:rPr lang="bn-IN" sz="4000" dirty="0" smtClean="0">
                <a:latin typeface="Nikosh" panose="02000000000000000000" pitchFamily="2" charset="0"/>
                <a:cs typeface="Nikosh" panose="02000000000000000000" pitchFamily="2" charset="0"/>
              </a:rPr>
              <a:t>শিখনফল</a:t>
            </a:r>
            <a:endParaRPr lang="en-SG" sz="4000" dirty="0">
              <a:latin typeface="Nikosh" panose="02000000000000000000" pitchFamily="2" charset="0"/>
              <a:cs typeface="Nikosh" panose="02000000000000000000" pitchFamily="2" charset="0"/>
            </a:endParaRPr>
          </a:p>
        </p:txBody>
      </p:sp>
    </p:spTree>
    <p:extLst>
      <p:ext uri="{BB962C8B-B14F-4D97-AF65-F5344CB8AC3E}">
        <p14:creationId xmlns:p14="http://schemas.microsoft.com/office/powerpoint/2010/main" val="3181254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7"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900" decel="100000" fill="hold"/>
                                        <p:tgtEl>
                                          <p:spTgt spid="2"/>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2.bp.blogspot.com/-oMpQb2pyA5Q/WcxpLwusjOI/AAAAAAAAAGk/OxrxeekpotQgnOha8nFxL6q_XFS0ZW_CgCLcBGAs/s1600/3189873551_04bfdea50e.jpg"/>
          <p:cNvPicPr>
            <a:picLocks noChangeAspect="1" noChangeArrowheads="1"/>
          </p:cNvPicPr>
          <p:nvPr/>
        </p:nvPicPr>
        <p:blipFill>
          <a:blip r:embed="rId2"/>
          <a:srcRect/>
          <a:stretch>
            <a:fillRect/>
          </a:stretch>
        </p:blipFill>
        <p:spPr bwMode="auto">
          <a:xfrm>
            <a:off x="2362200" y="3505200"/>
            <a:ext cx="4720590" cy="3200400"/>
          </a:xfrm>
          <a:prstGeom prst="rect">
            <a:avLst/>
          </a:prstGeom>
          <a:noFill/>
        </p:spPr>
      </p:pic>
      <p:sp>
        <p:nvSpPr>
          <p:cNvPr id="4" name="Rectangle 3"/>
          <p:cNvSpPr/>
          <p:nvPr/>
        </p:nvSpPr>
        <p:spPr>
          <a:xfrm>
            <a:off x="152400" y="304801"/>
            <a:ext cx="8839200" cy="1661993"/>
          </a:xfrm>
          <a:prstGeom prst="rect">
            <a:avLst/>
          </a:prstGeom>
          <a:solidFill>
            <a:schemeClr val="accent4">
              <a:lumMod val="60000"/>
              <a:lumOff val="40000"/>
            </a:schemeClr>
          </a:solidFill>
        </p:spPr>
        <p:txBody>
          <a:bodyPr wrap="square">
            <a:spAutoFit/>
          </a:bodyPr>
          <a:lstStyle/>
          <a:p>
            <a:pPr algn="just" fontAlgn="base"/>
            <a:r>
              <a:rPr lang="as-IN" dirty="0" smtClean="0">
                <a:latin typeface="SutonnyCMJ" pitchFamily="2" charset="0"/>
              </a:rPr>
              <a:t>পৃথিবীতে ৭০০ জাতের কবুতর আছে ।</a:t>
            </a:r>
            <a:r>
              <a:rPr lang="en-US" dirty="0" smtClean="0">
                <a:latin typeface="SutonnyCMJ" pitchFamily="2" charset="0"/>
              </a:rPr>
              <a:t> </a:t>
            </a:r>
            <a:r>
              <a:rPr lang="as-IN" dirty="0" smtClean="0">
                <a:latin typeface="SutonnyCMJ" pitchFamily="2" charset="0"/>
              </a:rPr>
              <a:t>মাংস উৎপাদনের জন্য হোয়াইট কিং ,সিলভার কিং, লক্ষা উল্লেখযোগ্য কবুতরের জাত। কবুতর উড়ানোর জন্য গিরিবাজ ও রেসার অন্যতম। আমাদের দেশে প্রায় ৩০ প্রজাতির কবুতর আছে। মানুষ সাধারনত দুটি উদ্দেশ্যে  কবুতর পালে ,একটি উদ্দেশ্য হচ্ছে ,উড়ানোর জন্য আরেকটি চিত্তবিনোদনের জন্য। </a:t>
            </a:r>
            <a:r>
              <a:rPr lang="bn-IN" dirty="0">
                <a:latin typeface="SutonnyCMJ" pitchFamily="2" charset="0"/>
              </a:rPr>
              <a:t>আ</a:t>
            </a:r>
            <a:r>
              <a:rPr lang="as-IN" dirty="0" smtClean="0">
                <a:latin typeface="SutonnyCMJ" pitchFamily="2" charset="0"/>
              </a:rPr>
              <a:t>মাদের দেশে যেসব কবুতর পালন করা হয়, সেগুলোর মধ্য থেকে কয়েকটির বর্ণনা দেওয়া হলঃ</a:t>
            </a:r>
          </a:p>
          <a:p>
            <a:pPr algn="just" fontAlgn="base"/>
            <a:r>
              <a:rPr lang="as-IN" sz="1200" dirty="0" smtClean="0"/>
              <a:t> </a:t>
            </a:r>
            <a:endParaRPr lang="as-IN" sz="1200" dirty="0"/>
          </a:p>
        </p:txBody>
      </p:sp>
      <p:sp>
        <p:nvSpPr>
          <p:cNvPr id="2" name="Rectangle 1"/>
          <p:cNvSpPr/>
          <p:nvPr/>
        </p:nvSpPr>
        <p:spPr>
          <a:xfrm>
            <a:off x="152400" y="2274332"/>
            <a:ext cx="8839200" cy="923330"/>
          </a:xfrm>
          <a:prstGeom prst="rect">
            <a:avLst/>
          </a:prstGeom>
          <a:solidFill>
            <a:schemeClr val="accent6">
              <a:lumMod val="20000"/>
              <a:lumOff val="80000"/>
            </a:schemeClr>
          </a:solidFill>
        </p:spPr>
        <p:txBody>
          <a:bodyPr wrap="square">
            <a:spAutoFit/>
          </a:bodyPr>
          <a:lstStyle/>
          <a:p>
            <a:r>
              <a:rPr lang="as-IN" b="1" dirty="0">
                <a:latin typeface="SutonnyCMJ" pitchFamily="2" charset="0"/>
              </a:rPr>
              <a:t>১.</a:t>
            </a:r>
            <a:r>
              <a:rPr lang="en-US" b="1" dirty="0">
                <a:latin typeface="SutonnyCMJ" pitchFamily="2" charset="0"/>
              </a:rPr>
              <a:t> </a:t>
            </a:r>
            <a:r>
              <a:rPr lang="as-IN" b="1" dirty="0">
                <a:latin typeface="SutonnyCMJ" pitchFamily="2" charset="0"/>
              </a:rPr>
              <a:t>লাহোরী/সিরাজীঃ</a:t>
            </a:r>
            <a:r>
              <a:rPr lang="as-IN" dirty="0">
                <a:latin typeface="SutonnyCMJ" pitchFamily="2" charset="0"/>
              </a:rPr>
              <a:t> এরা বিভিন্ন বর্ণের হয়ে থাকে, কালো, সিল্ভার  ও বাদামি বর্ণের হতে পারে ।এদেরকে ফেন্সি</a:t>
            </a:r>
            <a:r>
              <a:rPr lang="en-US" dirty="0">
                <a:latin typeface="SutonnyCMJ" pitchFamily="2" charset="0"/>
              </a:rPr>
              <a:t> </a:t>
            </a:r>
            <a:r>
              <a:rPr lang="as-IN" dirty="0">
                <a:latin typeface="SutonnyCMJ" pitchFamily="2" charset="0"/>
              </a:rPr>
              <a:t>জাতের কবুতর বলা হয়। প্রাপ্ত বয়স্ক সিরাজী কবুতরের মূল্য ১৫০০ থেকে ৩০০০ টাকা।</a:t>
            </a:r>
            <a:r>
              <a:rPr lang="en-US" dirty="0">
                <a:latin typeface="SutonnyCMJ" pitchFamily="2" charset="0"/>
              </a:rPr>
              <a:t> </a:t>
            </a:r>
            <a:endParaRPr lang="en-S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heel(1)">
                                      <p:cBhvr>
                                        <p:cTn id="7"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457200"/>
            <a:ext cx="8763000" cy="1323439"/>
          </a:xfrm>
          <a:prstGeom prst="rect">
            <a:avLst/>
          </a:prstGeom>
          <a:solidFill>
            <a:schemeClr val="accent5"/>
          </a:solidFill>
        </p:spPr>
        <p:txBody>
          <a:bodyPr wrap="square">
            <a:spAutoFit/>
          </a:bodyPr>
          <a:lstStyle/>
          <a:p>
            <a:r>
              <a:rPr lang="as-IN" sz="2000" b="1" dirty="0" smtClean="0"/>
              <a:t>২.ফ্যানটেল/লক্ষা : </a:t>
            </a:r>
            <a:r>
              <a:rPr lang="as-IN" sz="2000" dirty="0" smtClean="0"/>
              <a:t>লক্ষা বা ফ্যানটেল কবুতরকে বাংলাদেশের অনেকেই এদেরকে ময়ুর পঙ্খি হিসেবে ডাকে। বৈশিষ্ট্য হচ্ছে এদের লেজের দিকে ময়ূরের মত পাখা থাকে, তবে এরা উড়তে পারে না,তবে এরা দেখতে সুন্দর। প্রাপ্ত বয়স্ক লক্ষা কবুতরের মূল্য ১০০০ থেকে ৩০০০ টাকা।</a:t>
            </a:r>
            <a:endParaRPr lang="en-US" sz="2000" dirty="0"/>
          </a:p>
        </p:txBody>
      </p:sp>
      <p:pic>
        <p:nvPicPr>
          <p:cNvPr id="16388" name="Picture 4" descr="https://3.bp.blogspot.com/-MEntZCcUZOU/Wcxwo8BV3BI/AAAAAAAAAG0/IrcZJ5--QoAvQ5PQnbqT-Y4Onz-vLUQ_ACLcBGAs/s1600/White_Dove_HD_Photo.jpg"/>
          <p:cNvPicPr>
            <a:picLocks noChangeAspect="1" noChangeArrowheads="1"/>
          </p:cNvPicPr>
          <p:nvPr/>
        </p:nvPicPr>
        <p:blipFill>
          <a:blip r:embed="rId2"/>
          <a:srcRect/>
          <a:stretch>
            <a:fillRect/>
          </a:stretch>
        </p:blipFill>
        <p:spPr bwMode="auto">
          <a:xfrm>
            <a:off x="2286000" y="2590800"/>
            <a:ext cx="5509846" cy="35814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6388"/>
                                        </p:tgtEl>
                                        <p:attrNameLst>
                                          <p:attrName>style.visibility</p:attrName>
                                        </p:attrNameLst>
                                      </p:cBhvr>
                                      <p:to>
                                        <p:strVal val="visible"/>
                                      </p:to>
                                    </p:set>
                                    <p:animEffect transition="in" filter="wipe(down)">
                                      <p:cBhvr>
                                        <p:cTn id="7" dur="500"/>
                                        <p:tgtEl>
                                          <p:spTgt spid="163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81000"/>
            <a:ext cx="8686800" cy="1015663"/>
          </a:xfrm>
          <a:prstGeom prst="rect">
            <a:avLst/>
          </a:prstGeom>
          <a:solidFill>
            <a:schemeClr val="accent6">
              <a:lumMod val="40000"/>
              <a:lumOff val="60000"/>
            </a:schemeClr>
          </a:solidFill>
        </p:spPr>
        <p:txBody>
          <a:bodyPr wrap="square">
            <a:spAutoFit/>
          </a:bodyPr>
          <a:lstStyle/>
          <a:p>
            <a:r>
              <a:rPr lang="as-IN" sz="2000" b="1" dirty="0" smtClean="0"/>
              <a:t>৩.সিলভার কিং: </a:t>
            </a:r>
            <a:r>
              <a:rPr lang="as-IN" sz="2000" dirty="0" smtClean="0"/>
              <a:t>কিং এর একটি জাত সিলভার কিং। এদের দেখতে অনেকটা মুরগীর মত লাগে এবং গায়ের রং সিলভার কালারের।প্রাপ্ত বয়স্ক সিলভার কিং কবুতরের মূল্য ৪০০০ থেকে ৬০০০ টাকা।</a:t>
            </a:r>
            <a:endParaRPr lang="en-US" sz="2000" dirty="0"/>
          </a:p>
        </p:txBody>
      </p:sp>
      <p:pic>
        <p:nvPicPr>
          <p:cNvPr id="17410" name="Picture 2" descr="https://2.bp.blogspot.com/-rJ5kMm74F9Q/Wcxxed7pzrI/AAAAAAAAAG8/oRxhj17AvqcQPppprq-GaFTqExi8NbdggCLcBGAs/s1600/Lahore%2528blue_bar%2529.jpg"/>
          <p:cNvPicPr>
            <a:picLocks noChangeAspect="1" noChangeArrowheads="1"/>
          </p:cNvPicPr>
          <p:nvPr/>
        </p:nvPicPr>
        <p:blipFill>
          <a:blip r:embed="rId2"/>
          <a:srcRect/>
          <a:stretch>
            <a:fillRect/>
          </a:stretch>
        </p:blipFill>
        <p:spPr bwMode="auto">
          <a:xfrm>
            <a:off x="2243140" y="1752600"/>
            <a:ext cx="4071936" cy="43434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7410"/>
                                        </p:tgtEl>
                                        <p:attrNameLst>
                                          <p:attrName>style.visibility</p:attrName>
                                        </p:attrNameLst>
                                      </p:cBhvr>
                                      <p:to>
                                        <p:strVal val="visible"/>
                                      </p:to>
                                    </p:set>
                                    <p:anim calcmode="lin" valueType="num">
                                      <p:cBhvr>
                                        <p:cTn id="7" dur="500" fill="hold"/>
                                        <p:tgtEl>
                                          <p:spTgt spid="17410"/>
                                        </p:tgtEl>
                                        <p:attrNameLst>
                                          <p:attrName>ppt_w</p:attrName>
                                        </p:attrNameLst>
                                      </p:cBhvr>
                                      <p:tavLst>
                                        <p:tav tm="0">
                                          <p:val>
                                            <p:fltVal val="0"/>
                                          </p:val>
                                        </p:tav>
                                        <p:tav tm="100000">
                                          <p:val>
                                            <p:strVal val="#ppt_w"/>
                                          </p:val>
                                        </p:tav>
                                      </p:tavLst>
                                    </p:anim>
                                    <p:anim calcmode="lin" valueType="num">
                                      <p:cBhvr>
                                        <p:cTn id="8" dur="500" fill="hold"/>
                                        <p:tgtEl>
                                          <p:spTgt spid="17410"/>
                                        </p:tgtEl>
                                        <p:attrNameLst>
                                          <p:attrName>ppt_h</p:attrName>
                                        </p:attrNameLst>
                                      </p:cBhvr>
                                      <p:tavLst>
                                        <p:tav tm="0">
                                          <p:val>
                                            <p:fltVal val="0"/>
                                          </p:val>
                                        </p:tav>
                                        <p:tav tm="100000">
                                          <p:val>
                                            <p:strVal val="#ppt_h"/>
                                          </p:val>
                                        </p:tav>
                                      </p:tavLst>
                                    </p:anim>
                                    <p:animEffect transition="in" filter="fade">
                                      <p:cBhvr>
                                        <p:cTn id="9" dur="500"/>
                                        <p:tgtEl>
                                          <p:spTgt spid="174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609600"/>
            <a:ext cx="8686800" cy="1231106"/>
          </a:xfrm>
          <a:prstGeom prst="rect">
            <a:avLst/>
          </a:prstGeom>
          <a:solidFill>
            <a:schemeClr val="accent6">
              <a:lumMod val="75000"/>
            </a:schemeClr>
          </a:solidFill>
        </p:spPr>
        <p:txBody>
          <a:bodyPr wrap="square">
            <a:spAutoFit/>
          </a:bodyPr>
          <a:lstStyle/>
          <a:p>
            <a:pPr algn="just"/>
            <a:r>
              <a:rPr lang="as-IN" b="1" dirty="0" smtClean="0"/>
              <a:t>৪.</a:t>
            </a:r>
            <a:r>
              <a:rPr lang="bn-IN" b="1" dirty="0" smtClean="0"/>
              <a:t> মুকি </a:t>
            </a:r>
            <a:r>
              <a:rPr lang="as-IN" b="1" dirty="0" smtClean="0"/>
              <a:t>: </a:t>
            </a:r>
            <a:r>
              <a:rPr lang="as-IN" dirty="0" smtClean="0"/>
              <a:t>এই  </a:t>
            </a:r>
            <a:r>
              <a:rPr lang="as-IN" sz="2000" dirty="0" smtClean="0"/>
              <a:t>কবুতরের</a:t>
            </a:r>
            <a:r>
              <a:rPr lang="as-IN" dirty="0" smtClean="0"/>
              <a:t> বৈশিষ্ট্য হচ্ছে এরা মাথা বেশি নাড়াবে এবং এদের মাথার একটি অংশ সাদা রঙের হবে।এদের উভয় ডানার তিনটি উড়বার উপযোগী পালক সাদা হয় যা অন্য কোনো কবুতরে দেখা যায় না। গা এর রং কাল, সিল্ভার, হলুদ হয়। প্রাপ্ত বয়স্ক মুক্ষী কবুতরের মূল্য ১৫০০ থেকে ৪০০০ টাকা।</a:t>
            </a:r>
            <a:endParaRPr lang="en-US" dirty="0"/>
          </a:p>
        </p:txBody>
      </p:sp>
      <p:pic>
        <p:nvPicPr>
          <p:cNvPr id="18434" name="Picture 2" descr="https://1.bp.blogspot.com/-REyzNW0n4dk/Wcxye99w3-I/AAAAAAAAAHI/mAD12qjcKp4U6nkYjd1kyUjURzyLdjPiQCLcBGAs/s1600/th.jpg"/>
          <p:cNvPicPr>
            <a:picLocks noChangeAspect="1" noChangeArrowheads="1"/>
          </p:cNvPicPr>
          <p:nvPr/>
        </p:nvPicPr>
        <p:blipFill>
          <a:blip r:embed="rId2"/>
          <a:srcRect/>
          <a:stretch>
            <a:fillRect/>
          </a:stretch>
        </p:blipFill>
        <p:spPr bwMode="auto">
          <a:xfrm>
            <a:off x="2057400" y="2285999"/>
            <a:ext cx="4419600" cy="3962909"/>
          </a:xfrm>
          <a:prstGeom prst="rect">
            <a:avLst/>
          </a:prstGeom>
          <a:noFill/>
        </p:spPr>
      </p:pic>
    </p:spTree>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533400"/>
            <a:ext cx="7848600" cy="1569660"/>
          </a:xfrm>
          <a:prstGeom prst="rect">
            <a:avLst/>
          </a:prstGeom>
          <a:solidFill>
            <a:schemeClr val="accent5"/>
          </a:solidFill>
        </p:spPr>
        <p:txBody>
          <a:bodyPr wrap="square">
            <a:spAutoFit/>
          </a:bodyPr>
          <a:lstStyle/>
          <a:p>
            <a:pPr algn="just"/>
            <a:r>
              <a:rPr lang="as-IN" sz="2400" dirty="0" smtClean="0"/>
              <a:t/>
            </a:r>
            <a:br>
              <a:rPr lang="as-IN" sz="2400" dirty="0" smtClean="0"/>
            </a:br>
            <a:r>
              <a:rPr lang="as-IN" sz="2400" b="1" dirty="0" smtClean="0"/>
              <a:t>৫.সার্টিনঃ </a:t>
            </a:r>
            <a:r>
              <a:rPr lang="as-IN" sz="2400" dirty="0" smtClean="0"/>
              <a:t>সার্টিন কবুতর দেখতে অনেক সুন্দর,এদের মাথায় ঝুটি ও পায়ে মোজা থাকে।প্রাপ্ত বয়স্ক মুক্ষী কবুতরের মূল্য ৫০০০ থেকে ৬০০০ টাকা।</a:t>
            </a:r>
            <a:endParaRPr lang="en-US" sz="2400" dirty="0"/>
          </a:p>
        </p:txBody>
      </p:sp>
      <p:pic>
        <p:nvPicPr>
          <p:cNvPr id="19458" name="Picture 2" descr="https://1.bp.blogspot.com/-Mrmvw5mm3Q4/Wcx14gR4V2I/AAAAAAAAAHU/yHesczX22S4JhkB34iiiXGUoSA1bHRmgACLcBGAs/s1600/6ded705545b3009a46382d0d8b155148.jpg"/>
          <p:cNvPicPr>
            <a:picLocks noChangeAspect="1" noChangeArrowheads="1"/>
          </p:cNvPicPr>
          <p:nvPr/>
        </p:nvPicPr>
        <p:blipFill>
          <a:blip r:embed="rId2"/>
          <a:srcRect/>
          <a:stretch>
            <a:fillRect/>
          </a:stretch>
        </p:blipFill>
        <p:spPr bwMode="auto">
          <a:xfrm>
            <a:off x="2209800" y="2514600"/>
            <a:ext cx="4572000" cy="342900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52400"/>
            <a:ext cx="7848600" cy="1200329"/>
          </a:xfrm>
          <a:prstGeom prst="rect">
            <a:avLst/>
          </a:prstGeom>
          <a:solidFill>
            <a:schemeClr val="bg2">
              <a:lumMod val="90000"/>
            </a:schemeClr>
          </a:solidFill>
        </p:spPr>
        <p:txBody>
          <a:bodyPr wrap="square">
            <a:spAutoFit/>
          </a:bodyPr>
          <a:lstStyle/>
          <a:p>
            <a:pPr algn="just"/>
            <a:r>
              <a:rPr lang="as-IN" sz="2400" b="1" dirty="0" smtClean="0"/>
              <a:t>৬.ম্যাগপাইঃ </a:t>
            </a:r>
            <a:r>
              <a:rPr lang="as-IN" sz="2400" dirty="0" smtClean="0"/>
              <a:t>এদের দেখতে অনেকটা বকের মত।উচ্চতায় অনেক লম্বা হয়। প্রাপ্ত বয়স্ক ম্যাগপাই কবুতরের মূল্য ২০০০ থেকে ৬০০০ টাকা।</a:t>
            </a:r>
            <a:endParaRPr lang="en-US" sz="2400" dirty="0"/>
          </a:p>
        </p:txBody>
      </p:sp>
      <p:pic>
        <p:nvPicPr>
          <p:cNvPr id="20482" name="Picture 2" descr="https://3.bp.blogspot.com/-auJBpBVpJVc/Wcx2uuA5ghI/AAAAAAAAAHc/vBZljA-S0Yo-iDz8l2fHJNNWRuAruLd3wCLcBGAs/s1600/Magpies.jpeg"/>
          <p:cNvPicPr>
            <a:picLocks noChangeAspect="1" noChangeArrowheads="1"/>
          </p:cNvPicPr>
          <p:nvPr/>
        </p:nvPicPr>
        <p:blipFill>
          <a:blip r:embed="rId2"/>
          <a:srcRect/>
          <a:stretch>
            <a:fillRect/>
          </a:stretch>
        </p:blipFill>
        <p:spPr bwMode="auto">
          <a:xfrm>
            <a:off x="1627632" y="2438400"/>
            <a:ext cx="5230368" cy="37719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wheel(1)">
                                      <p:cBhvr>
                                        <p:cTn id="7" dur="2000"/>
                                        <p:tgtEl>
                                          <p:spTgt spid="204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685800"/>
            <a:ext cx="8001000" cy="1323439"/>
          </a:xfrm>
          <a:prstGeom prst="rect">
            <a:avLst/>
          </a:prstGeom>
          <a:solidFill>
            <a:schemeClr val="accent5">
              <a:lumMod val="20000"/>
              <a:lumOff val="80000"/>
            </a:schemeClr>
          </a:solidFill>
        </p:spPr>
        <p:txBody>
          <a:bodyPr wrap="square">
            <a:spAutoFit/>
          </a:bodyPr>
          <a:lstStyle/>
          <a:p>
            <a:pPr algn="just"/>
            <a:r>
              <a:rPr lang="as-IN" sz="2000" b="1" dirty="0" smtClean="0">
                <a:latin typeface="SutonnyCMJ" pitchFamily="2" charset="0"/>
              </a:rPr>
              <a:t/>
            </a:r>
            <a:br>
              <a:rPr lang="as-IN" sz="2000" b="1" dirty="0" smtClean="0">
                <a:latin typeface="SutonnyCMJ" pitchFamily="2" charset="0"/>
              </a:rPr>
            </a:br>
            <a:r>
              <a:rPr lang="as-IN" sz="2000" b="1" dirty="0" smtClean="0">
                <a:latin typeface="SutonnyCMJ" pitchFamily="2" charset="0"/>
              </a:rPr>
              <a:t>৮. জকোবিনঃ</a:t>
            </a:r>
            <a:r>
              <a:rPr lang="as-IN" sz="2000" dirty="0" smtClean="0">
                <a:latin typeface="SutonnyCMJ" pitchFamily="2" charset="0"/>
              </a:rPr>
              <a:t> জকোবিন এর মাথায় পশমগুলো উল্টা পাল্টা এবং অবিন্যস্ত থাকে ,মাথা দেখা যায় না পশম গুলোর কারণে।প্রাপ্ত বয়স্ক জেকোবিন কবুতরের মূল্য ৩০০০ থেকে ৬০০০ টাকা।</a:t>
            </a:r>
            <a:endParaRPr lang="en-US" sz="2000" dirty="0">
              <a:latin typeface="SutonnyCMJ" pitchFamily="2" charset="0"/>
            </a:endParaRPr>
          </a:p>
        </p:txBody>
      </p:sp>
      <p:pic>
        <p:nvPicPr>
          <p:cNvPr id="22530" name="Picture 2" descr="https://4.bp.blogspot.com/-iI6P7DyQ3mk/Wcx5K1mRbuI/AAAAAAAAAH4/Orw3wPmd60gMc07XmPvwCQNjIraj4ZdtACLcBGAs/s1600/hqdefault%2B%25281%2529.jpg"/>
          <p:cNvPicPr>
            <a:picLocks noChangeAspect="1" noChangeArrowheads="1"/>
          </p:cNvPicPr>
          <p:nvPr/>
        </p:nvPicPr>
        <p:blipFill>
          <a:blip r:embed="rId2"/>
          <a:srcRect/>
          <a:stretch>
            <a:fillRect/>
          </a:stretch>
        </p:blipFill>
        <p:spPr bwMode="auto">
          <a:xfrm>
            <a:off x="2286000" y="2590800"/>
            <a:ext cx="5080000" cy="381000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2530"/>
                                        </p:tgtEl>
                                        <p:attrNameLst>
                                          <p:attrName>style.visibility</p:attrName>
                                        </p:attrNameLst>
                                      </p:cBhvr>
                                      <p:to>
                                        <p:strVal val="visible"/>
                                      </p:to>
                                    </p:set>
                                    <p:animEffect transition="in" filter="fade">
                                      <p:cBhvr>
                                        <p:cTn id="7" dur="1000"/>
                                        <p:tgtEl>
                                          <p:spTgt spid="22530"/>
                                        </p:tgtEl>
                                      </p:cBhvr>
                                    </p:animEffect>
                                    <p:anim calcmode="lin" valueType="num">
                                      <p:cBhvr>
                                        <p:cTn id="8" dur="1000" fill="hold"/>
                                        <p:tgtEl>
                                          <p:spTgt spid="22530"/>
                                        </p:tgtEl>
                                        <p:attrNameLst>
                                          <p:attrName>ppt_x</p:attrName>
                                        </p:attrNameLst>
                                      </p:cBhvr>
                                      <p:tavLst>
                                        <p:tav tm="0">
                                          <p:val>
                                            <p:strVal val="#ppt_x"/>
                                          </p:val>
                                        </p:tav>
                                        <p:tav tm="100000">
                                          <p:val>
                                            <p:strVal val="#ppt_x"/>
                                          </p:val>
                                        </p:tav>
                                      </p:tavLst>
                                    </p:anim>
                                    <p:anim calcmode="lin" valueType="num">
                                      <p:cBhvr>
                                        <p:cTn id="9" dur="1000" fill="hold"/>
                                        <p:tgtEl>
                                          <p:spTgt spid="2253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0.9"/>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TotalTime>
  <Words>178</Words>
  <Application>Microsoft Office PowerPoint</Application>
  <PresentationFormat>On-screen Show (4:3)</PresentationFormat>
  <Paragraphs>49</Paragraphs>
  <Slides>19</Slides>
  <Notes>3</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19</vt:i4>
      </vt:variant>
    </vt:vector>
  </HeadingPairs>
  <TitlesOfParts>
    <vt:vector size="30" baseType="lpstr">
      <vt:lpstr>Arial</vt:lpstr>
      <vt:lpstr>Calibri</vt:lpstr>
      <vt:lpstr>Mangal</vt:lpstr>
      <vt:lpstr>Nikosh</vt:lpstr>
      <vt:lpstr>Open Sans</vt:lpstr>
      <vt:lpstr>Siyam Rupali</vt:lpstr>
      <vt:lpstr>SutonnyCMJ</vt:lpstr>
      <vt:lpstr>Times New Roman</vt:lpstr>
      <vt:lpstr>Vrinda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Uitrce</dc:creator>
  <cp:lastModifiedBy>HP</cp:lastModifiedBy>
  <cp:revision>44</cp:revision>
  <dcterms:created xsi:type="dcterms:W3CDTF">2006-08-16T00:00:00Z</dcterms:created>
  <dcterms:modified xsi:type="dcterms:W3CDTF">2020-12-09T05:17:41Z</dcterms:modified>
</cp:coreProperties>
</file>