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1" r:id="rId2"/>
    <p:sldId id="256" r:id="rId3"/>
    <p:sldId id="277" r:id="rId4"/>
    <p:sldId id="262" r:id="rId5"/>
    <p:sldId id="269" r:id="rId6"/>
    <p:sldId id="265" r:id="rId7"/>
    <p:sldId id="266" r:id="rId8"/>
    <p:sldId id="298" r:id="rId9"/>
    <p:sldId id="299" r:id="rId10"/>
    <p:sldId id="295" r:id="rId11"/>
    <p:sldId id="267" r:id="rId12"/>
    <p:sldId id="296" r:id="rId13"/>
    <p:sldId id="268" r:id="rId14"/>
    <p:sldId id="276" r:id="rId15"/>
    <p:sldId id="281" r:id="rId16"/>
  </p:sldIdLst>
  <p:sldSz cx="123444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1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32" y="-120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06ECA-A628-4200-B3CA-CBCEC868746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9200" y="857250"/>
            <a:ext cx="41656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12215-E2EA-45E0-A005-7A59E9C8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9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12215-E2EA-45E0-A005-7A59E9C8C0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5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12215-E2EA-45E0-A005-7A59E9C8C0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1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1122363"/>
            <a:ext cx="92583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602038"/>
            <a:ext cx="92583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EF24-9A53-466B-84AC-F741EC61F8D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9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EF24-9A53-466B-84AC-F741EC61F8D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8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4869" y="365125"/>
            <a:ext cx="269390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9930" y="365125"/>
            <a:ext cx="7930634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EF24-9A53-466B-84AC-F741EC61F8D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1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EF24-9A53-466B-84AC-F741EC61F8D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0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8" y="1709739"/>
            <a:ext cx="1064704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8" y="4589464"/>
            <a:ext cx="106470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EF24-9A53-466B-84AC-F741EC61F8D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5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9930" y="1825625"/>
            <a:ext cx="531227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6505" y="1825625"/>
            <a:ext cx="531227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EF24-9A53-466B-84AC-F741EC61F8D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5" y="365126"/>
            <a:ext cx="1064704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286" y="1681163"/>
            <a:ext cx="52222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286" y="2505075"/>
            <a:ext cx="522225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352" y="1681163"/>
            <a:ext cx="52479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352" y="2505075"/>
            <a:ext cx="524797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EF24-9A53-466B-84AC-F741EC61F8D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9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EF24-9A53-466B-84AC-F741EC61F8D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8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EF24-9A53-466B-84AC-F741EC61F8D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5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978" y="987426"/>
            <a:ext cx="624935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EF24-9A53-466B-84AC-F741EC61F8D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7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47978" y="987426"/>
            <a:ext cx="624935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EF24-9A53-466B-84AC-F741EC61F8D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678" y="1825625"/>
            <a:ext cx="106470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0EF24-9A53-466B-84AC-F741EC61F8D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5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microsoft.com/office/2007/relationships/hdphoto" Target="../media/hdphoto1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354" y="147484"/>
            <a:ext cx="1197569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কালুখালী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40" y="1512475"/>
            <a:ext cx="8903166" cy="524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393733" y="2725570"/>
            <a:ext cx="6607275" cy="145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227566" y="2730487"/>
            <a:ext cx="6607275" cy="145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572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2481" y="207950"/>
            <a:ext cx="6772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9035" y="4100049"/>
            <a:ext cx="4826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১।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 কী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40321" y="222698"/>
            <a:ext cx="288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035" y="823504"/>
            <a:ext cx="4826330" cy="321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421432" y="2724197"/>
            <a:ext cx="6595229" cy="1448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60974" y="2728246"/>
            <a:ext cx="6595229" cy="14484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14052" y="4746380"/>
            <a:ext cx="89203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ঃ 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মানুষের দলবদ্ধ জীবনযাপনের বিশ্বজনীন প্রতিষ্ঠান  কোনটি?</a:t>
            </a:r>
          </a:p>
          <a:p>
            <a:pPr algn="just"/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4051" y="5255493"/>
            <a:ext cx="85098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পরিবার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অফিস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59445" y="5321258"/>
            <a:ext cx="486697" cy="39941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8509" y="2744826"/>
            <a:ext cx="24782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চলো পরিবারের সাধারণ কার্যাবলী সম্পর্কে একটি ভিডিও দেখি</a:t>
            </a:r>
            <a:endParaRPr lang="en-US" sz="3600" b="1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730740"/>
              </p:ext>
            </p:extLst>
          </p:nvPr>
        </p:nvGraphicFramePr>
        <p:xfrm>
          <a:off x="2209800" y="1536104"/>
          <a:ext cx="1432560" cy="1208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9800" y="1536104"/>
                        <a:ext cx="1432560" cy="1208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235527"/>
            <a:ext cx="4876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পরিবারের সাধারণ কার্যাবলি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5649765" y="722187"/>
            <a:ext cx="5411526" cy="57150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নর-নারীর জৈবিক চাহিদা পূরণ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সন্তান প্রজনন এবং লালন-পালন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সামাজিকীকরণ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আয়ের একক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শিশুর শিক্ষা কেন্দ্র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স্বাস্থ্য সংক্রান্ত দায়-দায়িত্ব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বিনোদন ব্যবস্থা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উত্তরাধিকার প্রথা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5782" y="5957747"/>
            <a:ext cx="661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সাধারণ কার্যাবলী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84097" y="140456"/>
            <a:ext cx="269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7460115" y="214195"/>
            <a:ext cx="2495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139" y="1009048"/>
            <a:ext cx="8218119" cy="4726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285115" y="2587879"/>
            <a:ext cx="6595229" cy="1721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43895" y="2624103"/>
            <a:ext cx="6595229" cy="165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769807" y="1253613"/>
            <a:ext cx="8878528" cy="4923503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পরিবার কাকে বলে?</a:t>
            </a:r>
          </a:p>
          <a:p>
            <a:pPr marL="342900" indent="-342900">
              <a:buFont typeface="Wingdings" pitchFamily="2" charset="2"/>
              <a:buChar char="v"/>
            </a:pP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পরিবারেয়ার সাধারণ কয়েকটি কার্যাবলির নাম বল?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9807" y="294972"/>
            <a:ext cx="887852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421432" y="2724197"/>
            <a:ext cx="6595229" cy="14484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38858" y="2728246"/>
            <a:ext cx="6595229" cy="144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4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69" y="292010"/>
            <a:ext cx="5715000" cy="428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9686" y="292010"/>
            <a:ext cx="316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138512" y="4419600"/>
            <a:ext cx="7543800" cy="18288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তোমার অর্থনৈতিক , সামাজিক ও নৈতিক জীবন গঠনে পরিবারের ভূমিকার একটি তালিকা তৈরি কর।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8" name="Picture 7" descr="graphics-flowers-7220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05" y="191728"/>
            <a:ext cx="2013407" cy="6509625"/>
          </a:xfrm>
          <a:prstGeom prst="rect">
            <a:avLst/>
          </a:prstGeom>
        </p:spPr>
      </p:pic>
      <p:pic>
        <p:nvPicPr>
          <p:cNvPr id="9" name="Picture 8" descr="graphics-flowers-7220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690" y="152400"/>
            <a:ext cx="2491619" cy="65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4562" y="205580"/>
            <a:ext cx="8635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সবাইকে </a:t>
            </a:r>
            <a:endParaRPr lang="en-US" sz="9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62" y="1402073"/>
            <a:ext cx="8635181" cy="5203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graphics-flowers-7220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05" y="191728"/>
            <a:ext cx="1478905" cy="6509625"/>
          </a:xfrm>
          <a:prstGeom prst="rect">
            <a:avLst/>
          </a:prstGeom>
        </p:spPr>
      </p:pic>
      <p:pic>
        <p:nvPicPr>
          <p:cNvPr id="7" name="Picture 6" descr="graphics-flowers-7220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036" y="164688"/>
            <a:ext cx="1478905" cy="65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6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232" y="3612862"/>
            <a:ext cx="557549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নূরমুজাহীদ বিশ্বাস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রতনদিয়া রজনীকান্ত সরকারী মডেল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 বিদ্যালয়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কালুখালী, রাজবাড়ী ।</a:t>
            </a:r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Email: 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raisha</a:t>
            </a:r>
            <a:r>
              <a:rPr lang="en-US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8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b@gmail.com</a:t>
            </a:r>
            <a:endParaRPr lang="bn-BD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মোবাইল- </a:t>
            </a:r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১৫৯৫৪৭৫২৮৩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232" y="153036"/>
            <a:ext cx="577109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33184" y="3703219"/>
            <a:ext cx="46752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</a:t>
            </a:r>
            <a:r>
              <a:rPr lang="as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IN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 </a:t>
            </a:r>
            <a:r>
              <a:rPr lang="as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দশম</a:t>
            </a:r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 </a:t>
            </a:r>
            <a:r>
              <a:rPr lang="as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চতুর্দশ অধ্যায়</a:t>
            </a:r>
          </a:p>
          <a:p>
            <a:pPr algn="ctr"/>
            <a:r>
              <a:rPr lang="bn-IN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বাঃ পরিবার কাঠামো ও সামাজিকীকরণ</a:t>
            </a:r>
          </a:p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পরিচ্ছেদ ১৪.১ বাঃ পরিবার কাঠামো  </a:t>
            </a:r>
            <a:endParaRPr lang="bn-IN" sz="2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>
              <a:ln>
                <a:solidFill>
                  <a:srgbClr val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84" y="294969"/>
            <a:ext cx="2549269" cy="3364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04180" y="2684119"/>
            <a:ext cx="6595229" cy="1448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24" y="1076365"/>
            <a:ext cx="1998707" cy="2664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6553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2225124" y="1173556"/>
            <a:ext cx="7330118" cy="494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134" y="1082923"/>
            <a:ext cx="7493108" cy="499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134" y="1009183"/>
            <a:ext cx="7665827" cy="511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98112" y="180307"/>
            <a:ext cx="7668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 কীসের ছবি দেখছো?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2134" y="6017334"/>
            <a:ext cx="766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ছবি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377188" y="2753693"/>
            <a:ext cx="6595229" cy="1448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97977" y="2753693"/>
            <a:ext cx="6595229" cy="144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3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5232" y="123351"/>
            <a:ext cx="9497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3219" y="695820"/>
            <a:ext cx="949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967" y="1462714"/>
            <a:ext cx="9180872" cy="5160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421432" y="2724197"/>
            <a:ext cx="6595229" cy="1448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202770" y="2715958"/>
            <a:ext cx="6595229" cy="144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3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8888" y="618796"/>
            <a:ext cx="489005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8888" y="1594107"/>
            <a:ext cx="605149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8888" y="2802094"/>
            <a:ext cx="820881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421432" y="2724197"/>
            <a:ext cx="6595229" cy="14484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94614" y="2725786"/>
            <a:ext cx="6595229" cy="144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606" y="373453"/>
            <a:ext cx="3423036" cy="28499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72"/>
          <a:stretch/>
        </p:blipFill>
        <p:spPr>
          <a:xfrm>
            <a:off x="2459606" y="373453"/>
            <a:ext cx="3423036" cy="2192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164" y="440138"/>
            <a:ext cx="3423036" cy="28499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Horizontal Scroll 9"/>
          <p:cNvSpPr/>
          <p:nvPr/>
        </p:nvSpPr>
        <p:spPr>
          <a:xfrm>
            <a:off x="6111240" y="925724"/>
            <a:ext cx="4251960" cy="5718915"/>
          </a:xfrm>
          <a:prstGeom prst="horizontalScroll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just"/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পরিবার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হলো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একটি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ক্ষুদ্রতম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সামাজিক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সংগঠ</a:t>
            </a: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যেখানে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পিতা-মাতা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তাদের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সন্তান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সন্ততি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একত্রে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বসবাস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আবার</a:t>
            </a:r>
            <a:r>
              <a:rPr lang="en-US" sz="3600" b="1" noProof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সন্তান-সন্ততি থাকতে পারে আবার নাও থাকতে পা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44" y="3423645"/>
            <a:ext cx="2956560" cy="32209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1240" y="162098"/>
            <a:ext cx="4419600" cy="769441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পরিবার কাকে বলে?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421432" y="2724197"/>
            <a:ext cx="6595229" cy="14484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75077" y="2735484"/>
            <a:ext cx="6595229" cy="144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17859"/>
            <a:ext cx="3482340" cy="22025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Flowchart: Preparation 10"/>
          <p:cNvSpPr/>
          <p:nvPr/>
        </p:nvSpPr>
        <p:spPr>
          <a:xfrm>
            <a:off x="1604010" y="331946"/>
            <a:ext cx="5044440" cy="704374"/>
          </a:xfrm>
          <a:prstGeom prst="flowChartPreparation">
            <a:avLst/>
          </a:prstGeom>
          <a:solidFill>
            <a:srgbClr val="C0504D"/>
          </a:solidFill>
          <a:ln w="38100" cap="flat" cmpd="sng" algn="ctr">
            <a:solidFill>
              <a:srgbClr val="00B0F0"/>
            </a:solidFill>
            <a:prstDash val="solid"/>
          </a:ln>
          <a:effectLst>
            <a:glow rad="139700">
              <a:srgbClr val="F79646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পরিবারের ধারনা</a:t>
            </a:r>
            <a:endParaRPr kumimoji="0" lang="en-US" sz="400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5796121" y="824786"/>
            <a:ext cx="4925961" cy="5832323"/>
          </a:xfrm>
          <a:prstGeom prst="flowChartAlternateProcess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বিবাহ পরিবার গঠনের অন্যতম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পূর্বশর্ত</a:t>
            </a:r>
            <a:endParaRPr kumimoji="0" lang="bn-IN" sz="360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BD" sz="36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সমাজ কাঠামোর মৌল    সংগঠন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BD" sz="36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গোষ্ঠী জীবনের প্রথম ধাপ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BD" sz="36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স্থায়ী সংঘ বা প্রতিষ্ঠান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BD" sz="36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সন্তান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bn-BD" sz="3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3716989"/>
            <a:ext cx="2529840" cy="2780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graphics-flowers-72207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05" y="191728"/>
            <a:ext cx="1478905" cy="6509625"/>
          </a:xfrm>
          <a:prstGeom prst="rect">
            <a:avLst/>
          </a:prstGeom>
        </p:spPr>
      </p:pic>
      <p:pic>
        <p:nvPicPr>
          <p:cNvPr id="19" name="Picture 18" descr="graphics-flowers-72207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326" y="221382"/>
            <a:ext cx="1478905" cy="65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>
            <a:off x="3633019" y="299884"/>
            <a:ext cx="4343400" cy="771832"/>
          </a:xfrm>
          <a:prstGeom prst="hexagon">
            <a:avLst/>
          </a:prstGeom>
          <a:solidFill>
            <a:srgbClr val="8064A2"/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>
            <a:glow rad="101600">
              <a:srgbClr val="C0504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পরিবারের</a:t>
            </a:r>
            <a:r>
              <a:rPr kumimoji="0" lang="en-US" sz="540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গঠন</a:t>
            </a:r>
            <a:endParaRPr kumimoji="0" lang="en-US" sz="540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799006" y="1312606"/>
            <a:ext cx="3805083" cy="4940709"/>
          </a:xfrm>
          <a:prstGeom prst="round2DiagRect">
            <a:avLst/>
          </a:prstGeom>
          <a:solidFill>
            <a:schemeClr val="tx1">
              <a:lumMod val="75000"/>
              <a:lumOff val="25000"/>
            </a:schemeClr>
          </a:solidFill>
          <a:ln w="38100" cap="flat" cmpd="sng" algn="ctr">
            <a:solidFill>
              <a:srgbClr val="1F497D">
                <a:lumMod val="75000"/>
              </a:srgbClr>
            </a:solidFill>
            <a:prstDash val="solid"/>
          </a:ln>
          <a:effectLst>
            <a:glow rad="139700">
              <a:srgbClr val="8064A2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একজন পুরুষ সমাজস্বীকৃত উপায়ে একজন নারীকে বিয়ে করে পরিবার গঠন করে।</a:t>
            </a:r>
            <a:endParaRPr kumimoji="0" lang="en-US" sz="440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20000"/>
                  <a:lumOff val="8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48" y="1312606"/>
            <a:ext cx="5024450" cy="4940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graphics-flowers-7220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05" y="191728"/>
            <a:ext cx="1478905" cy="6509625"/>
          </a:xfrm>
          <a:prstGeom prst="rect">
            <a:avLst/>
          </a:prstGeom>
        </p:spPr>
      </p:pic>
      <p:pic>
        <p:nvPicPr>
          <p:cNvPr id="11" name="Picture 10" descr="graphics-flowers-7220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200" y="152400"/>
            <a:ext cx="1478905" cy="65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4890" y="740017"/>
            <a:ext cx="395011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5993" y="770794"/>
            <a:ext cx="411234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পরিবার কাঠামো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64890" y="1447800"/>
            <a:ext cx="4080387" cy="3962400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সন্তান উ ৎপাদন ও প্রতিপালন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মায়া-মমতার বন্ধন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মূল্যবোধ গঠন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অধিকার সচেতনতা সৃষ্টি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35993" y="1447800"/>
            <a:ext cx="4112342" cy="39624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n-BD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নিয়ম-নীতি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n-BD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আদর্শ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n-BD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মূল্যবোধ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n-BD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কার্যগত সাংগঠনিক ভিত্তি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9" name="Picture 8" descr="graphics-flowers-72207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5" y="191728"/>
            <a:ext cx="1478905" cy="6509625"/>
          </a:xfrm>
          <a:prstGeom prst="rect">
            <a:avLst/>
          </a:prstGeom>
        </p:spPr>
      </p:pic>
      <p:pic>
        <p:nvPicPr>
          <p:cNvPr id="10" name="Picture 9" descr="graphics-flowers-72207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408" y="176976"/>
            <a:ext cx="1478905" cy="65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1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286</Words>
  <Application>Microsoft Office PowerPoint</Application>
  <PresentationFormat>Custom</PresentationFormat>
  <Paragraphs>68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</dc:creator>
  <cp:lastModifiedBy>Dell</cp:lastModifiedBy>
  <cp:revision>214</cp:revision>
  <dcterms:created xsi:type="dcterms:W3CDTF">2019-08-28T08:14:40Z</dcterms:created>
  <dcterms:modified xsi:type="dcterms:W3CDTF">2020-12-07T06:53:34Z</dcterms:modified>
</cp:coreProperties>
</file>