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65" r:id="rId4"/>
    <p:sldId id="268" r:id="rId5"/>
    <p:sldId id="261" r:id="rId6"/>
    <p:sldId id="263" r:id="rId7"/>
    <p:sldId id="262" r:id="rId8"/>
    <p:sldId id="266" r:id="rId9"/>
    <p:sldId id="258" r:id="rId10"/>
    <p:sldId id="264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9144000" cy="589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14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11506200" cy="6172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000" b="1" i="1" u="sng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Evaluation </a:t>
            </a:r>
          </a:p>
          <a:p>
            <a:pPr marL="514350" indent="-514350">
              <a:buAutoNum type="arabicPeriod"/>
            </a:pPr>
            <a:r>
              <a:rPr lang="en-US" sz="3000" b="1" dirty="0" smtClean="0">
                <a:latin typeface="Arial Narrow" pitchFamily="34" charset="0"/>
              </a:rPr>
              <a:t>But  some of the heat is trapped by gases like carbon dioxide in the atmosphere. Here ‘trapped’ means</a:t>
            </a:r>
            <a:r>
              <a:rPr lang="en-US" sz="3000" dirty="0" smtClean="0">
                <a:latin typeface="Arial Narrow" pitchFamily="34" charset="0"/>
              </a:rPr>
              <a:t> </a:t>
            </a:r>
          </a:p>
          <a:p>
            <a:pPr marL="514350" indent="-514350"/>
            <a:r>
              <a:rPr lang="en-US" sz="3000" dirty="0" smtClean="0">
                <a:latin typeface="Arial Narrow" pitchFamily="34" charset="0"/>
              </a:rPr>
              <a:t>	a) collapse  		b) stop  			c) blocked 			d) clear   </a:t>
            </a:r>
          </a:p>
          <a:p>
            <a:pPr marL="514350" indent="-514350">
              <a:buAutoNum type="arabicPeriod" startAt="2"/>
            </a:pPr>
            <a:r>
              <a:rPr lang="en-US" sz="3000" b="1" dirty="0" smtClean="0">
                <a:latin typeface="Arial Narrow" pitchFamily="34" charset="0"/>
              </a:rPr>
              <a:t>A greenhouse becomes warmer and warmer  </a:t>
            </a:r>
          </a:p>
          <a:p>
            <a:pPr marL="514350" indent="-514350"/>
            <a:r>
              <a:rPr lang="en-US" sz="3000" dirty="0" smtClean="0">
                <a:latin typeface="Arial Narrow" pitchFamily="34" charset="0"/>
              </a:rPr>
              <a:t>	a) to receive heat from the sun at daytime 		b) to receive warmth at night  </a:t>
            </a:r>
          </a:p>
          <a:p>
            <a:pPr marL="514350" indent="-514350"/>
            <a:r>
              <a:rPr lang="en-US" sz="3000" dirty="0" smtClean="0">
                <a:latin typeface="Arial Narrow" pitchFamily="34" charset="0"/>
              </a:rPr>
              <a:t>	c) owing to temperature-rise in the world  		d) owing to making fire in it  </a:t>
            </a:r>
          </a:p>
          <a:p>
            <a:pPr marL="514350" indent="-514350">
              <a:buAutoNum type="arabicPeriod" startAt="3"/>
            </a:pPr>
            <a:r>
              <a:rPr lang="en-US" sz="3000" b="1" dirty="0" smtClean="0">
                <a:latin typeface="Arial Narrow" pitchFamily="34" charset="0"/>
              </a:rPr>
              <a:t>The word ‘dangerous’ means  </a:t>
            </a:r>
          </a:p>
          <a:p>
            <a:pPr marL="514350" indent="-514350"/>
            <a:r>
              <a:rPr lang="en-US" sz="3000" b="1" dirty="0" smtClean="0">
                <a:latin typeface="Arial Narrow" pitchFamily="34" charset="0"/>
              </a:rPr>
              <a:t>	</a:t>
            </a:r>
            <a:r>
              <a:rPr lang="en-US" sz="3000" dirty="0" smtClean="0">
                <a:latin typeface="Arial Narrow" pitchFamily="34" charset="0"/>
              </a:rPr>
              <a:t>a) afraid 				b) unsafe  			c) problem 			d) disorder  </a:t>
            </a:r>
          </a:p>
          <a:p>
            <a:pPr marL="514350" indent="-514350"/>
            <a:r>
              <a:rPr lang="en-US" sz="3000" b="1" dirty="0" smtClean="0">
                <a:latin typeface="Arial Narrow" pitchFamily="34" charset="0"/>
              </a:rPr>
              <a:t>4. 	The word ‘stay’ means </a:t>
            </a:r>
          </a:p>
          <a:p>
            <a:pPr marL="514350" indent="-514350"/>
            <a:r>
              <a:rPr lang="en-US" sz="3000" dirty="0" smtClean="0">
                <a:latin typeface="Arial Narrow" pitchFamily="34" charset="0"/>
              </a:rPr>
              <a:t>	a) keep 				b) live 				c) inside  				d) exist </a:t>
            </a:r>
          </a:p>
          <a:p>
            <a:pPr marL="514350" indent="-514350">
              <a:buAutoNum type="arabicPeriod" startAt="5"/>
            </a:pPr>
            <a:r>
              <a:rPr lang="en-US" sz="3000" b="1" dirty="0" smtClean="0">
                <a:latin typeface="Arial Narrow" pitchFamily="34" charset="0"/>
              </a:rPr>
              <a:t>What is called greenhouse gas?   </a:t>
            </a:r>
          </a:p>
          <a:p>
            <a:pPr marL="514350" indent="-514350"/>
            <a:r>
              <a:rPr lang="en-US" sz="3000" dirty="0" smtClean="0">
                <a:latin typeface="Arial Narrow" pitchFamily="34" charset="0"/>
              </a:rPr>
              <a:t>	a) Carbon dioxide 		b) Oxygen     	c) </a:t>
            </a:r>
            <a:r>
              <a:rPr lang="en-US" sz="3000" dirty="0" err="1" smtClean="0">
                <a:latin typeface="Arial Narrow" pitchFamily="34" charset="0"/>
              </a:rPr>
              <a:t>Sulphur</a:t>
            </a:r>
            <a:r>
              <a:rPr lang="en-US" sz="3000" dirty="0" smtClean="0">
                <a:latin typeface="Arial Narrow" pitchFamily="34" charset="0"/>
              </a:rPr>
              <a:t> dioxide 			d) Air    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b="1" i="1" dirty="0" smtClean="0">
                <a:latin typeface="Estrangelo Edessa" pitchFamily="66" charset="0"/>
                <a:cs typeface="Estrangelo Edessa" pitchFamily="66" charset="0"/>
              </a:rPr>
              <a:t>The greenhouse effect </a:t>
            </a:r>
            <a:endParaRPr lang="en-US" sz="5400" dirty="0"/>
          </a:p>
        </p:txBody>
      </p:sp>
      <p:sp>
        <p:nvSpPr>
          <p:cNvPr id="11" name="Oval 10"/>
          <p:cNvSpPr/>
          <p:nvPr/>
        </p:nvSpPr>
        <p:spPr>
          <a:xfrm>
            <a:off x="5791200" y="22098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95400" y="31242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448800" y="54102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62400" y="44196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95400" y="63246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600200" y="685800"/>
            <a:ext cx="55626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lang="en-US" sz="3600" b="1" i="1" dirty="0" smtClean="0">
                <a:solidFill>
                  <a:schemeClr val="tx1"/>
                </a:solidFill>
              </a:rPr>
              <a:t>Home work 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057400"/>
            <a:ext cx="9525000" cy="28623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latin typeface="Arial Narrow" pitchFamily="34" charset="0"/>
              </a:rPr>
              <a:t>What is a greenhouse?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 Narrow" pitchFamily="34" charset="0"/>
              </a:rPr>
              <a:t>Why does the earth turn into a dangerous planet?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 Narrow" pitchFamily="34" charset="0"/>
              </a:rPr>
              <a:t>When does the surface become cool?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 Narrow" pitchFamily="34" charset="0"/>
              </a:rPr>
              <a:t>What can people do in a greenhouse?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 Narrow" pitchFamily="34" charset="0"/>
              </a:rPr>
              <a:t>How are we making the earth hot?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b="1" i="1" dirty="0" smtClean="0">
                <a:latin typeface="Estrangelo Edessa" pitchFamily="66" charset="0"/>
                <a:cs typeface="Estrangelo Edessa" pitchFamily="66" charset="0"/>
              </a:rPr>
              <a:t>The greenhouse effect 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19575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b973fc589d60a5e143bbefe36c63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75233"/>
            <a:ext cx="8153400" cy="5113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24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0933CB1-54A0-BD49-B503-B602A6FE7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990600"/>
            <a:ext cx="35814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b="1" i="1" dirty="0">
                <a:solidFill>
                  <a:schemeClr val="accent1"/>
                </a:solidFill>
              </a:rPr>
              <a:t>Presented By </a:t>
            </a:r>
            <a:endParaRPr lang="en-GB" sz="4000" b="1" i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4000" b="1" i="1" dirty="0" smtClean="0">
                <a:solidFill>
                  <a:schemeClr val="accent1"/>
                </a:solidFill>
              </a:rPr>
              <a:t> </a:t>
            </a:r>
            <a:endParaRPr lang="en-GB" sz="4000" b="1" i="1" dirty="0">
              <a:solidFill>
                <a:schemeClr val="accent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114800" y="1676400"/>
            <a:ext cx="4419600" cy="3810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solidFill>
                  <a:schemeClr val="accent1"/>
                </a:solidFill>
              </a:rPr>
              <a:t>BIBI FATEMA  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Assistant Teacher</a:t>
            </a:r>
          </a:p>
          <a:p>
            <a:pPr algn="ctr"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Arial Narrow" pitchFamily="34" charset="0"/>
              </a:rPr>
              <a:t>Noapara</a:t>
            </a: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 High School, </a:t>
            </a:r>
          </a:p>
          <a:p>
            <a:pPr algn="ctr"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Arial Narrow" pitchFamily="34" charset="0"/>
              </a:rPr>
              <a:t>Raozan</a:t>
            </a: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 Narrow" pitchFamily="34" charset="0"/>
              </a:rPr>
              <a:t>Chattogram</a:t>
            </a: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.  </a:t>
            </a:r>
            <a:r>
              <a:rPr lang="en-GB" sz="3200" b="1" i="1" dirty="0" smtClean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6262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066801"/>
            <a:ext cx="3124200" cy="373379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6629400" y="990600"/>
            <a:ext cx="4419600" cy="36576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Class Seven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English For Today 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Unit – 9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Lesson – 3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693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0200" y="1143000"/>
            <a:ext cx="2590800" cy="3771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371600"/>
            <a:ext cx="4267200" cy="609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Lesson – 3  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6200" y="457200"/>
            <a:ext cx="4267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Unit – 9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3048000"/>
            <a:ext cx="7696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The greenhouse effect  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819400" y="685800"/>
            <a:ext cx="6400800" cy="7620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Learning  outcomes</a:t>
            </a:r>
            <a:endParaRPr lang="en-US" sz="3600" i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59000" y="2133600"/>
            <a:ext cx="8128000" cy="312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After completing the lesson students will be able to -</a:t>
            </a:r>
          </a:p>
          <a:p>
            <a:endParaRPr lang="en-US" sz="28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ask and answer questions  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talk about climate and environment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write answers to questions     </a:t>
            </a:r>
            <a:endParaRPr lang="en-US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2362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Word </a:t>
            </a:r>
            <a:endParaRPr lang="en-US" sz="3200" i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b="1" i="1" dirty="0" smtClean="0">
                <a:latin typeface="Estrangelo Edessa" pitchFamily="66" charset="0"/>
                <a:cs typeface="Estrangelo Edessa" pitchFamily="66" charset="0"/>
              </a:rPr>
              <a:t>The greenhouse effect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609600"/>
            <a:ext cx="2438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 Meaning </a:t>
            </a:r>
            <a:endParaRPr lang="en-US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609600"/>
            <a:ext cx="4267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Synonym/Meaning  </a:t>
            </a:r>
            <a:endParaRPr lang="en-US" sz="3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371600"/>
            <a:ext cx="1028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Greenhouse 	– 	</a:t>
            </a:r>
            <a:r>
              <a:rPr lang="en-US" sz="2800" dirty="0" err="1" smtClean="0">
                <a:solidFill>
                  <a:srgbClr val="00B050"/>
                </a:solidFill>
              </a:rPr>
              <a:t>সবুজ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ঘর</a:t>
            </a:r>
            <a:r>
              <a:rPr lang="en-US" sz="2800" dirty="0" smtClean="0">
                <a:solidFill>
                  <a:srgbClr val="00B050"/>
                </a:solidFill>
              </a:rPr>
              <a:t>/</a:t>
            </a:r>
            <a:r>
              <a:rPr lang="en-US" sz="2800" dirty="0" err="1" smtClean="0">
                <a:solidFill>
                  <a:srgbClr val="00B050"/>
                </a:solidFill>
              </a:rPr>
              <a:t>কাঁচের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ঘর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		glass house </a:t>
            </a:r>
          </a:p>
          <a:p>
            <a:r>
              <a:rPr lang="en-US" sz="2800" dirty="0" smtClean="0"/>
              <a:t>Warm 			– 	</a:t>
            </a:r>
            <a:r>
              <a:rPr lang="en-US" sz="2800" dirty="0" err="1" smtClean="0">
                <a:solidFill>
                  <a:srgbClr val="00B050"/>
                </a:solidFill>
              </a:rPr>
              <a:t>উষ্ণ</a:t>
            </a:r>
            <a:r>
              <a:rPr lang="en-US" sz="2800" dirty="0" smtClean="0">
                <a:solidFill>
                  <a:srgbClr val="00B050"/>
                </a:solidFill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</a:rPr>
              <a:t>হালকা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গরম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		hot </a:t>
            </a:r>
          </a:p>
          <a:p>
            <a:r>
              <a:rPr lang="en-US" sz="2800" dirty="0" smtClean="0"/>
              <a:t>Pretty 	 		– 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বেশ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 						quite </a:t>
            </a:r>
          </a:p>
          <a:p>
            <a:r>
              <a:rPr lang="en-US" sz="2800" dirty="0" smtClean="0"/>
              <a:t>Trap 				– 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আটকা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পড়া</a:t>
            </a:r>
            <a:r>
              <a:rPr lang="en-US" sz="2800" dirty="0" smtClean="0">
                <a:solidFill>
                  <a:srgbClr val="00B050"/>
                </a:solidFill>
              </a:rPr>
              <a:t>  </a:t>
            </a:r>
            <a:r>
              <a:rPr lang="en-US" sz="2800" dirty="0" smtClean="0"/>
              <a:t>				block </a:t>
            </a:r>
          </a:p>
          <a:p>
            <a:r>
              <a:rPr lang="en-US" sz="2800" dirty="0" smtClean="0"/>
              <a:t>Surface  			–  </a:t>
            </a:r>
            <a:r>
              <a:rPr lang="en-US" sz="2800" dirty="0" err="1" smtClean="0">
                <a:solidFill>
                  <a:srgbClr val="00B050"/>
                </a:solidFill>
              </a:rPr>
              <a:t>পৃষ্ঠদেশ</a:t>
            </a:r>
            <a:r>
              <a:rPr lang="en-US" sz="2800" dirty="0" smtClean="0"/>
              <a:t> 					outside </a:t>
            </a:r>
          </a:p>
          <a:p>
            <a:r>
              <a:rPr lang="en-US" sz="2800" dirty="0" smtClean="0"/>
              <a:t>Release 			–  </a:t>
            </a:r>
            <a:r>
              <a:rPr lang="en-US" sz="2800" dirty="0" err="1" smtClean="0">
                <a:solidFill>
                  <a:srgbClr val="00B050"/>
                </a:solidFill>
              </a:rPr>
              <a:t>মুক্ত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</a:rPr>
              <a:t>  					</a:t>
            </a:r>
            <a:r>
              <a:rPr lang="en-US" sz="2800" dirty="0" smtClean="0"/>
              <a:t>discharge  </a:t>
            </a:r>
          </a:p>
          <a:p>
            <a:r>
              <a:rPr lang="en-US" sz="2800" dirty="0" smtClean="0"/>
              <a:t>Atmosphere 	–  </a:t>
            </a:r>
            <a:r>
              <a:rPr lang="en-US" sz="2800" dirty="0" err="1" smtClean="0">
                <a:solidFill>
                  <a:srgbClr val="00B050"/>
                </a:solidFill>
              </a:rPr>
              <a:t>বায়ুমন্ডল</a:t>
            </a:r>
            <a:r>
              <a:rPr lang="en-US" sz="2800" dirty="0" smtClean="0"/>
              <a:t> 					the mass of air surrounding 														the Earth </a:t>
            </a:r>
          </a:p>
          <a:p>
            <a:r>
              <a:rPr lang="en-US" sz="2800" dirty="0" smtClean="0"/>
              <a:t>Stay 				–  </a:t>
            </a:r>
            <a:r>
              <a:rPr lang="en-US" sz="2800" dirty="0" err="1" smtClean="0">
                <a:solidFill>
                  <a:srgbClr val="00B050"/>
                </a:solidFill>
              </a:rPr>
              <a:t>থাকা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	</a:t>
            </a:r>
            <a:r>
              <a:rPr lang="en-US" sz="2800" dirty="0" smtClean="0"/>
              <a:t>		     		exist   </a:t>
            </a:r>
          </a:p>
          <a:p>
            <a:r>
              <a:rPr lang="en-US" sz="2800" dirty="0" smtClean="0"/>
              <a:t>Unfortunately  	– </a:t>
            </a:r>
            <a:r>
              <a:rPr lang="en-US" sz="2800" dirty="0" err="1" smtClean="0">
                <a:solidFill>
                  <a:srgbClr val="00B050"/>
                </a:solidFill>
              </a:rPr>
              <a:t>দুর্ভাগ্যবশত</a:t>
            </a:r>
            <a:r>
              <a:rPr lang="en-US" sz="2800" dirty="0" smtClean="0"/>
              <a:t>  				unluckily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b="1" i="1" dirty="0" smtClean="0">
                <a:latin typeface="Estrangelo Edessa" pitchFamily="66" charset="0"/>
                <a:cs typeface="Estrangelo Edessa" pitchFamily="66" charset="0"/>
              </a:rPr>
              <a:t>The greenhouse effect </a:t>
            </a:r>
            <a:endParaRPr lang="en-US" sz="5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b="52597"/>
          <a:stretch>
            <a:fillRect/>
          </a:stretch>
        </p:blipFill>
        <p:spPr bwMode="auto">
          <a:xfrm>
            <a:off x="1295400" y="609600"/>
            <a:ext cx="9906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2514600"/>
            <a:ext cx="5791200" cy="609600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n-US" sz="4400" i="1" dirty="0" smtClean="0">
                <a:solidFill>
                  <a:schemeClr val="accent1">
                    <a:lumMod val="50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endParaRPr lang="en-US" sz="4400" i="1" dirty="0">
              <a:solidFill>
                <a:schemeClr val="accent1">
                  <a:lumMod val="50000"/>
                </a:schemeClr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b="1" i="1" dirty="0" smtClean="0">
                <a:latin typeface="Estrangelo Edessa" pitchFamily="66" charset="0"/>
                <a:cs typeface="Estrangelo Edessa" pitchFamily="66" charset="0"/>
              </a:rPr>
              <a:t>The greenhouse effect </a:t>
            </a:r>
            <a:endParaRPr lang="en-US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1371600" y="609600"/>
            <a:ext cx="10058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118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436</TotalTime>
  <Words>145</Words>
  <Application>Microsoft Office PowerPoint</Application>
  <PresentationFormat>Custom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Slide 1</vt:lpstr>
      <vt:lpstr>Slide 2</vt:lpstr>
      <vt:lpstr>Slide 3</vt:lpstr>
      <vt:lpstr>Slide 4</vt:lpstr>
      <vt:lpstr>Lesson – 3  </vt:lpstr>
      <vt:lpstr>Slide 6</vt:lpstr>
      <vt:lpstr>Slide 7</vt:lpstr>
      <vt:lpstr>Slide 8</vt:lpstr>
      <vt:lpstr> 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Chy</dc:creator>
  <cp:lastModifiedBy>pc</cp:lastModifiedBy>
  <cp:revision>110</cp:revision>
  <dcterms:created xsi:type="dcterms:W3CDTF">2020-08-26T18:32:20Z</dcterms:created>
  <dcterms:modified xsi:type="dcterms:W3CDTF">2020-12-12T14:36:34Z</dcterms:modified>
</cp:coreProperties>
</file>