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59" r:id="rId6"/>
    <p:sldId id="264" r:id="rId7"/>
    <p:sldId id="272" r:id="rId8"/>
    <p:sldId id="265" r:id="rId9"/>
    <p:sldId id="277" r:id="rId10"/>
    <p:sldId id="278" r:id="rId11"/>
    <p:sldId id="279" r:id="rId12"/>
    <p:sldId id="280" r:id="rId13"/>
    <p:sldId id="281" r:id="rId14"/>
    <p:sldId id="282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  <a:srgbClr val="66FF99"/>
    <a:srgbClr val="99FF33"/>
    <a:srgbClr val="00CC00"/>
    <a:srgbClr val="FFFF00"/>
    <a:srgbClr val="FF3300"/>
    <a:srgbClr val="00FF00"/>
    <a:srgbClr val="00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06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90A6-25AB-455D-880C-765DE437142B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F497-73EC-4CC0-89B6-AD05499F6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F497-73EC-4CC0-89B6-AD05499F6F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0).jpe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8200"/>
            <a:ext cx="121920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57150">
                  <a:solidFill>
                    <a:srgbClr val="FF3300"/>
                  </a:solidFill>
                </a:ln>
                <a:solidFill>
                  <a:srgbClr val="FF0000"/>
                </a:solidFill>
                <a:effectLst>
                  <a:glow rad="139700">
                    <a:srgbClr val="000000"/>
                  </a:glow>
                </a:effectLst>
                <a:latin typeface="Cooper Black" pitchFamily="18" charset="0"/>
                <a:ea typeface="Adobe Gothic Std B" pitchFamily="34" charset="-128"/>
                <a:cs typeface="Times New Roman" pitchFamily="18" charset="0"/>
              </a:rPr>
              <a:t>welcome</a:t>
            </a:r>
            <a:endParaRPr lang="en-US" sz="19900" b="1" dirty="0">
              <a:ln w="57150">
                <a:solidFill>
                  <a:srgbClr val="FF3300"/>
                </a:solidFill>
              </a:ln>
              <a:solidFill>
                <a:srgbClr val="FF0000"/>
              </a:solidFill>
              <a:effectLst>
                <a:glow rad="139700">
                  <a:srgbClr val="000000"/>
                </a:glow>
              </a:effectLst>
              <a:latin typeface="Cooper Black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19600"/>
            <a:ext cx="12192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57150">
                  <a:noFill/>
                </a:ln>
                <a:solidFill>
                  <a:srgbClr val="00FF00"/>
                </a:solidFill>
                <a:effectLst>
                  <a:glow rad="139700">
                    <a:srgbClr val="000000"/>
                  </a:glow>
                </a:effectLst>
                <a:latin typeface="Cooper Black" pitchFamily="18" charset="0"/>
                <a:ea typeface="Adobe Gothic Std B" pitchFamily="34" charset="-128"/>
                <a:cs typeface="Times New Roman" pitchFamily="18" charset="0"/>
              </a:rPr>
              <a:t>To my class</a:t>
            </a:r>
            <a:endParaRPr lang="en-US" sz="11500" b="1" dirty="0">
              <a:ln w="57150">
                <a:noFill/>
              </a:ln>
              <a:solidFill>
                <a:srgbClr val="00FF00"/>
              </a:solidFill>
              <a:effectLst>
                <a:glow rad="139700">
                  <a:srgbClr val="000000"/>
                </a:glow>
              </a:effectLst>
              <a:latin typeface="Cooper Black" pitchFamily="18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2286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Verb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প্রকার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Verb</a:t>
            </a:r>
            <a:r>
              <a:rPr lang="en-US" sz="9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8956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r>
              <a:rPr lang="en-US" sz="5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সাধারনত</a:t>
            </a:r>
            <a:r>
              <a:rPr lang="en-US" sz="5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Subject-</a:t>
            </a:r>
            <a:r>
              <a:rPr lang="en-US" sz="5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এর</a:t>
            </a:r>
            <a:r>
              <a:rPr lang="en-US" sz="5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পরে</a:t>
            </a:r>
            <a:r>
              <a:rPr lang="en-US" sz="5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Verb </a:t>
            </a:r>
            <a:r>
              <a:rPr lang="en-US" sz="5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বসে</a:t>
            </a:r>
            <a:r>
              <a:rPr lang="en-US" sz="5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। </a:t>
            </a:r>
            <a:endParaRPr lang="en-US" sz="3600" dirty="0">
              <a:solidFill>
                <a:srgbClr val="66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Joya</a:t>
            </a:r>
            <a:r>
              <a:rPr lang="en-US" sz="5400" dirty="0" smtClean="0"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 eats mango.</a:t>
            </a:r>
            <a:endParaRPr lang="en-US" sz="5400" dirty="0">
              <a:solidFill>
                <a:srgbClr val="00CC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3733800"/>
            <a:ext cx="1600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She sings a song.</a:t>
            </a:r>
            <a:endParaRPr lang="en-US" sz="54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He does the work.</a:t>
            </a:r>
            <a:endParaRPr lang="en-US" sz="5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800600"/>
            <a:ext cx="1905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715000"/>
            <a:ext cx="1752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24" grpId="0" animBg="1"/>
      <p:bldP spid="8" grpId="0"/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2286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Adverb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Cooper Black" pitchFamily="18" charset="0"/>
                <a:cs typeface="SutonnyOMJ" pitchFamily="2" charset="0"/>
              </a:rPr>
              <a:t>Verb,Adjectiv</a:t>
            </a:r>
            <a:r>
              <a:rPr lang="en-US" sz="4800" b="1" dirty="0" err="1" smtClean="0">
                <a:solidFill>
                  <a:srgbClr val="00FF99"/>
                </a:solidFill>
                <a:latin typeface="Cooper Black" pitchFamily="18" charset="0"/>
                <a:cs typeface="SutonnyOMJ" pitchFamily="2" charset="0"/>
              </a:rPr>
              <a:t>e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অন্যকোন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Cooper Black" pitchFamily="18" charset="0"/>
                <a:cs typeface="SutonnyOMJ" pitchFamily="2" charset="0"/>
              </a:rPr>
              <a:t>adverb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বিশেষায়িত</a:t>
            </a:r>
            <a:r>
              <a:rPr lang="en-US" sz="4800" b="1" dirty="0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Adverb</a:t>
            </a:r>
            <a:r>
              <a:rPr lang="en-US" sz="1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Joya</a:t>
            </a:r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 walks slowly.</a:t>
            </a:r>
            <a:endParaRPr lang="en-US" sz="5400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800" y="3810000"/>
            <a:ext cx="2590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She speaks loudly.</a:t>
            </a:r>
            <a:endParaRPr lang="en-US" sz="54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  <a:cs typeface="SutonnyOMJ" pitchFamily="2" charset="0"/>
              </a:rPr>
              <a:t>She is very good girl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48006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715000"/>
            <a:ext cx="1752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24" grpId="0" animBg="1"/>
      <p:bldP spid="8" grpId="0"/>
      <p:bldP spid="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1524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Preposotion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Noun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Pronoun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সামনে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বসে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Sentence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অন্যান্য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bn-BD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Preposotion</a:t>
            </a:r>
            <a:r>
              <a:rPr lang="en-US" sz="9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The book is on the table</a:t>
            </a:r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3600" y="3810000"/>
            <a:ext cx="1066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What is this for ?</a:t>
            </a:r>
            <a:endParaRPr lang="en-US" sz="54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  <a:cs typeface="SutonnyOMJ" pitchFamily="2" charset="0"/>
              </a:rPr>
              <a:t>I live in Bangladesh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800600"/>
            <a:ext cx="1143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5715000"/>
            <a:ext cx="914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24" grpId="0" animBg="1"/>
      <p:bldP spid="8" grpId="0"/>
      <p:bldP spid="9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1524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Conjunction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 </a:t>
            </a:r>
            <a:r>
              <a:rPr lang="en-US" sz="44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দুই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বা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ততোধিক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400" b="1" dirty="0" smtClean="0">
                <a:solidFill>
                  <a:srgbClr val="66FFFF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400" b="1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Sentence, Phrase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যুক্ত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bn-BD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Conjunc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tion</a:t>
            </a:r>
            <a:r>
              <a:rPr lang="en-US" sz="1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Emon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 and </a:t>
            </a:r>
            <a:r>
              <a:rPr lang="en-US" sz="5400" dirty="0" err="1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Sumon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 are friends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810000"/>
            <a:ext cx="1447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He is poor but honest.</a:t>
            </a:r>
            <a:endParaRPr lang="en-US" sz="5400" dirty="0">
              <a:solidFill>
                <a:srgbClr val="66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66FF99"/>
                </a:solidFill>
                <a:latin typeface="Cooper Black" pitchFamily="18" charset="0"/>
                <a:cs typeface="SutonnyOMJ" pitchFamily="2" charset="0"/>
              </a:rPr>
              <a:t>Take medicine or you will die.</a:t>
            </a:r>
            <a:endParaRPr lang="en-US" sz="5400" dirty="0">
              <a:solidFill>
                <a:srgbClr val="66FF99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800600"/>
            <a:ext cx="1371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5715000"/>
            <a:ext cx="914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24" grpId="0" animBg="1"/>
      <p:bldP spid="8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1524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Interjection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দ্বারা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মনের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আনন্দ,আবেগ,বিস্ময়,দুঃখ,ভয়,ঘৃণা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ইত্যাদি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প্রকাশ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পায়</a:t>
            </a:r>
            <a:r>
              <a:rPr lang="en-US" sz="44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Interjec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tion</a:t>
            </a:r>
            <a:r>
              <a:rPr lang="en-US" sz="9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MJ" pitchFamily="2" charset="0"/>
              </a:rPr>
              <a:t>   </a:t>
            </a:r>
            <a:r>
              <a:rPr lang="en-US" sz="48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b="1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733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Alash</a:t>
            </a:r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! I am undone</a:t>
            </a:r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38100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Hurrah! We have won the game.</a:t>
            </a:r>
            <a:endParaRPr lang="en-US" sz="5400" dirty="0">
              <a:solidFill>
                <a:srgbClr val="FFFF00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  <a:cs typeface="SutonnyOMJ" pitchFamily="2" charset="0"/>
              </a:rPr>
              <a:t>Fie! You are a cheat</a:t>
            </a:r>
            <a:r>
              <a:rPr lang="en-US" sz="5400" dirty="0" smtClean="0">
                <a:solidFill>
                  <a:srgbClr val="99FF33"/>
                </a:solidFill>
                <a:latin typeface="Cooper Black" pitchFamily="18" charset="0"/>
                <a:cs typeface="SutonnyOMJ" pitchFamily="2" charset="0"/>
              </a:rPr>
              <a:t>.</a:t>
            </a:r>
            <a:endParaRPr lang="en-US" sz="5400" dirty="0">
              <a:solidFill>
                <a:srgbClr val="99FF33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800600"/>
            <a:ext cx="2971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5638800"/>
            <a:ext cx="1371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24" grpId="0" animBg="1"/>
      <p:bldP spid="8" grpId="0"/>
      <p:bldP spid="9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00808_090337.png"/>
          <p:cNvPicPr>
            <a:picLocks noChangeAspect="1"/>
          </p:cNvPicPr>
          <p:nvPr/>
        </p:nvPicPr>
        <p:blipFill>
          <a:blip r:embed="rId2"/>
          <a:srcRect l="9772" t="18889" r="9772" b="22222"/>
          <a:stretch>
            <a:fillRect/>
          </a:stretch>
        </p:blipFill>
        <p:spPr>
          <a:xfrm>
            <a:off x="0" y="762000"/>
            <a:ext cx="4600755" cy="6096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000" y="304800"/>
            <a:ext cx="5105400" cy="23622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Home work</a:t>
            </a:r>
            <a:endParaRPr lang="en-US" sz="5400" b="1" i="1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95800" y="2286000"/>
            <a:ext cx="7010400" cy="4572000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/>
            <a:r>
              <a:rPr lang="en-US" sz="4400" b="1" dirty="0" smtClean="0">
                <a:solidFill>
                  <a:srgbClr val="000000"/>
                </a:solidFill>
                <a:latin typeface="Cooper Black" pitchFamily="18" charset="0"/>
                <a:cs typeface="Kalpurush" pitchFamily="2" charset="0"/>
              </a:rPr>
              <a:t>1.What is parts of speech?</a:t>
            </a:r>
          </a:p>
          <a:p>
            <a:pPr marL="1371600" indent="-1371600"/>
            <a:r>
              <a:rPr lang="en-US" sz="4400" b="1" dirty="0" smtClean="0">
                <a:solidFill>
                  <a:srgbClr val="000000"/>
                </a:solidFill>
                <a:latin typeface="Cooper Black" pitchFamily="18" charset="0"/>
                <a:cs typeface="Kalpurush" pitchFamily="2" charset="0"/>
              </a:rPr>
              <a:t>2.How many kinds of parts of speech?</a:t>
            </a:r>
            <a:endParaRPr lang="en-US" sz="4400" b="1" dirty="0">
              <a:solidFill>
                <a:srgbClr val="000000"/>
              </a:solidFill>
              <a:latin typeface="Cooper Black" pitchFamily="18" charset="0"/>
              <a:cs typeface="Kalpurush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- 2020-12-09T174600.931.jpe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b="8000"/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11887200" cy="6477000"/>
          </a:xfrm>
          <a:prstGeom prst="roundRect">
            <a:avLst/>
          </a:prstGeom>
          <a:solidFill>
            <a:srgbClr val="00CC00"/>
          </a:solidFill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3429000"/>
            <a:ext cx="12192000" cy="3200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endParaRPr lang="en-US" b="1" dirty="0" smtClean="0">
              <a:ln w="50800">
                <a:noFill/>
              </a:ln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Cooper Black" pitchFamily="18" charset="0"/>
              <a:cs typeface="Nirmala UI" pitchFamily="34" charset="0"/>
            </a:endParaRPr>
          </a:p>
          <a:p>
            <a:pPr algn="ctr"/>
            <a:r>
              <a:rPr lang="en-US" sz="4800" b="1" dirty="0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Mohammad Furkan Uddin</a:t>
            </a:r>
          </a:p>
          <a:p>
            <a:pPr algn="ctr"/>
            <a:r>
              <a:rPr lang="en-US" sz="4800" b="1" dirty="0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Assistant Teacher</a:t>
            </a:r>
          </a:p>
          <a:p>
            <a:pPr algn="ctr"/>
            <a:r>
              <a:rPr lang="en-US" sz="4800" b="1" dirty="0" err="1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Sunakani</a:t>
            </a:r>
            <a:r>
              <a:rPr lang="en-US" sz="4800" b="1" dirty="0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800" b="1" dirty="0" err="1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Govt</a:t>
            </a:r>
            <a:r>
              <a:rPr lang="en-US" sz="4800" b="1" dirty="0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 Primary School</a:t>
            </a:r>
          </a:p>
          <a:p>
            <a:pPr algn="ctr"/>
            <a:r>
              <a:rPr lang="en-US" sz="4800" b="1" dirty="0" err="1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Shalla,Sunamgonj</a:t>
            </a:r>
            <a:r>
              <a:rPr lang="en-US" sz="4800" b="1" dirty="0" smtClean="0">
                <a:ln w="50800">
                  <a:noFill/>
                </a:ln>
                <a:solidFill>
                  <a:srgbClr val="00B0F0"/>
                </a:solidFill>
                <a:effectLst>
                  <a:glow rad="228600">
                    <a:srgbClr val="000000"/>
                  </a:glow>
                </a:effectLst>
                <a:latin typeface="Cooper Black" pitchFamily="18" charset="0"/>
                <a:cs typeface="SutonnyOMJ" pitchFamily="2" charset="0"/>
              </a:rPr>
              <a:t>.</a:t>
            </a:r>
            <a:endParaRPr lang="en-US" sz="4000" b="1" dirty="0" smtClean="0">
              <a:ln w="50800">
                <a:noFill/>
              </a:ln>
              <a:solidFill>
                <a:srgbClr val="00B0F0"/>
              </a:solidFill>
              <a:effectLst>
                <a:glow rad="228600">
                  <a:srgbClr val="000000"/>
                </a:glow>
              </a:effectLst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2971800"/>
            <a:ext cx="4419600" cy="990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 smtClean="0">
              <a:solidFill>
                <a:srgbClr val="FF0000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Std Black" pitchFamily="18" charset="0"/>
              <a:cs typeface="Kalpurush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3300"/>
                </a:solidFill>
                <a:effectLst>
                  <a:glow rad="101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Kalpurush" pitchFamily="2" charset="0"/>
              </a:rPr>
              <a:t>Identity</a:t>
            </a:r>
          </a:p>
        </p:txBody>
      </p:sp>
      <p:pic>
        <p:nvPicPr>
          <p:cNvPr id="11" name="Picture 10" descr="4r.jpg"/>
          <p:cNvPicPr>
            <a:picLocks noChangeAspect="1"/>
          </p:cNvPicPr>
          <p:nvPr/>
        </p:nvPicPr>
        <p:blipFill>
          <a:blip r:embed="rId2"/>
          <a:srcRect t="8333"/>
          <a:stretch>
            <a:fillRect/>
          </a:stretch>
        </p:blipFill>
        <p:spPr>
          <a:xfrm>
            <a:off x="4724400" y="76200"/>
            <a:ext cx="24384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620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9FF33"/>
                </a:solidFill>
                <a:latin typeface="Cooper Std Black" pitchFamily="18" charset="0"/>
              </a:rPr>
              <a:t>Let’s see the sentence….</a:t>
            </a:r>
            <a:endParaRPr lang="en-US" sz="4800" dirty="0">
              <a:solidFill>
                <a:srgbClr val="99FF33"/>
              </a:solidFill>
              <a:latin typeface="Cooper Std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121920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Everyday   </a:t>
            </a:r>
            <a:r>
              <a:rPr lang="en-US" sz="4800" dirty="0" err="1" smtClean="0">
                <a:solidFill>
                  <a:srgbClr val="66FFFF"/>
                </a:solidFill>
                <a:latin typeface="Cooper Black" pitchFamily="18" charset="0"/>
              </a:rPr>
              <a:t>Raisa</a:t>
            </a:r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</a:rPr>
              <a:t>   goes  to  her  school.</a:t>
            </a:r>
            <a:endParaRPr lang="en-US" sz="4800" dirty="0">
              <a:solidFill>
                <a:srgbClr val="66FFFF"/>
              </a:solidFill>
              <a:latin typeface="Cooper Black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3505200" y="3505200"/>
            <a:ext cx="1905000" cy="13716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Callout 18"/>
          <p:cNvSpPr/>
          <p:nvPr/>
        </p:nvSpPr>
        <p:spPr>
          <a:xfrm>
            <a:off x="5715000" y="3505200"/>
            <a:ext cx="1447800" cy="13716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9"/>
          <p:cNvSpPr/>
          <p:nvPr/>
        </p:nvSpPr>
        <p:spPr>
          <a:xfrm>
            <a:off x="8305800" y="3429000"/>
            <a:ext cx="1143000" cy="13716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Callout 20"/>
          <p:cNvSpPr/>
          <p:nvPr/>
        </p:nvSpPr>
        <p:spPr>
          <a:xfrm rot="10800000">
            <a:off x="9677400" y="2895601"/>
            <a:ext cx="2133600" cy="1447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7082"/>
            </a:avLst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Callout 21"/>
          <p:cNvSpPr/>
          <p:nvPr/>
        </p:nvSpPr>
        <p:spPr>
          <a:xfrm rot="10800000">
            <a:off x="7315200" y="2819400"/>
            <a:ext cx="838200" cy="16002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Callout 22"/>
          <p:cNvSpPr/>
          <p:nvPr/>
        </p:nvSpPr>
        <p:spPr>
          <a:xfrm>
            <a:off x="228600" y="3429000"/>
            <a:ext cx="3048000" cy="13716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9530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Adverb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4953000"/>
            <a:ext cx="1981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Noun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2400" y="4953000"/>
            <a:ext cx="2362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Pronoun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29800" y="1981200"/>
            <a:ext cx="1828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Noun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2600" y="5029200"/>
            <a:ext cx="1828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Verb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905000"/>
            <a:ext cx="3200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Preposition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62000"/>
            <a:ext cx="10439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00CC0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Today’s lesson is ...</a:t>
            </a:r>
          </a:p>
          <a:p>
            <a:pPr algn="ctr"/>
            <a:r>
              <a:rPr lang="bn-BD" sz="1600" dirty="0" smtClean="0">
                <a:solidFill>
                  <a:srgbClr val="00CC00"/>
                </a:solidFill>
                <a:latin typeface="Cooper Black" pitchFamily="18" charset="0"/>
              </a:rPr>
              <a:t> </a:t>
            </a:r>
            <a:endParaRPr lang="en-US" sz="1600" dirty="0">
              <a:solidFill>
                <a:srgbClr val="00CC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2667000"/>
            <a:ext cx="7391400" cy="2971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 is  parts  of  speech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Kinds of parts of speech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each of them</a:t>
            </a:r>
          </a:p>
          <a:p>
            <a:pPr algn="just">
              <a:buFont typeface="Wingdings" pitchFamily="2" charset="2"/>
              <a:buChar char="Ø"/>
            </a:pPr>
            <a:endParaRPr lang="bn-BD" sz="3200" b="1" dirty="0" smtClean="0">
              <a:solidFill>
                <a:srgbClr val="002060"/>
              </a:solidFill>
              <a:effectLst/>
              <a:latin typeface="Times New Roman" pitchFamily="18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2743200"/>
            <a:ext cx="4648200" cy="297180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just"/>
            <a:endParaRPr lang="bn-BD" sz="3200" b="1" dirty="0" smtClean="0">
              <a:ln w="50800"/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English Grammar</a:t>
            </a:r>
          </a:p>
          <a:p>
            <a:r>
              <a:rPr lang="en-US" sz="36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r>
              <a:rPr lang="en-US" sz="3600" b="1" dirty="0" err="1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Topic:Parts</a:t>
            </a:r>
            <a:r>
              <a:rPr lang="en-US" sz="36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of speech</a:t>
            </a:r>
          </a:p>
          <a:p>
            <a:pPr lvl="1" algn="just"/>
            <a:endParaRPr lang="bn-BD" sz="3600" b="1" dirty="0" smtClean="0">
              <a:ln w="50800"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228600"/>
            <a:ext cx="8153400" cy="1066800"/>
          </a:xfrm>
          <a:prstGeom prst="roundRect">
            <a:avLst/>
          </a:prstGeom>
          <a:solidFill>
            <a:srgbClr val="66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3300"/>
                </a:solidFill>
                <a:effectLst/>
                <a:latin typeface="Cooper Black" pitchFamily="18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/>
                <a:latin typeface="Cooper Black" pitchFamily="18" charset="0"/>
                <a:cs typeface="SutonnyOMJ" pitchFamily="2" charset="0"/>
              </a:rPr>
              <a:t>Parts of speech</a:t>
            </a:r>
          </a:p>
          <a:p>
            <a:pPr algn="ctr"/>
            <a:r>
              <a:rPr lang="bn-BD" sz="3600" b="1" dirty="0" smtClean="0">
                <a:solidFill>
                  <a:srgbClr val="FF3300"/>
                </a:solidFill>
                <a:effectLst/>
                <a:latin typeface="Cooper Black" pitchFamily="18" charset="0"/>
                <a:cs typeface="SutonnyOMJ" pitchFamily="2" charset="0"/>
              </a:rPr>
              <a:t> </a:t>
            </a:r>
            <a:endParaRPr lang="en-US" sz="3600" b="1" dirty="0">
              <a:solidFill>
                <a:srgbClr val="FF3300"/>
              </a:solidFill>
              <a:effectLst/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16764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Cooper Std Black" pitchFamily="18" charset="0"/>
              </a:rPr>
              <a:t>অংশ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17526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Cooper Std Black" pitchFamily="18" charset="0"/>
              </a:rPr>
              <a:t>কথা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905000" y="304800"/>
            <a:ext cx="3048000" cy="13716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Callout 15"/>
          <p:cNvSpPr/>
          <p:nvPr/>
        </p:nvSpPr>
        <p:spPr>
          <a:xfrm>
            <a:off x="6248400" y="304800"/>
            <a:ext cx="3657600" cy="1371600"/>
          </a:xfrm>
          <a:prstGeom prst="downArrowCallou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33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1000" y="2743200"/>
            <a:ext cx="11430000" cy="38100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অতএব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,</a:t>
            </a:r>
            <a:r>
              <a:rPr lang="en-US" sz="4000" b="1" dirty="0" smtClean="0">
                <a:solidFill>
                  <a:schemeClr val="bg1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smtClean="0">
                <a:solidFill>
                  <a:srgbClr val="66FFFF"/>
                </a:solidFill>
                <a:effectLst/>
                <a:latin typeface="Cooper Black" pitchFamily="18" charset="0"/>
                <a:cs typeface="SutonnyOMJ" pitchFamily="2" charset="0"/>
              </a:rPr>
              <a:t>Parts of speech </a:t>
            </a:r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বাক্যের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অংশ্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3200" b="1" dirty="0" smtClean="0">
                <a:solidFill>
                  <a:srgbClr val="FF3300"/>
                </a:solidFill>
                <a:effectLst/>
                <a:latin typeface="Cooper Black" pitchFamily="18" charset="0"/>
                <a:cs typeface="SutonnyOMJ" pitchFamily="2" charset="0"/>
              </a:rPr>
              <a:t>Sentence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-এ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প্রত্যেকটি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অর্থবোধক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শব্দকে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dirty="0" smtClean="0">
                <a:solidFill>
                  <a:srgbClr val="66FFFF"/>
                </a:solidFill>
                <a:effectLst/>
                <a:latin typeface="Cooper Black" pitchFamily="18" charset="0"/>
                <a:cs typeface="SutonnyOMJ" pitchFamily="2" charset="0"/>
              </a:rPr>
              <a:t>Parts of speech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US" sz="3200" b="1" dirty="0" smtClean="0">
                <a:solidFill>
                  <a:srgbClr val="99FF33"/>
                </a:solidFill>
                <a:effectLst/>
                <a:latin typeface="Cooper Black" pitchFamily="18" charset="0"/>
                <a:cs typeface="SutonnyOMJ" pitchFamily="2" charset="0"/>
              </a:rPr>
              <a:t>The flower is beautiful.</a:t>
            </a:r>
          </a:p>
          <a:p>
            <a:pPr lvl="6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ooper Black" pitchFamily="18" charset="0"/>
                <a:cs typeface="SutonnyOMJ" pitchFamily="2" charset="0"/>
              </a:rPr>
              <a:t>The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-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oper Black" pitchFamily="18" charset="0"/>
                <a:cs typeface="SutonnyOMJ" pitchFamily="2" charset="0"/>
              </a:rPr>
              <a:t>parts of speech</a:t>
            </a:r>
          </a:p>
          <a:p>
            <a:pPr lvl="6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ooper Black" pitchFamily="18" charset="0"/>
                <a:cs typeface="SutonnyOMJ" pitchFamily="2" charset="0"/>
              </a:rPr>
              <a:t>Flower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-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parts of speech</a:t>
            </a:r>
            <a:endParaRPr lang="en-US" sz="3200" b="1" dirty="0" smtClean="0">
              <a:solidFill>
                <a:srgbClr val="FFFF00"/>
              </a:solidFill>
              <a:effectLst/>
              <a:latin typeface="SutonnyOMJ" pitchFamily="2" charset="0"/>
              <a:cs typeface="SutonnyOMJ" pitchFamily="2" charset="0"/>
            </a:endParaRPr>
          </a:p>
          <a:p>
            <a:pPr lvl="6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ooper Black" pitchFamily="18" charset="0"/>
                <a:cs typeface="SutonnyOMJ" pitchFamily="2" charset="0"/>
              </a:rPr>
              <a:t>Is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-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parts of speech</a:t>
            </a:r>
            <a:endParaRPr lang="en-US" sz="3200" b="1" dirty="0" smtClean="0">
              <a:solidFill>
                <a:srgbClr val="FFFF00"/>
              </a:solidFill>
              <a:effectLst/>
              <a:latin typeface="SutonnyOMJ" pitchFamily="2" charset="0"/>
              <a:cs typeface="SutonnyOMJ" pitchFamily="2" charset="0"/>
            </a:endParaRPr>
          </a:p>
          <a:p>
            <a:pPr lvl="6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ooper Black" pitchFamily="18" charset="0"/>
                <a:cs typeface="SutonnyOMJ" pitchFamily="2" charset="0"/>
              </a:rPr>
              <a:t>Beautiful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oper Black" pitchFamily="18" charset="0"/>
                <a:cs typeface="SutonnyOMJ" pitchFamily="2" charset="0"/>
              </a:rPr>
              <a:t>-</a:t>
            </a:r>
            <a:r>
              <a:rPr lang="en-US" sz="32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একটি</a:t>
            </a:r>
            <a:r>
              <a:rPr lang="en-US" sz="32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parts of speech</a:t>
            </a:r>
            <a:endParaRPr lang="en-US" sz="3200" b="1" dirty="0">
              <a:solidFill>
                <a:srgbClr val="FFFF00"/>
              </a:solidFill>
              <a:effectLst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3429000"/>
            <a:ext cx="11125200" cy="533400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9982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ooper Std Black" pitchFamily="18" charset="0"/>
              </a:rPr>
              <a:t>Parts of speech </a:t>
            </a:r>
            <a:r>
              <a:rPr lang="en-US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৮ </a:t>
            </a:r>
            <a:r>
              <a:rPr lang="en-US" sz="7200" b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প্রকারঃ</a:t>
            </a:r>
            <a:r>
              <a:rPr lang="en-US" sz="72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11430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Noun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8288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Pronoun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48006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Preposition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3200400"/>
            <a:ext cx="5105400" cy="6096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Verb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40386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Adverb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4864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Conjunction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61722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Interjection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cxnSp>
        <p:nvCxnSpPr>
          <p:cNvPr id="27" name="Straight Arrow Connector 26"/>
          <p:cNvCxnSpPr>
            <a:endCxn id="15" idx="1"/>
          </p:cNvCxnSpPr>
          <p:nvPr/>
        </p:nvCxnSpPr>
        <p:spPr>
          <a:xfrm flipV="1">
            <a:off x="5257800" y="3505200"/>
            <a:ext cx="1143000" cy="5334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1"/>
          </p:cNvCxnSpPr>
          <p:nvPr/>
        </p:nvCxnSpPr>
        <p:spPr>
          <a:xfrm rot="5400000" flipH="1" flipV="1">
            <a:off x="4514850" y="2076450"/>
            <a:ext cx="2552700" cy="12192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 rot="5400000" flipH="1" flipV="1">
            <a:off x="4895850" y="2457450"/>
            <a:ext cx="1866900" cy="11430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53" idx="1"/>
          </p:cNvCxnSpPr>
          <p:nvPr/>
        </p:nvCxnSpPr>
        <p:spPr>
          <a:xfrm rot="5400000" flipH="1" flipV="1">
            <a:off x="5200650" y="2838450"/>
            <a:ext cx="1257300" cy="11430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6" idx="1"/>
          </p:cNvCxnSpPr>
          <p:nvPr/>
        </p:nvCxnSpPr>
        <p:spPr>
          <a:xfrm>
            <a:off x="5257800" y="4038600"/>
            <a:ext cx="1143000" cy="2667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4" idx="1"/>
          </p:cNvCxnSpPr>
          <p:nvPr/>
        </p:nvCxnSpPr>
        <p:spPr>
          <a:xfrm>
            <a:off x="5257800" y="4038600"/>
            <a:ext cx="1143000" cy="10287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0" idx="1"/>
          </p:cNvCxnSpPr>
          <p:nvPr/>
        </p:nvCxnSpPr>
        <p:spPr>
          <a:xfrm rot="16200000" flipH="1">
            <a:off x="4514850" y="4552950"/>
            <a:ext cx="2476500" cy="12954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66800" y="2590800"/>
            <a:ext cx="4114800" cy="3048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66FFFF"/>
                </a:solidFill>
                <a:latin typeface="Cooper Black" pitchFamily="18" charset="0"/>
              </a:rPr>
              <a:t>Parts of speech</a:t>
            </a:r>
            <a:endParaRPr lang="en-US" sz="6000" b="1" dirty="0">
              <a:solidFill>
                <a:srgbClr val="66FFFF"/>
              </a:solidFill>
              <a:latin typeface="Cooper Black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00800" y="2514600"/>
            <a:ext cx="5105400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ooper Std Black" pitchFamily="18" charset="0"/>
              </a:rPr>
              <a:t>Adjective</a:t>
            </a:r>
            <a:endParaRPr lang="en-US" sz="4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cxnSp>
        <p:nvCxnSpPr>
          <p:cNvPr id="63" name="Straight Arrow Connector 62"/>
          <p:cNvCxnSpPr>
            <a:endCxn id="19" idx="1"/>
          </p:cNvCxnSpPr>
          <p:nvPr/>
        </p:nvCxnSpPr>
        <p:spPr>
          <a:xfrm rot="16200000" flipH="1">
            <a:off x="4933950" y="4286250"/>
            <a:ext cx="1714500" cy="1219200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3048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Noun</a:t>
            </a:r>
            <a:endParaRPr lang="en-US" sz="1600" dirty="0">
              <a:solidFill>
                <a:srgbClr val="00CC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ব্যক্তি,বস্তু,জাতি,স্থান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-এর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Noun</a:t>
            </a:r>
            <a:r>
              <a:rPr lang="en-US" sz="2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স্থান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9530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জাতি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8862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বস্তু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7432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FF99"/>
                </a:solidFill>
                <a:latin typeface="SutonnyOMJ" pitchFamily="2" charset="0"/>
                <a:cs typeface="SutonnyOMJ" pitchFamily="2" charset="0"/>
              </a:rPr>
              <a:t>ব্যক্তি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31242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43434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600" y="53340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95600" y="6400800"/>
            <a:ext cx="1295400" cy="1588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2819400"/>
            <a:ext cx="7620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FF99"/>
                </a:solidFill>
                <a:latin typeface="Cooper Black" pitchFamily="18" charset="0"/>
              </a:rPr>
              <a:t>Raisa</a:t>
            </a:r>
            <a:r>
              <a:rPr lang="en-US" sz="6000" b="1" dirty="0" smtClean="0">
                <a:solidFill>
                  <a:srgbClr val="00FF99"/>
                </a:solidFill>
                <a:latin typeface="Cooper Black" pitchFamily="18" charset="0"/>
              </a:rPr>
              <a:t>, </a:t>
            </a:r>
            <a:r>
              <a:rPr lang="en-US" sz="6000" b="1" dirty="0" err="1" smtClean="0">
                <a:solidFill>
                  <a:srgbClr val="00FF99"/>
                </a:solidFill>
                <a:latin typeface="Cooper Black" pitchFamily="18" charset="0"/>
              </a:rPr>
              <a:t>Emon</a:t>
            </a:r>
            <a:r>
              <a:rPr lang="en-US" sz="6000" b="1" dirty="0" smtClean="0">
                <a:solidFill>
                  <a:srgbClr val="00FF99"/>
                </a:solidFill>
                <a:latin typeface="Cooper Black" pitchFamily="18" charset="0"/>
              </a:rPr>
              <a:t>, Kona</a:t>
            </a:r>
            <a:endParaRPr lang="en-US" sz="60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3886200"/>
            <a:ext cx="7620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FF99"/>
                </a:solidFill>
                <a:latin typeface="Cooper Black" pitchFamily="18" charset="0"/>
              </a:rPr>
              <a:t>Gold , Book , Pen</a:t>
            </a:r>
            <a:endParaRPr lang="en-US" sz="60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4953000"/>
            <a:ext cx="7620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FF99"/>
                </a:solidFill>
                <a:latin typeface="Cooper Black" pitchFamily="18" charset="0"/>
              </a:rPr>
              <a:t>Muslim , Hindu</a:t>
            </a:r>
            <a:endParaRPr lang="en-US" sz="60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6019800"/>
            <a:ext cx="7620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FF99"/>
                </a:solidFill>
                <a:latin typeface="Cooper Black" pitchFamily="18" charset="0"/>
              </a:rPr>
              <a:t>Dhaka , </a:t>
            </a:r>
            <a:r>
              <a:rPr lang="en-US" sz="6000" b="1" dirty="0" err="1" smtClean="0">
                <a:solidFill>
                  <a:srgbClr val="00FF99"/>
                </a:solidFill>
                <a:latin typeface="Cooper Black" pitchFamily="18" charset="0"/>
              </a:rPr>
              <a:t>Sylhet</a:t>
            </a:r>
            <a:endParaRPr lang="en-US" sz="60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 rot="1336473">
            <a:off x="5702667" y="4048721"/>
            <a:ext cx="2133600" cy="3549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3048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latin typeface="Cooper Black" pitchFamily="18" charset="0"/>
                <a:cs typeface="SutonnyOMJ" pitchFamily="2" charset="0"/>
              </a:rPr>
              <a:t>Pronoun</a:t>
            </a:r>
            <a:endParaRPr lang="en-US" sz="1600" dirty="0">
              <a:solidFill>
                <a:srgbClr val="00CC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676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Noun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পরিবর্তে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Word </a:t>
            </a:r>
            <a:r>
              <a:rPr lang="en-US" sz="40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বসে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তাদের</a:t>
            </a:r>
            <a:r>
              <a:rPr lang="en-US" sz="4000" b="1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Cooper Black" pitchFamily="18" charset="0"/>
                <a:cs typeface="SutonnyOMJ" pitchFamily="2" charset="0"/>
              </a:rPr>
              <a:t>Pronoun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4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8194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Mina is a girl. She is intelligent girl.</a:t>
            </a:r>
            <a:endParaRPr lang="en-US" sz="3200" dirty="0">
              <a:solidFill>
                <a:srgbClr val="66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1066800" y="3581400"/>
            <a:ext cx="4419600" cy="1219200"/>
          </a:xfrm>
          <a:prstGeom prst="curved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819400"/>
            <a:ext cx="1752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895600"/>
            <a:ext cx="1295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562600"/>
            <a:ext cx="25146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ooper Std Black" pitchFamily="18" charset="0"/>
              </a:rPr>
              <a:t>Noun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24800" y="4267200"/>
            <a:ext cx="39624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ooper Std Black" pitchFamily="18" charset="0"/>
              </a:rPr>
              <a:t>Pronoun</a:t>
            </a:r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17935" y="4434766"/>
            <a:ext cx="1730542" cy="3506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5562600"/>
            <a:ext cx="88392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oper Std Black" pitchFamily="18" charset="0"/>
              </a:rPr>
              <a:t>Example: </a:t>
            </a:r>
            <a:r>
              <a:rPr lang="en-US" sz="3200" b="1" dirty="0" err="1" smtClean="0">
                <a:solidFill>
                  <a:srgbClr val="00FF00"/>
                </a:solidFill>
                <a:latin typeface="Cooper Std Black" pitchFamily="18" charset="0"/>
              </a:rPr>
              <a:t>I,We,You,He,She,It,They</a:t>
            </a:r>
            <a:endParaRPr lang="en-US" sz="3200" b="1" dirty="0">
              <a:solidFill>
                <a:srgbClr val="00FF0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3" grpId="0"/>
      <p:bldP spid="14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228600"/>
            <a:ext cx="104394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Cooper Black" pitchFamily="18" charset="0"/>
                <a:cs typeface="SutonnyOMJ" pitchFamily="2" charset="0"/>
              </a:rPr>
              <a:t>Adjective</a:t>
            </a:r>
            <a:endParaRPr lang="en-US" sz="1600" dirty="0">
              <a:solidFill>
                <a:srgbClr val="FF3300"/>
              </a:solidFill>
              <a:latin typeface="Cooper Black" pitchFamily="18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1219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Noun/Pronoun</a:t>
            </a:r>
            <a:r>
              <a:rPr lang="en-US" sz="4400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দোষ,গুন,অবস্থা,সংখ্যা,পরিমান</a:t>
            </a:r>
            <a:r>
              <a:rPr lang="en-US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বুঝায়</a:t>
            </a:r>
            <a:r>
              <a:rPr lang="en-US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solidFill>
                  <a:srgbClr val="00FF00"/>
                </a:solidFill>
                <a:latin typeface="Cooper Black" pitchFamily="18" charset="0"/>
                <a:cs typeface="SutonnyOMJ" pitchFamily="2" charset="0"/>
              </a:rPr>
              <a:t>Adjective</a:t>
            </a:r>
            <a:r>
              <a:rPr lang="en-US" sz="44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8956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Blip>
                <a:blip r:embed="rId2"/>
              </a:buBlip>
            </a:pP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Adjective </a:t>
            </a:r>
            <a:r>
              <a:rPr lang="en-US" sz="4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সর্বদা</a:t>
            </a: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Noun/Pronoun </a:t>
            </a:r>
            <a:r>
              <a:rPr lang="en-US" sz="4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এর</a:t>
            </a: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সামনে</a:t>
            </a: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বসে</a:t>
            </a:r>
            <a:r>
              <a:rPr lang="en-US" sz="4400" dirty="0" smtClean="0">
                <a:solidFill>
                  <a:srgbClr val="66FFFF"/>
                </a:solidFill>
                <a:latin typeface="Cooper Black" pitchFamily="18" charset="0"/>
                <a:cs typeface="SutonnyOMJ" pitchFamily="2" charset="0"/>
              </a:rPr>
              <a:t>। </a:t>
            </a:r>
            <a:endParaRPr lang="en-US" sz="2800" dirty="0">
              <a:solidFill>
                <a:srgbClr val="66FFFF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5334000"/>
            <a:ext cx="113538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oper Std Black" pitchFamily="18" charset="0"/>
              </a:rPr>
              <a:t>Example: </a:t>
            </a:r>
            <a:r>
              <a:rPr lang="en-US" sz="3200" b="1" dirty="0" err="1" smtClean="0">
                <a:solidFill>
                  <a:srgbClr val="00FF00"/>
                </a:solidFill>
                <a:latin typeface="Cooper Std Black" pitchFamily="18" charset="0"/>
              </a:rPr>
              <a:t>Good,bad,Fine,NiceFive,Much</a:t>
            </a:r>
            <a:endParaRPr lang="en-US" sz="3200" b="1" dirty="0">
              <a:solidFill>
                <a:srgbClr val="00FF00"/>
              </a:solidFill>
              <a:latin typeface="Cooper Std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0386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Joya</a:t>
            </a:r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  <a:cs typeface="SutonnyOMJ" pitchFamily="2" charset="0"/>
              </a:rPr>
              <a:t> is a good girl.</a:t>
            </a:r>
            <a:endParaRPr lang="en-US" sz="5400" dirty="0">
              <a:solidFill>
                <a:schemeClr val="tx1"/>
              </a:solidFill>
              <a:latin typeface="Cooper Black" pitchFamily="18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400" y="4114800"/>
            <a:ext cx="1905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23" grpId="0" animBg="1"/>
      <p:bldP spid="15" grpId="0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940</TotalTime>
  <Words>395</Words>
  <Application>Microsoft Office PowerPoint</Application>
  <PresentationFormat>Custom</PresentationFormat>
  <Paragraphs>102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Furkan Uddin</dc:creator>
  <cp:lastModifiedBy>Furkan Uddin</cp:lastModifiedBy>
  <cp:revision>258</cp:revision>
  <dcterms:created xsi:type="dcterms:W3CDTF">2020-12-06T15:37:46Z</dcterms:created>
  <dcterms:modified xsi:type="dcterms:W3CDTF">2020-12-12T09:19:56Z</dcterms:modified>
</cp:coreProperties>
</file>