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9" r:id="rId4"/>
    <p:sldId id="272" r:id="rId5"/>
    <p:sldId id="276" r:id="rId6"/>
    <p:sldId id="280" r:id="rId7"/>
    <p:sldId id="273" r:id="rId8"/>
    <p:sldId id="274" r:id="rId9"/>
    <p:sldId id="281" r:id="rId10"/>
    <p:sldId id="275" r:id="rId11"/>
    <p:sldId id="277" r:id="rId12"/>
    <p:sldId id="282" r:id="rId13"/>
    <p:sldId id="278" r:id="rId14"/>
    <p:sldId id="258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2B51-4B7F-41D9-BEBE-CD5CFFEF0593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E58E-7622-4E0D-94CE-3BF07F004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85720" y="285728"/>
            <a:ext cx="8286808" cy="6357982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00232" y="1214422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/>
              <a:t>স্বাগতম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357166"/>
            <a:ext cx="364333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b="1" dirty="0" smtClean="0"/>
              <a:t>উত্তরটি মিলিয়ে নাও </a:t>
            </a:r>
            <a:endParaRPr lang="bn-IN" sz="2800" b="1" dirty="0" smtClean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2285983" y="2857496"/>
            <a:ext cx="114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মধ্যক=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57554" y="3071810"/>
            <a:ext cx="11430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28992" y="257174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n</a:t>
            </a:r>
            <a:r>
              <a:rPr lang="bn-IN" sz="2800" b="1" dirty="0" smtClean="0"/>
              <a:t> +১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307181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২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285749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তম পদের মান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10984" y="378619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=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66709" y="3571876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২৫+১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400050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২</a:t>
            </a:r>
            <a:endParaRPr lang="en-US" sz="2800" b="1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8992" y="4000504"/>
            <a:ext cx="867876" cy="165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7686" y="378619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তম পদের মান 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10984" y="457200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=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90629" y="4357694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২৬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428992" y="4786322"/>
            <a:ext cx="847732" cy="26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3306" y="478632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২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357686" y="457200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তম পদের মান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10984" y="52863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=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41341" y="5263234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১৩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5253351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তম পদের মান 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5763300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=৫৮ </a:t>
            </a:r>
            <a:endParaRPr lang="en-US" sz="2800" b="1" dirty="0"/>
          </a:p>
        </p:txBody>
      </p:sp>
      <p:sp>
        <p:nvSpPr>
          <p:cNvPr id="30" name="Rectangle 29"/>
          <p:cNvSpPr/>
          <p:nvPr/>
        </p:nvSpPr>
        <p:spPr>
          <a:xfrm>
            <a:off x="1285852" y="1928802"/>
            <a:ext cx="6357982" cy="4286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/>
              <a:t>প্রচুরক নির্ণয় 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500034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১৩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2000232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১৪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3571868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5214942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7000892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১৮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571876"/>
            <a:ext cx="871543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কোনো উপাত্তে যে সংখ্যাটি সবচেয়ে বেশি বার থাকে  তাকে প্রচুরক বলে। 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143512"/>
            <a:ext cx="828680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এখানে ১৫ সংখ্যাটি সবচেয়ে বেশি বার রয়েছে।</a:t>
            </a:r>
          </a:p>
          <a:p>
            <a:pPr algn="ctr"/>
            <a:r>
              <a:rPr lang="bn-IN" sz="2800" b="1" dirty="0" smtClean="0"/>
              <a:t>নির্ণেয় প্রচুরক=১৫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2786058"/>
            <a:ext cx="737573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800" b="1" dirty="0" smtClean="0"/>
              <a:t>এখানে কোন সংখ্যাটি সবচেয়ে বেশিবার রয়েছে</a:t>
            </a:r>
            <a:r>
              <a:rPr lang="bn-IN" dirty="0" smtClean="0"/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929066"/>
            <a:ext cx="79296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400" b="1" dirty="0" smtClean="0"/>
              <a:t>৪০,৪২,৪৫,৪৮,৪৯,৪৯,৫২,৫৩,৫৪,৫৫,৫৬,৫৭,৫৮,৫৯,৫৯,৬০,৬৪,৬৭,৬৮,৬৮, ৭০,৭০,৭০,৭১,৭২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14612" y="428604"/>
            <a:ext cx="29017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/>
              <a:t>জোড়ায় কাজ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1500174"/>
            <a:ext cx="240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সময়ঃ ০৫ মিনিট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357430"/>
            <a:ext cx="7957765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যে সংখ্যাগুলো একাধিকবার আছে সেগুলো খাতায় লিখ</a:t>
            </a:r>
            <a:r>
              <a:rPr lang="bn-IN" dirty="0" smtClean="0"/>
              <a:t>।</a:t>
            </a:r>
          </a:p>
          <a:p>
            <a:r>
              <a:rPr lang="bn-IN" sz="2400" b="1" dirty="0" smtClean="0"/>
              <a:t>(কোন সংখ্যাটি কতবার আছে,কোন সংখ্যাটি সবচেয়ে বেশি বার আছে তা উল্লেখ করে)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543939"/>
            <a:ext cx="8429684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b="1" dirty="0" smtClean="0"/>
              <a:t>নম্বরগুলোকে মানের উর্ধ্বক্রমে সাজাই</a:t>
            </a:r>
          </a:p>
          <a:p>
            <a:r>
              <a:rPr lang="bn-IN" sz="2800" b="1" dirty="0" smtClean="0"/>
              <a:t>৪০,৪২,৪৫,৪৮,৪৯,৪৯,৫২,৫৩,৫৪,৫৫,৫৬,৫৭,৫৮,৫৯,৫৯,৬০,৬৪,৬৭,৬৮,৬৮, ৭০,৭০,৭০,৭১,৭২,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7250" y="3571876"/>
            <a:ext cx="595227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2800" b="1" dirty="0" smtClean="0"/>
              <a:t>৭০ সংখ্যাটি সবচেয়ে বেশি বার রয়েছে।</a:t>
            </a:r>
          </a:p>
          <a:p>
            <a:pPr algn="ctr"/>
            <a:r>
              <a:rPr lang="bn-IN" sz="2800" b="1" dirty="0" smtClean="0"/>
              <a:t>নির্ণেয় প্রচুরক=৭০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85728"/>
            <a:ext cx="415209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/>
              <a:t>উত্তরটি মিলিয়ে নাও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642910" y="3500438"/>
            <a:ext cx="500066" cy="78581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500166" y="428604"/>
            <a:ext cx="392909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/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44037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নিচের সংখ্যাগুলো লক্ষ্য করঃ</a:t>
            </a:r>
          </a:p>
          <a:p>
            <a:r>
              <a:rPr lang="bn-IN" sz="2800" b="1" dirty="0" smtClean="0"/>
              <a:t>২৮,২৫,৩৭,৪৮,৩৩,৪১,২৫ 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7291" y="3500438"/>
            <a:ext cx="757242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সংখ্যগুলোকে মানের উর্ধ্বক্রমে সাজালে সবশেষে কোন সংখ্যাটি থাকবে? </a:t>
            </a:r>
            <a:endParaRPr lang="en-US" sz="2400" b="1" dirty="0"/>
          </a:p>
        </p:txBody>
      </p:sp>
      <p:sp>
        <p:nvSpPr>
          <p:cNvPr id="7" name="Flowchart: Multidocument 6"/>
          <p:cNvSpPr/>
          <p:nvPr/>
        </p:nvSpPr>
        <p:spPr>
          <a:xfrm>
            <a:off x="642910" y="4643446"/>
            <a:ext cx="500066" cy="78581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ultidocument 7"/>
          <p:cNvSpPr/>
          <p:nvPr/>
        </p:nvSpPr>
        <p:spPr>
          <a:xfrm>
            <a:off x="571472" y="5643578"/>
            <a:ext cx="500066" cy="78581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57290" y="4714884"/>
            <a:ext cx="347402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সংখ্যাগুলোর মধ্যক কত?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5643578"/>
            <a:ext cx="378621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এখানে প্রচুরক কত?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25717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/>
              <a:t>বাড়ির কাজ </a:t>
            </a:r>
            <a:endParaRPr lang="en-US" sz="3600" b="1" dirty="0"/>
          </a:p>
        </p:txBody>
      </p:sp>
      <p:pic>
        <p:nvPicPr>
          <p:cNvPr id="3" name="Picture 2" descr="16691863_3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79" y="285728"/>
            <a:ext cx="3022136" cy="2630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4500570"/>
            <a:ext cx="7072362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তোমার বন্ধুদের কমপক্ষে ১৫ জনের বয়সকে (বছরে) মানের উর্ধ্বক্রমে সাজিয়ে মধ্যক ও প্রচুরক নির্ণয় কর।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191929-15614710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599044" cy="628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4643446"/>
            <a:ext cx="30780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/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071546"/>
            <a:ext cx="328614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শিক্ষক পরিচিতি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643314"/>
            <a:ext cx="4572032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solidFill>
                  <a:srgbClr val="7030A0"/>
                </a:solidFill>
              </a:rPr>
              <a:t>সেলিনা পারভীন</a:t>
            </a:r>
          </a:p>
          <a:p>
            <a:pPr algn="just"/>
            <a:r>
              <a:rPr lang="bn-IN" sz="2800" dirty="0" smtClean="0">
                <a:solidFill>
                  <a:schemeClr val="tx1"/>
                </a:solidFill>
              </a:rPr>
              <a:t>সহকারী শিক্ষক</a:t>
            </a:r>
          </a:p>
          <a:p>
            <a:pPr algn="just"/>
            <a:r>
              <a:rPr lang="bn-IN" sz="2800" dirty="0" smtClean="0">
                <a:solidFill>
                  <a:srgbClr val="7030A0"/>
                </a:solidFill>
              </a:rPr>
              <a:t>গভর্নমেন্ট ল্যাবরেটরি হাই স্কুল</a:t>
            </a:r>
            <a:r>
              <a:rPr lang="bn-IN" sz="2800" dirty="0" smtClean="0"/>
              <a:t>,</a:t>
            </a:r>
          </a:p>
          <a:p>
            <a:pPr algn="just"/>
            <a:r>
              <a:rPr lang="bn-IN" sz="2800" dirty="0" smtClean="0"/>
              <a:t>কুমিল্লা</a:t>
            </a:r>
          </a:p>
        </p:txBody>
      </p:sp>
      <p:sp>
        <p:nvSpPr>
          <p:cNvPr id="5" name="Rectangle 4"/>
          <p:cNvSpPr/>
          <p:nvPr/>
        </p:nvSpPr>
        <p:spPr>
          <a:xfrm>
            <a:off x="3214678" y="214290"/>
            <a:ext cx="257176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400" b="1" dirty="0" smtClean="0">
                <a:solidFill>
                  <a:srgbClr val="7030A0"/>
                </a:solidFill>
              </a:rPr>
              <a:t>পরিচিতি</a:t>
            </a:r>
            <a:endParaRPr lang="en-US" sz="4400" b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07455" y="3750471"/>
            <a:ext cx="4714908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8" y="1142984"/>
            <a:ext cx="285752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/>
              <a:t>পাঠ পরিচিতি 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5143504" y="2928934"/>
            <a:ext cx="3714776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</a:rPr>
              <a:t>শ্রেণিঃ অষ্টম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বিষয়ঃ গণিত</a:t>
            </a:r>
          </a:p>
          <a:p>
            <a:pPr algn="ctr"/>
            <a:r>
              <a:rPr lang="bn-IN" sz="2800" b="1" dirty="0" smtClean="0">
                <a:solidFill>
                  <a:srgbClr val="7030A0"/>
                </a:solidFill>
              </a:rPr>
              <a:t>অধ্যায়ঃএকাদশ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বিশেষ পাঠঃ  মধ্যক ও প্রচুরক নির্ণয় </a:t>
            </a:r>
          </a:p>
          <a:p>
            <a:pPr algn="ctr"/>
            <a:r>
              <a:rPr lang="bn-IN" sz="2800" b="1" dirty="0" smtClean="0">
                <a:solidFill>
                  <a:srgbClr val="7030A0"/>
                </a:solidFill>
              </a:rPr>
              <a:t>সময়ঃ৫০ মিনিট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5984" y="1857364"/>
            <a:ext cx="1714512" cy="16430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2357422" y="0"/>
            <a:ext cx="4071966" cy="18573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/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071678"/>
            <a:ext cx="542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এই পাঠ শেষে শিক্ষার্থীরা......... </a:t>
            </a:r>
            <a:endParaRPr lang="en-US" sz="3200" b="1" dirty="0"/>
          </a:p>
        </p:txBody>
      </p:sp>
      <p:sp>
        <p:nvSpPr>
          <p:cNvPr id="4" name="Pentagon 3"/>
          <p:cNvSpPr/>
          <p:nvPr/>
        </p:nvSpPr>
        <p:spPr>
          <a:xfrm>
            <a:off x="357158" y="3000372"/>
            <a:ext cx="7715304" cy="8418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অবিন্যস্ত উপাত্ত থেকে মধ্যক নির্ণয় করতে পারবে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357158" y="4357694"/>
            <a:ext cx="8286808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অবিন্যস্ত উপাত্ত থেকে প্রচুরক নির্ণয় করতে পারবে</a:t>
            </a:r>
            <a:r>
              <a:rPr lang="bn-IN" dirty="0" smtClean="0"/>
              <a:t>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ড্রাই সে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357562"/>
            <a:ext cx="5572167" cy="264320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rot="5400000" flipH="1" flipV="1">
            <a:off x="4143372" y="3000372"/>
            <a:ext cx="1000132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57686" y="2143116"/>
            <a:ext cx="148811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/>
              <a:t>মধ্যক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428604"/>
            <a:ext cx="685804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নিচের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কোন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ব্যাটারিটি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মাঝখানে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আছে</a:t>
            </a:r>
            <a:r>
              <a:rPr lang="en-US" sz="3200" b="1" dirty="0" smtClean="0">
                <a:solidFill>
                  <a:srgbClr val="002060"/>
                </a:solidFill>
              </a:rPr>
              <a:t>? </a:t>
            </a:r>
            <a:r>
              <a:rPr lang="bn-IN" sz="3200" b="1" dirty="0" smtClean="0">
                <a:solidFill>
                  <a:srgbClr val="002060"/>
                </a:solidFill>
              </a:rPr>
              <a:t>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F389-11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4357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6182" y="4286256"/>
            <a:ext cx="507206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এখানে কোন ফুলের সংখ্যা বেশি?   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5500694" y="214290"/>
            <a:ext cx="2643206" cy="11430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লাল ফুল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 rot="5400000" flipH="1" flipV="1">
            <a:off x="4931882" y="1258654"/>
            <a:ext cx="1024646" cy="88715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00166" y="2214554"/>
            <a:ext cx="5643602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মধ্যক ও প্রচুরক নির্ণয়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00100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2500298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১৪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4071934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১৮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5786446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7429520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786058"/>
            <a:ext cx="626165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 smtClean="0"/>
              <a:t>সংখ্যাগুলোকে মানের ক্রমানুসারে সাজাই </a:t>
            </a:r>
            <a:endParaRPr lang="en-US" sz="2800" b="1" dirty="0"/>
          </a:p>
        </p:txBody>
      </p:sp>
      <p:sp>
        <p:nvSpPr>
          <p:cNvPr id="14" name="Oval 13"/>
          <p:cNvSpPr/>
          <p:nvPr/>
        </p:nvSpPr>
        <p:spPr>
          <a:xfrm>
            <a:off x="1000100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15" name="Oval 14"/>
          <p:cNvSpPr/>
          <p:nvPr/>
        </p:nvSpPr>
        <p:spPr>
          <a:xfrm>
            <a:off x="2500298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১৪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4071934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১৮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5786446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7429520" y="1500174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500042"/>
            <a:ext cx="513313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b="1" dirty="0" smtClean="0"/>
              <a:t>নিচের সংখ্যাগুলো লক্ষ্য করঃ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79371E-6 L -0.74514 0.470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9371E-6 L -0.00139 0.4701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9371E-6 L 0.35174 0.4597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9371E-6 L -0.00625 0.4493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9371E-6 L 0.38594 0.4597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5720" y="135729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</a:t>
            </a:r>
            <a:r>
              <a:rPr lang="en-US" sz="2800" b="1" dirty="0" smtClean="0"/>
              <a:t>৩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3571868" y="135729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5143504" y="135729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১৫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6858016" y="135729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</a:t>
            </a:r>
            <a:r>
              <a:rPr lang="en-US" sz="2800" b="1" dirty="0" smtClean="0"/>
              <a:t>৮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1857356" y="135729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১</a:t>
            </a:r>
            <a:r>
              <a:rPr lang="en-US" sz="2800" b="1" dirty="0" smtClean="0"/>
              <a:t>৪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1472" y="1714488"/>
            <a:ext cx="214314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5429256" y="1714486"/>
            <a:ext cx="2286016" cy="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282" y="285728"/>
            <a:ext cx="864399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/>
              <a:t>মধ্যক নির্ণয় 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488" y="250030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নির্ণেয় মধ্যক=১৫ 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286124"/>
            <a:ext cx="864399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উপাত্তগুলোকে মানের ক্রমানুসারে সাজালে যে মান উপাত্তগুলোকে সমান দুইভাগে ভাগ করে সেই মানই হবে উপাত্তগুলোর মধ্যক ।   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1785918" y="514351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মধ্যক= </a:t>
            </a:r>
            <a:endParaRPr lang="en-US" sz="2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488" y="5357826"/>
            <a:ext cx="11430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00365" y="4786322"/>
            <a:ext cx="1071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n</a:t>
            </a:r>
            <a:r>
              <a:rPr lang="bn-IN" sz="2800" b="1" dirty="0" smtClean="0"/>
              <a:t> +১ 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86116" y="53578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২ 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514351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তম পদের মান 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1" y="5072074"/>
            <a:ext cx="24288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err="1" smtClean="0"/>
              <a:t>যখন</a:t>
            </a:r>
            <a:r>
              <a:rPr lang="en-US" sz="2800" b="1" dirty="0" smtClean="0"/>
              <a:t> </a:t>
            </a:r>
            <a:r>
              <a:rPr lang="en-GB" sz="2800" b="1" dirty="0" smtClean="0"/>
              <a:t>n</a:t>
            </a:r>
            <a:r>
              <a:rPr lang="en-US" sz="2800" b="1" dirty="0" smtClean="0"/>
              <a:t> </a:t>
            </a:r>
            <a:r>
              <a:rPr lang="en-US" sz="2400" b="1" dirty="0" err="1" smtClean="0"/>
              <a:t>বিজোড়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সংখ্যা</a:t>
            </a:r>
            <a:r>
              <a:rPr lang="en-US" sz="2400" b="1" dirty="0" smtClean="0"/>
              <a:t>)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3" grpId="0" animBg="1"/>
      <p:bldP spid="14" grpId="0"/>
      <p:bldP spid="15" grpId="0" animBg="1"/>
      <p:bldP spid="16" grpId="0"/>
      <p:bldP spid="23" grpId="0"/>
      <p:bldP spid="24" grpId="0"/>
      <p:bldP spid="2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3714752"/>
            <a:ext cx="842968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b="1" dirty="0" smtClean="0"/>
              <a:t>নম্বরগুলোকে মানের উর্ধ্বক্রমে সাজাই</a:t>
            </a:r>
          </a:p>
          <a:p>
            <a:r>
              <a:rPr lang="bn-IN" sz="2800" b="1" dirty="0" smtClean="0"/>
              <a:t>৪০,৪২,৪৫,৪৮,৪৯,৪৯,৫২,৫৩,৫৪,৫৫,৫৬,৫৭,৫৮,৫৯,৫৯,৬০,৬৪,৬৭,৬৮,৬৮, ৭০,৭০,৭০,৭১,৭২,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571744"/>
            <a:ext cx="835824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সূত্র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প্রয়োগ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নিচের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নম্বর</a:t>
            </a:r>
            <a:r>
              <a:rPr lang="bn-IN" sz="2800" b="1" dirty="0" smtClean="0"/>
              <a:t>গু</a:t>
            </a:r>
            <a:r>
              <a:rPr lang="en-US" sz="2800" b="1" dirty="0" err="1" smtClean="0"/>
              <a:t>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থেকে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মধ্যক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নির্ণয়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। </a:t>
            </a:r>
            <a:r>
              <a:rPr lang="bn-IN" sz="2800" b="1" dirty="0" smtClean="0"/>
              <a:t>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428604"/>
            <a:ext cx="263565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/>
              <a:t>দলগত কাজ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1357298"/>
            <a:ext cx="274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সময়ঃ০৮ মিনিট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317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asaduzzaman</dc:creator>
  <cp:lastModifiedBy>mohammad asaduzzaman</cp:lastModifiedBy>
  <cp:revision>20</cp:revision>
  <dcterms:created xsi:type="dcterms:W3CDTF">2020-12-13T05:02:55Z</dcterms:created>
  <dcterms:modified xsi:type="dcterms:W3CDTF">2020-12-13T12:13:24Z</dcterms:modified>
</cp:coreProperties>
</file>