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8" r:id="rId2"/>
    <p:sldId id="256" r:id="rId3"/>
    <p:sldId id="299" r:id="rId4"/>
    <p:sldId id="300" r:id="rId5"/>
    <p:sldId id="301" r:id="rId6"/>
    <p:sldId id="302" r:id="rId7"/>
    <p:sldId id="322" r:id="rId8"/>
    <p:sldId id="324" r:id="rId9"/>
    <p:sldId id="325" r:id="rId10"/>
    <p:sldId id="326" r:id="rId11"/>
    <p:sldId id="327" r:id="rId12"/>
    <p:sldId id="329" r:id="rId13"/>
    <p:sldId id="330" r:id="rId14"/>
    <p:sldId id="331" r:id="rId15"/>
    <p:sldId id="304" r:id="rId16"/>
    <p:sldId id="305" r:id="rId17"/>
    <p:sldId id="323" r:id="rId18"/>
    <p:sldId id="332" r:id="rId19"/>
    <p:sldId id="313" r:id="rId20"/>
    <p:sldId id="285" r:id="rId21"/>
    <p:sldId id="296" r:id="rId22"/>
    <p:sldId id="31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বুনট</a:t>
          </a:r>
          <a:r>
            <a:rPr lang="en-US" sz="2000" b="1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000" b="1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সংযুতি</a:t>
          </a:r>
          <a:endParaRPr lang="en-US" sz="2000" b="1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15FA47B-9DF3-44E9-AB82-FF463A061E6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তাপমাত্রা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8229BE-3D57-4E19-9299-038F9737F73E}">
      <dgm:prSet phldrT="[Text]" custT="1"/>
      <dgm:spPr/>
      <dgm:t>
        <a:bodyPr/>
        <a:lstStyle/>
        <a:p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1600" b="1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উর্বরতা</a:t>
          </a:r>
          <a:endParaRPr lang="en-US" sz="1600" b="1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F90962DF-D1A1-4160-9BB7-57685C26D0E0}" type="parTrans" cxnId="{DE65C055-BB93-4D86-B524-5ABC52B1339A}">
      <dgm:prSet/>
      <dgm:spPr/>
      <dgm:t>
        <a:bodyPr/>
        <a:lstStyle/>
        <a:p>
          <a:endParaRPr lang="en-US"/>
        </a:p>
      </dgm:t>
    </dgm:pt>
    <dgm:pt modelId="{3065398C-11A7-4D89-A427-88D664F8F4C8}" type="sibTrans" cxnId="{DE65C055-BB93-4D86-B524-5ABC52B13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2012B3B-E175-459A-9EF2-5485675D299D}">
      <dgm:prSet phldrT="[Text]" custT="1"/>
      <dgm:spPr/>
      <dgm:t>
        <a:bodyPr/>
        <a:lstStyle/>
        <a:p>
          <a:pPr algn="ctr"/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জীবের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প্রকৃতি</a:t>
          </a:r>
          <a:r>
            <a:rPr lang="en-US" sz="16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16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প্রকারভেদ</a:t>
          </a:r>
          <a:endParaRPr lang="en-US" sz="16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BF0A830B-2B36-47EE-A5C5-D29344DFD92E}" type="parTrans" cxnId="{640C6549-A749-4E30-9A34-158CC1B0C48A}">
      <dgm:prSet/>
      <dgm:spPr/>
      <dgm:t>
        <a:bodyPr/>
        <a:lstStyle/>
        <a:p>
          <a:endParaRPr lang="en-US"/>
        </a:p>
      </dgm:t>
    </dgm:pt>
    <dgm:pt modelId="{C641A10C-D34E-449C-B568-93A950EB094F}" type="sibTrans" cxnId="{640C6549-A749-4E30-9A34-158CC1B0C48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52B9025-E24A-4373-8990-6DE6B0F2F5A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ভূমি</a:t>
          </a:r>
          <a:r>
            <a:rPr lang="en-US" sz="1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কর্ষণ</a:t>
          </a:r>
          <a:r>
            <a:rPr lang="en-US" sz="1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প্রক্রিয়া</a:t>
          </a:r>
          <a:endParaRPr lang="en-US" sz="18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5EA7885-E461-4BEB-891E-48762FB69B40}" type="parTrans" cxnId="{56A6B5E0-4C5A-4195-A335-3BA47CB39A9E}">
      <dgm:prSet/>
      <dgm:spPr/>
      <dgm:t>
        <a:bodyPr/>
        <a:lstStyle/>
        <a:p>
          <a:endParaRPr lang="en-US"/>
        </a:p>
      </dgm:t>
    </dgm:pt>
    <dgm:pt modelId="{D4F4F281-F349-40E3-A07C-ED0A5B765873}" type="sibTrans" cxnId="{56A6B5E0-4C5A-4195-A335-3BA47CB39A9E}">
      <dgm:prSet/>
      <dgm:spPr>
        <a:solidFill>
          <a:srgbClr val="FFC000"/>
        </a:solidFill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0802F373-E15E-44F3-A89A-07978DAEC5D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ফসল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পর্যায়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অবলম্বন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440CBDE-BA73-4F73-B41F-76BDFE036906}" type="parTrans" cxnId="{D17D9932-FE42-4FE2-B749-785B4D9DF756}">
      <dgm:prSet/>
      <dgm:spPr/>
      <dgm:t>
        <a:bodyPr/>
        <a:lstStyle/>
        <a:p>
          <a:endParaRPr lang="en-US"/>
        </a:p>
      </dgm:t>
    </dgm:pt>
    <dgm:pt modelId="{1AD75CFB-F6FF-4FCB-80C8-FE1C851F73F5}" type="sibTrans" cxnId="{D17D9932-FE42-4FE2-B749-785B4D9DF756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6E040A3B-A9E0-4762-B760-CE1FF37B2AA6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ফসল</a:t>
          </a:r>
          <a:r>
            <a:rPr lang="en-US" sz="20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ব্যবস্থাপনা</a:t>
          </a:r>
          <a:endParaRPr lang="en-US" sz="2000" b="1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D8381FF5-ABDF-47F7-9054-9FC1F5DE8C22}" type="parTrans" cxnId="{016499C2-B01D-494E-8E4B-B9FC94DF66F0}">
      <dgm:prSet/>
      <dgm:spPr/>
      <dgm:t>
        <a:bodyPr/>
        <a:lstStyle/>
        <a:p>
          <a:endParaRPr lang="en-US"/>
        </a:p>
      </dgm:t>
    </dgm:pt>
    <dgm:pt modelId="{DFB44308-E768-4C0C-ADEB-0C5C8AF0610E}" type="sibTrans" cxnId="{016499C2-B01D-494E-8E4B-B9FC94DF66F0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7" custRadScaleRad="84644" custRadScaleInc="-6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6C9F586-A35E-49C2-92EF-BED5B1BEC5E6}" type="pres">
      <dgm:prSet presAssocID="{FF8229BE-3D57-4E19-9299-038F9737F73E}" presName="node" presStyleLbl="node1" presStyleIdx="2" presStyleCnt="7" custRadScaleRad="98804" custRadScaleInc="-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85C7-99DB-4281-BF9C-6EC78F35EECA}" type="pres">
      <dgm:prSet presAssocID="{3065398C-11A7-4D89-A427-88D664F8F4C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AF5068E-E461-4122-A786-7972FE8C909D}" type="pres">
      <dgm:prSet presAssocID="{3065398C-11A7-4D89-A427-88D664F8F4C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F68515E-7624-49C7-9A9E-9FEEB9CB9F1B}" type="pres">
      <dgm:prSet presAssocID="{42012B3B-E175-459A-9EF2-5485675D29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D7C-A7E1-4A35-8157-534734BF2AA2}" type="pres">
      <dgm:prSet presAssocID="{C641A10C-D34E-449C-B568-93A950EB094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E022050-E23D-4EA1-AE98-35565BCFEC58}" type="pres">
      <dgm:prSet presAssocID="{C641A10C-D34E-449C-B568-93A950EB094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58755A7-DEA6-432E-88CC-B0F533948BBF}" type="pres">
      <dgm:prSet presAssocID="{752B9025-E24A-4373-8990-6DE6B0F2F5AC}" presName="node" presStyleLbl="node1" presStyleIdx="4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287D-9DD6-4987-ACFF-C12ED75C0BDC}" type="pres">
      <dgm:prSet presAssocID="{D4F4F281-F349-40E3-A07C-ED0A5B7658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AD1B37F-15C1-4B19-9062-F7724040A29B}" type="pres">
      <dgm:prSet presAssocID="{D4F4F281-F349-40E3-A07C-ED0A5B7658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AA8F798-0EBF-4850-B209-9F090C6E3825}" type="pres">
      <dgm:prSet presAssocID="{0802F373-E15E-44F3-A89A-07978DAEC5D7}" presName="node" presStyleLbl="node1" presStyleIdx="5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CEFB-65B5-409C-97BF-8A17516A6A98}" type="pres">
      <dgm:prSet presAssocID="{1AD75CFB-F6FF-4FCB-80C8-FE1C851F73F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C76C5D9-D7E6-46A8-98DA-7D1BB64E2C70}" type="pres">
      <dgm:prSet presAssocID="{1AD75CFB-F6FF-4FCB-80C8-FE1C851F73F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4AAC4B7-E6DE-4E9F-8D73-4094012D26DC}" type="pres">
      <dgm:prSet presAssocID="{6E040A3B-A9E0-4762-B760-CE1FF37B2AA6}" presName="node" presStyleLbl="node1" presStyleIdx="6" presStyleCnt="7" custRadScaleRad="102226" custRadScaleInc="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54483-AA37-4775-88FB-7538D74D7AA0}" type="pres">
      <dgm:prSet presAssocID="{DFB44308-E768-4C0C-ADEB-0C5C8AF0610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A72058D-94AB-44D1-8A0E-5ADFF3D97BD6}" type="pres">
      <dgm:prSet presAssocID="{DFB44308-E768-4C0C-ADEB-0C5C8AF0610E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B727BF0E-BDB1-4848-BB59-CA7B8F7F32ED}" type="presOf" srcId="{42012B3B-E175-459A-9EF2-5485675D299D}" destId="{CF68515E-7624-49C7-9A9E-9FEEB9CB9F1B}" srcOrd="0" destOrd="0" presId="urn:microsoft.com/office/officeart/2005/8/layout/cycle2"/>
    <dgm:cxn modelId="{56A6B5E0-4C5A-4195-A335-3BA47CB39A9E}" srcId="{EFAA5D8C-7C41-4F96-A3E6-2DCC07B59C5D}" destId="{752B9025-E24A-4373-8990-6DE6B0F2F5AC}" srcOrd="4" destOrd="0" parTransId="{85EA7885-E461-4BEB-891E-48762FB69B40}" sibTransId="{D4F4F281-F349-40E3-A07C-ED0A5B765873}"/>
    <dgm:cxn modelId="{3AB71C8D-AF67-4ABE-81E7-2686486C3099}" type="presOf" srcId="{FF8229BE-3D57-4E19-9299-038F9737F73E}" destId="{96C9F586-A35E-49C2-92EF-BED5B1BEC5E6}" srcOrd="0" destOrd="0" presId="urn:microsoft.com/office/officeart/2005/8/layout/cycle2"/>
    <dgm:cxn modelId="{0B8A7871-57C3-45DD-A3D0-45E2CB487EBD}" type="presOf" srcId="{DFB44308-E768-4C0C-ADEB-0C5C8AF0610E}" destId="{FA72058D-94AB-44D1-8A0E-5ADFF3D97BD6}" srcOrd="1" destOrd="0" presId="urn:microsoft.com/office/officeart/2005/8/layout/cycle2"/>
    <dgm:cxn modelId="{DE65C055-BB93-4D86-B524-5ABC52B1339A}" srcId="{EFAA5D8C-7C41-4F96-A3E6-2DCC07B59C5D}" destId="{FF8229BE-3D57-4E19-9299-038F9737F73E}" srcOrd="2" destOrd="0" parTransId="{F90962DF-D1A1-4160-9BB7-57685C26D0E0}" sibTransId="{3065398C-11A7-4D89-A427-88D664F8F4C8}"/>
    <dgm:cxn modelId="{754220A9-FEF4-457C-8240-488BB8B1D1A0}" type="presOf" srcId="{C641A10C-D34E-449C-B568-93A950EB094F}" destId="{E8329D7C-A7E1-4A35-8157-534734BF2AA2}" srcOrd="0" destOrd="0" presId="urn:microsoft.com/office/officeart/2005/8/layout/cycle2"/>
    <dgm:cxn modelId="{151A607C-5316-4D5F-A73B-41DA56788AE4}" type="presOf" srcId="{752B9025-E24A-4373-8990-6DE6B0F2F5AC}" destId="{758755A7-DEA6-432E-88CC-B0F533948BBF}" srcOrd="0" destOrd="0" presId="urn:microsoft.com/office/officeart/2005/8/layout/cycle2"/>
    <dgm:cxn modelId="{FFC32A9A-BA31-419B-A34C-FFAA94D95F97}" type="presOf" srcId="{3065398C-11A7-4D89-A427-88D664F8F4C8}" destId="{6F3C85C7-99DB-4281-BF9C-6EC78F35EECA}" srcOrd="0" destOrd="0" presId="urn:microsoft.com/office/officeart/2005/8/layout/cycle2"/>
    <dgm:cxn modelId="{B6525B87-8652-4CC5-9E3D-EE9C3B4547AE}" type="presOf" srcId="{EFAA5D8C-7C41-4F96-A3E6-2DCC07B59C5D}" destId="{0B55F029-F0BA-492F-A917-266100B77804}" srcOrd="0" destOrd="0" presId="urn:microsoft.com/office/officeart/2005/8/layout/cycle2"/>
    <dgm:cxn modelId="{1F0ABA7E-CF57-4559-9883-E5F4334E287B}" type="presOf" srcId="{3A5A9C85-3439-4741-96D4-DE6355E3C26B}" destId="{EF22E9E4-36EB-4A3F-8CF2-B729E3804F7C}" srcOrd="0" destOrd="0" presId="urn:microsoft.com/office/officeart/2005/8/layout/cycle2"/>
    <dgm:cxn modelId="{24872604-FCD9-49A5-B30C-B379EAE216DE}" type="presOf" srcId="{D4F4F281-F349-40E3-A07C-ED0A5B765873}" destId="{235B287D-9DD6-4987-ACFF-C12ED75C0BDC}" srcOrd="0" destOrd="0" presId="urn:microsoft.com/office/officeart/2005/8/layout/cycle2"/>
    <dgm:cxn modelId="{1D7F68E2-0822-4A43-877A-4EFD0D941751}" type="presOf" srcId="{EB8B2A97-66FC-4ABE-8B72-AAB5F9D5E6F5}" destId="{1FD92F36-5F79-44BA-8BC0-B81BB16BD6AC}" srcOrd="0" destOrd="0" presId="urn:microsoft.com/office/officeart/2005/8/layout/cycle2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BC10669E-4B40-4643-B7EC-E45A5401C798}" type="presOf" srcId="{FECF164C-6F12-4D28-B4F6-60A0697AFF85}" destId="{C1F9A8BC-2A08-40D6-8B30-19558975588C}" srcOrd="1" destOrd="0" presId="urn:microsoft.com/office/officeart/2005/8/layout/cycle2"/>
    <dgm:cxn modelId="{3054DAF8-F3E8-49F5-A34B-D3F8154E5930}" type="presOf" srcId="{D4F4F281-F349-40E3-A07C-ED0A5B765873}" destId="{7AD1B37F-15C1-4B19-9062-F7724040A29B}" srcOrd="1" destOrd="0" presId="urn:microsoft.com/office/officeart/2005/8/layout/cycle2"/>
    <dgm:cxn modelId="{D17D9932-FE42-4FE2-B749-785B4D9DF756}" srcId="{EFAA5D8C-7C41-4F96-A3E6-2DCC07B59C5D}" destId="{0802F373-E15E-44F3-A89A-07978DAEC5D7}" srcOrd="5" destOrd="0" parTransId="{8440CBDE-BA73-4F73-B41F-76BDFE036906}" sibTransId="{1AD75CFB-F6FF-4FCB-80C8-FE1C851F73F5}"/>
    <dgm:cxn modelId="{640C6549-A749-4E30-9A34-158CC1B0C48A}" srcId="{EFAA5D8C-7C41-4F96-A3E6-2DCC07B59C5D}" destId="{42012B3B-E175-459A-9EF2-5485675D299D}" srcOrd="3" destOrd="0" parTransId="{BF0A830B-2B36-47EE-A5C5-D29344DFD92E}" sibTransId="{C641A10C-D34E-449C-B568-93A950EB094F}"/>
    <dgm:cxn modelId="{016499C2-B01D-494E-8E4B-B9FC94DF66F0}" srcId="{EFAA5D8C-7C41-4F96-A3E6-2DCC07B59C5D}" destId="{6E040A3B-A9E0-4762-B760-CE1FF37B2AA6}" srcOrd="6" destOrd="0" parTransId="{D8381FF5-ABDF-47F7-9054-9FC1F5DE8C22}" sibTransId="{DFB44308-E768-4C0C-ADEB-0C5C8AF0610E}"/>
    <dgm:cxn modelId="{93081060-172C-42E9-9617-710E523DC9A9}" type="presOf" srcId="{3065398C-11A7-4D89-A427-88D664F8F4C8}" destId="{5AF5068E-E461-4122-A786-7972FE8C909D}" srcOrd="1" destOrd="0" presId="urn:microsoft.com/office/officeart/2005/8/layout/cycle2"/>
    <dgm:cxn modelId="{3B8D0632-9B27-4825-AEA6-C3E898FE8137}" type="presOf" srcId="{1AD75CFB-F6FF-4FCB-80C8-FE1C851F73F5}" destId="{EB68CEFB-65B5-409C-97BF-8A17516A6A98}" srcOrd="0" destOrd="0" presId="urn:microsoft.com/office/officeart/2005/8/layout/cycle2"/>
    <dgm:cxn modelId="{89B7DB9E-1169-4EA2-8AD2-83EDD90FE03F}" type="presOf" srcId="{0802F373-E15E-44F3-A89A-07978DAEC5D7}" destId="{2AA8F798-0EBF-4850-B209-9F090C6E3825}" srcOrd="0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DE75DDF1-1820-4D01-805A-E61CF109E651}" type="presOf" srcId="{DFB44308-E768-4C0C-ADEB-0C5C8AF0610E}" destId="{AF954483-AA37-4775-88FB-7538D74D7AA0}" srcOrd="0" destOrd="0" presId="urn:microsoft.com/office/officeart/2005/8/layout/cycle2"/>
    <dgm:cxn modelId="{8B2B8B4B-0C3C-4BE6-923F-C7C743F9CA29}" type="presOf" srcId="{6E040A3B-A9E0-4762-B760-CE1FF37B2AA6}" destId="{74AAC4B7-E6DE-4E9F-8D73-4094012D26DC}" srcOrd="0" destOrd="0" presId="urn:microsoft.com/office/officeart/2005/8/layout/cycle2"/>
    <dgm:cxn modelId="{761DB06A-9F2A-46B5-A9DD-C690E030C02C}" type="presOf" srcId="{C641A10C-D34E-449C-B568-93A950EB094F}" destId="{8E022050-E23D-4EA1-AE98-35565BCFEC58}" srcOrd="1" destOrd="0" presId="urn:microsoft.com/office/officeart/2005/8/layout/cycle2"/>
    <dgm:cxn modelId="{3EF1F528-D836-4D1F-BB04-4AC0825D9C02}" type="presOf" srcId="{1AD75CFB-F6FF-4FCB-80C8-FE1C851F73F5}" destId="{BC76C5D9-D7E6-46A8-98DA-7D1BB64E2C70}" srcOrd="1" destOrd="0" presId="urn:microsoft.com/office/officeart/2005/8/layout/cycle2"/>
    <dgm:cxn modelId="{0340D71E-DF3F-43ED-B760-D8432D83474A}" type="presOf" srcId="{3A5A9C85-3439-4741-96D4-DE6355E3C26B}" destId="{C4EAFD2C-CAAC-4760-9ADC-5FB81D08F4E4}" srcOrd="1" destOrd="0" presId="urn:microsoft.com/office/officeart/2005/8/layout/cycle2"/>
    <dgm:cxn modelId="{3D3ADC14-DE55-4260-B23A-07AAA6A8A87E}" type="presOf" srcId="{FECF164C-6F12-4D28-B4F6-60A0697AFF85}" destId="{B73DFE99-2114-4998-99A9-B43F243D84D5}" srcOrd="0" destOrd="0" presId="urn:microsoft.com/office/officeart/2005/8/layout/cycle2"/>
    <dgm:cxn modelId="{DCD39E29-D900-460C-BA43-75111865B7B6}" type="presOf" srcId="{E15FA47B-9DF3-44E9-AB82-FF463A061E6A}" destId="{AAC1B61C-12E8-4E51-BA97-E2BC17425552}" srcOrd="0" destOrd="0" presId="urn:microsoft.com/office/officeart/2005/8/layout/cycle2"/>
    <dgm:cxn modelId="{0DF5DBA0-891B-4A44-882A-F74476F83740}" type="presParOf" srcId="{0B55F029-F0BA-492F-A917-266100B77804}" destId="{1FD92F36-5F79-44BA-8BC0-B81BB16BD6AC}" srcOrd="0" destOrd="0" presId="urn:microsoft.com/office/officeart/2005/8/layout/cycle2"/>
    <dgm:cxn modelId="{4F6FDEBD-C1E1-4865-AA2C-9E6C2C0E3857}" type="presParOf" srcId="{0B55F029-F0BA-492F-A917-266100B77804}" destId="{EF22E9E4-36EB-4A3F-8CF2-B729E3804F7C}" srcOrd="1" destOrd="0" presId="urn:microsoft.com/office/officeart/2005/8/layout/cycle2"/>
    <dgm:cxn modelId="{BCAB32F1-FD1D-4F1C-A265-7921839E7A4A}" type="presParOf" srcId="{EF22E9E4-36EB-4A3F-8CF2-B729E3804F7C}" destId="{C4EAFD2C-CAAC-4760-9ADC-5FB81D08F4E4}" srcOrd="0" destOrd="0" presId="urn:microsoft.com/office/officeart/2005/8/layout/cycle2"/>
    <dgm:cxn modelId="{74A09095-2A70-48D7-B8F7-7617B06BE1EA}" type="presParOf" srcId="{0B55F029-F0BA-492F-A917-266100B77804}" destId="{AAC1B61C-12E8-4E51-BA97-E2BC17425552}" srcOrd="2" destOrd="0" presId="urn:microsoft.com/office/officeart/2005/8/layout/cycle2"/>
    <dgm:cxn modelId="{6C7BB3BD-2E0D-4140-8ECE-0622E3E5261C}" type="presParOf" srcId="{0B55F029-F0BA-492F-A917-266100B77804}" destId="{B73DFE99-2114-4998-99A9-B43F243D84D5}" srcOrd="3" destOrd="0" presId="urn:microsoft.com/office/officeart/2005/8/layout/cycle2"/>
    <dgm:cxn modelId="{3DB2E116-5EBC-4624-9CC3-10709989B9CE}" type="presParOf" srcId="{B73DFE99-2114-4998-99A9-B43F243D84D5}" destId="{C1F9A8BC-2A08-40D6-8B30-19558975588C}" srcOrd="0" destOrd="0" presId="urn:microsoft.com/office/officeart/2005/8/layout/cycle2"/>
    <dgm:cxn modelId="{605D08C1-7762-4031-93D0-BFCF942414DD}" type="presParOf" srcId="{0B55F029-F0BA-492F-A917-266100B77804}" destId="{96C9F586-A35E-49C2-92EF-BED5B1BEC5E6}" srcOrd="4" destOrd="0" presId="urn:microsoft.com/office/officeart/2005/8/layout/cycle2"/>
    <dgm:cxn modelId="{20E60A60-E11F-4C7F-AE67-40D7E4593390}" type="presParOf" srcId="{0B55F029-F0BA-492F-A917-266100B77804}" destId="{6F3C85C7-99DB-4281-BF9C-6EC78F35EECA}" srcOrd="5" destOrd="0" presId="urn:microsoft.com/office/officeart/2005/8/layout/cycle2"/>
    <dgm:cxn modelId="{04A96D4C-2B88-463E-A1A9-1D99DBC4BC59}" type="presParOf" srcId="{6F3C85C7-99DB-4281-BF9C-6EC78F35EECA}" destId="{5AF5068E-E461-4122-A786-7972FE8C909D}" srcOrd="0" destOrd="0" presId="urn:microsoft.com/office/officeart/2005/8/layout/cycle2"/>
    <dgm:cxn modelId="{185E7BDA-617E-410A-83DF-7B7DAC30E589}" type="presParOf" srcId="{0B55F029-F0BA-492F-A917-266100B77804}" destId="{CF68515E-7624-49C7-9A9E-9FEEB9CB9F1B}" srcOrd="6" destOrd="0" presId="urn:microsoft.com/office/officeart/2005/8/layout/cycle2"/>
    <dgm:cxn modelId="{F3423E99-5F71-4E61-B8FE-1FAE0E79FBB1}" type="presParOf" srcId="{0B55F029-F0BA-492F-A917-266100B77804}" destId="{E8329D7C-A7E1-4A35-8157-534734BF2AA2}" srcOrd="7" destOrd="0" presId="urn:microsoft.com/office/officeart/2005/8/layout/cycle2"/>
    <dgm:cxn modelId="{81153871-FEE4-44E8-AE40-7960BF08F3CA}" type="presParOf" srcId="{E8329D7C-A7E1-4A35-8157-534734BF2AA2}" destId="{8E022050-E23D-4EA1-AE98-35565BCFEC58}" srcOrd="0" destOrd="0" presId="urn:microsoft.com/office/officeart/2005/8/layout/cycle2"/>
    <dgm:cxn modelId="{184F2D69-24EA-4897-AF0F-2FF2F5215FA1}" type="presParOf" srcId="{0B55F029-F0BA-492F-A917-266100B77804}" destId="{758755A7-DEA6-432E-88CC-B0F533948BBF}" srcOrd="8" destOrd="0" presId="urn:microsoft.com/office/officeart/2005/8/layout/cycle2"/>
    <dgm:cxn modelId="{7F42D326-FFBD-4BC0-97DA-5BD1479AFA36}" type="presParOf" srcId="{0B55F029-F0BA-492F-A917-266100B77804}" destId="{235B287D-9DD6-4987-ACFF-C12ED75C0BDC}" srcOrd="9" destOrd="0" presId="urn:microsoft.com/office/officeart/2005/8/layout/cycle2"/>
    <dgm:cxn modelId="{A0B54FDE-C560-4381-A1A7-7A636CD1F036}" type="presParOf" srcId="{235B287D-9DD6-4987-ACFF-C12ED75C0BDC}" destId="{7AD1B37F-15C1-4B19-9062-F7724040A29B}" srcOrd="0" destOrd="0" presId="urn:microsoft.com/office/officeart/2005/8/layout/cycle2"/>
    <dgm:cxn modelId="{C988437A-3E0A-4AB7-935C-A46372BB5809}" type="presParOf" srcId="{0B55F029-F0BA-492F-A917-266100B77804}" destId="{2AA8F798-0EBF-4850-B209-9F090C6E3825}" srcOrd="10" destOrd="0" presId="urn:microsoft.com/office/officeart/2005/8/layout/cycle2"/>
    <dgm:cxn modelId="{108AEADD-8336-4B8D-9EF1-5BFF469B584F}" type="presParOf" srcId="{0B55F029-F0BA-492F-A917-266100B77804}" destId="{EB68CEFB-65B5-409C-97BF-8A17516A6A98}" srcOrd="11" destOrd="0" presId="urn:microsoft.com/office/officeart/2005/8/layout/cycle2"/>
    <dgm:cxn modelId="{007D3524-C222-4387-8B4F-692B367A3C35}" type="presParOf" srcId="{EB68CEFB-65B5-409C-97BF-8A17516A6A98}" destId="{BC76C5D9-D7E6-46A8-98DA-7D1BB64E2C70}" srcOrd="0" destOrd="0" presId="urn:microsoft.com/office/officeart/2005/8/layout/cycle2"/>
    <dgm:cxn modelId="{FECC13B4-2CB6-4173-8C7F-007846789FC9}" type="presParOf" srcId="{0B55F029-F0BA-492F-A917-266100B77804}" destId="{74AAC4B7-E6DE-4E9F-8D73-4094012D26DC}" srcOrd="12" destOrd="0" presId="urn:microsoft.com/office/officeart/2005/8/layout/cycle2"/>
    <dgm:cxn modelId="{8240C482-274B-4CFE-8C3C-E3875D690575}" type="presParOf" srcId="{0B55F029-F0BA-492F-A917-266100B77804}" destId="{AF954483-AA37-4775-88FB-7538D74D7AA0}" srcOrd="13" destOrd="0" presId="urn:microsoft.com/office/officeart/2005/8/layout/cycle2"/>
    <dgm:cxn modelId="{3755E67F-A78E-4144-8A3A-E0FC1BD998B5}" type="presParOf" srcId="{AF954483-AA37-4775-88FB-7538D74D7AA0}" destId="{FA72058D-94AB-44D1-8A0E-5ADFF3D97B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707592" y="318634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বুনট</a:t>
          </a:r>
          <a:r>
            <a:rPr lang="en-US" sz="2000" b="1" kern="1200" dirty="0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000" b="1" kern="1200" dirty="0" err="1" smtClean="0">
              <a:solidFill>
                <a:schemeClr val="tx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সংযুতি</a:t>
          </a:r>
          <a:endParaRPr lang="en-US" sz="2000" b="1" kern="1200" dirty="0" smtClean="0">
            <a:solidFill>
              <a:schemeClr val="tx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sp:txBody>
      <dsp:txXfrm>
        <a:off x="2881890" y="492932"/>
        <a:ext cx="841582" cy="841582"/>
      </dsp:txXfrm>
    </dsp:sp>
    <dsp:sp modelId="{EF22E9E4-36EB-4A3F-8CF2-B729E3804F7C}">
      <dsp:nvSpPr>
        <dsp:cNvPr id="0" name=""/>
        <dsp:cNvSpPr/>
      </dsp:nvSpPr>
      <dsp:spPr>
        <a:xfrm rot="926132">
          <a:off x="3983766" y="939765"/>
          <a:ext cx="281245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85288" y="1008874"/>
        <a:ext cx="196872" cy="241011"/>
      </dsp:txXfrm>
    </dsp:sp>
    <dsp:sp modelId="{AAC1B61C-12E8-4E51-BA97-E2BC17425552}">
      <dsp:nvSpPr>
        <dsp:cNvPr id="0" name=""/>
        <dsp:cNvSpPr/>
      </dsp:nvSpPr>
      <dsp:spPr>
        <a:xfrm>
          <a:off x="4366354" y="776640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তাপমাত্রা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পানি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540652" y="950938"/>
        <a:ext cx="841582" cy="841582"/>
      </dsp:txXfrm>
    </dsp:sp>
    <dsp:sp modelId="{B73DFE99-2114-4998-99A9-B43F243D84D5}">
      <dsp:nvSpPr>
        <dsp:cNvPr id="0" name=""/>
        <dsp:cNvSpPr/>
      </dsp:nvSpPr>
      <dsp:spPr>
        <a:xfrm rot="4625863">
          <a:off x="5010643" y="2003392"/>
          <a:ext cx="283008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43615" y="2042350"/>
        <a:ext cx="198106" cy="241011"/>
      </dsp:txXfrm>
    </dsp:sp>
    <dsp:sp modelId="{96C9F586-A35E-49C2-92EF-BED5B1BEC5E6}">
      <dsp:nvSpPr>
        <dsp:cNvPr id="0" name=""/>
        <dsp:cNvSpPr/>
      </dsp:nvSpPr>
      <dsp:spPr>
        <a:xfrm>
          <a:off x="4751339" y="2457266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মাটির</a:t>
          </a:r>
          <a:r>
            <a:rPr lang="en-US" sz="1600" b="1" kern="1200" baseline="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baseline="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উর্বরতা</a:t>
          </a:r>
          <a:endParaRPr lang="en-US" sz="1600" b="1" kern="1200" baseline="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4925637" y="2631564"/>
        <a:ext cx="841582" cy="841582"/>
      </dsp:txXfrm>
    </dsp:sp>
    <dsp:sp modelId="{6F3C85C7-99DB-4281-BF9C-6EC78F35EECA}">
      <dsp:nvSpPr>
        <dsp:cNvPr id="0" name=""/>
        <dsp:cNvSpPr/>
      </dsp:nvSpPr>
      <dsp:spPr>
        <a:xfrm rot="7625605">
          <a:off x="4633404" y="3571911"/>
          <a:ext cx="336641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714355" y="3611970"/>
        <a:ext cx="235649" cy="241011"/>
      </dsp:txXfrm>
    </dsp:sp>
    <dsp:sp modelId="{CF68515E-7624-49C7-9A9E-9FEEB9CB9F1B}">
      <dsp:nvSpPr>
        <dsp:cNvPr id="0" name=""/>
        <dsp:cNvSpPr/>
      </dsp:nvSpPr>
      <dsp:spPr>
        <a:xfrm>
          <a:off x="3650440" y="3913263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জীবের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প্রকৃতি</a:t>
          </a:r>
          <a:r>
            <a:rPr lang="en-US" sz="16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ও </a:t>
          </a:r>
          <a:r>
            <a:rPr lang="en-US" sz="16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প্রকারভেদ</a:t>
          </a:r>
          <a:endParaRPr lang="en-US" sz="16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3824738" y="4087561"/>
        <a:ext cx="841582" cy="841582"/>
      </dsp:txXfrm>
    </dsp:sp>
    <dsp:sp modelId="{E8329D7C-A7E1-4A35-8157-534734BF2AA2}">
      <dsp:nvSpPr>
        <dsp:cNvPr id="0" name=""/>
        <dsp:cNvSpPr/>
      </dsp:nvSpPr>
      <dsp:spPr>
        <a:xfrm rot="10796346">
          <a:off x="3161296" y="4308478"/>
          <a:ext cx="345662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64995" y="4388760"/>
        <a:ext cx="241963" cy="241011"/>
      </dsp:txXfrm>
    </dsp:sp>
    <dsp:sp modelId="{758755A7-DEA6-432E-88CC-B0F533948BBF}">
      <dsp:nvSpPr>
        <dsp:cNvPr id="0" name=""/>
        <dsp:cNvSpPr/>
      </dsp:nvSpPr>
      <dsp:spPr>
        <a:xfrm>
          <a:off x="1808069" y="3915221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ভূমি</a:t>
          </a:r>
          <a:r>
            <a:rPr lang="en-US" sz="18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কর্ষণ</a:t>
          </a:r>
          <a:r>
            <a:rPr lang="en-US" sz="18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প্রক্রিয়া</a:t>
          </a:r>
          <a:endParaRPr lang="en-US" sz="18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982367" y="4089519"/>
        <a:ext cx="841582" cy="841582"/>
      </dsp:txXfrm>
    </dsp:sp>
    <dsp:sp modelId="{235B287D-9DD6-4987-ACFF-C12ED75C0BDC}">
      <dsp:nvSpPr>
        <dsp:cNvPr id="0" name=""/>
        <dsp:cNvSpPr/>
      </dsp:nvSpPr>
      <dsp:spPr>
        <a:xfrm rot="13928937">
          <a:off x="1690102" y="3602764"/>
          <a:ext cx="327742" cy="4016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accent3"/>
            </a:solidFill>
          </a:endParaRPr>
        </a:p>
      </dsp:txBody>
      <dsp:txXfrm rot="10800000">
        <a:off x="1769430" y="3721919"/>
        <a:ext cx="229419" cy="241011"/>
      </dsp:txXfrm>
    </dsp:sp>
    <dsp:sp modelId="{2AA8F798-0EBF-4850-B209-9F090C6E3825}">
      <dsp:nvSpPr>
        <dsp:cNvPr id="0" name=""/>
        <dsp:cNvSpPr/>
      </dsp:nvSpPr>
      <dsp:spPr>
        <a:xfrm>
          <a:off x="698316" y="2487165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ফসল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পর্যায়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অবলম্বন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872614" y="2661463"/>
        <a:ext cx="841582" cy="841582"/>
      </dsp:txXfrm>
    </dsp:sp>
    <dsp:sp modelId="{EB68CEFB-65B5-409C-97BF-8A17516A6A98}">
      <dsp:nvSpPr>
        <dsp:cNvPr id="0" name=""/>
        <dsp:cNvSpPr/>
      </dsp:nvSpPr>
      <dsp:spPr>
        <a:xfrm rot="17038944">
          <a:off x="1343329" y="2005094"/>
          <a:ext cx="336563" cy="401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accent3"/>
            </a:solidFill>
          </a:endParaRPr>
        </a:p>
      </dsp:txBody>
      <dsp:txXfrm>
        <a:off x="1381615" y="2134420"/>
        <a:ext cx="235594" cy="241011"/>
      </dsp:txXfrm>
    </dsp:sp>
    <dsp:sp modelId="{74AAC4B7-E6DE-4E9F-8D73-4094012D26DC}">
      <dsp:nvSpPr>
        <dsp:cNvPr id="0" name=""/>
        <dsp:cNvSpPr/>
      </dsp:nvSpPr>
      <dsp:spPr>
        <a:xfrm>
          <a:off x="1139329" y="716042"/>
          <a:ext cx="1190178" cy="11901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ফসল</a:t>
          </a:r>
          <a:r>
            <a:rPr lang="en-US" sz="2000" b="1" kern="1200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2000" b="1" kern="1200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ব্যবস্থাপনা</a:t>
          </a:r>
          <a:endParaRPr lang="en-US" sz="2000" b="1" kern="1200" dirty="0" smtClean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sp:txBody>
      <dsp:txXfrm>
        <a:off x="1313627" y="890340"/>
        <a:ext cx="841582" cy="841582"/>
      </dsp:txXfrm>
    </dsp:sp>
    <dsp:sp modelId="{AF954483-AA37-4775-88FB-7538D74D7AA0}">
      <dsp:nvSpPr>
        <dsp:cNvPr id="0" name=""/>
        <dsp:cNvSpPr/>
      </dsp:nvSpPr>
      <dsp:spPr>
        <a:xfrm rot="20746811">
          <a:off x="2399003" y="913160"/>
          <a:ext cx="226656" cy="401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00045" y="1001848"/>
        <a:ext cx="158659" cy="24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7344EB-AC66-403C-B8E2-2CEBF36B9E59}" type="datetimeFigureOut">
              <a:rPr lang="en-US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CDD78-9179-441E-946E-E1B654D6E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07EA0D-D832-42AD-8DA5-78D29B949A7B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694EB6-5E02-410F-A149-0C428621D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9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22F784-5F13-48DA-BA07-E9F7F9DFF87A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693B2C-94E9-43B4-AD13-1037169CE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36943-1772-4DBC-9456-602658625780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68BC28-B8F4-4E75-BF59-2C74511E5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400624-A386-4381-AD56-0E8855C372E8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4BB0DA-9BC0-4972-B557-ACC43DD2C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1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1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1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1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C843FB-754C-4661-87E5-7D1379C7BE11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339360-F5BA-49E9-BE41-2A2160F0C6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D19CBD-95E4-4EBA-B58C-8166FC9FFF72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D3B791-7AB4-4875-95D7-F50CEE852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F2B2F8-D892-45F7-8397-8B0DEB453F30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5A51BF-4395-469A-AC71-97E51F491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1ACED2-57AC-40AE-91BF-927EFA06B6B6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F72207-5DB0-480A-873C-1D15D85B1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962158-36C0-42DB-B13A-94F83F506B97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4152D1-2E35-4B29-AFF1-042970DC7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CF43A5-CE0D-4C98-8E85-1BB3827165BE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3BD164-53CD-48BB-83B9-D7F80E96C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2" y="1219201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2" y="1371601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4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54E4A26F-0A23-499E-AF43-DA4AB1416744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C4FF6A68-60E6-456F-8541-ED1E6B7602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1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9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EA22200-1068-4505-A53D-F5AA596EA7A9}" type="datetimeFigureOut">
              <a:rPr lang="en-US" smtClean="0"/>
              <a:pPr>
                <a:defRPr/>
              </a:pPr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7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885FD9E-D00B-41CE-9A10-8BDE980870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304800"/>
            <a:ext cx="381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NikoshBAN"/>
                <a:ea typeface="NikoshBAN"/>
                <a:cs typeface="NikoshBAN"/>
              </a:rPr>
              <a:t>স্বাগতম</a:t>
            </a:r>
            <a:endParaRPr lang="en-US" sz="6600" dirty="0">
              <a:solidFill>
                <a:srgbClr val="C00000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088"/>
            <a:ext cx="9143999" cy="4863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029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মাটির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উর্বরতা</a:t>
            </a:r>
            <a:r>
              <a:rPr lang="en-US" sz="2800" dirty="0" smtClean="0">
                <a:solidFill>
                  <a:srgbClr val="FFFF00"/>
                </a:solidFill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</a:rPr>
              <a:t>উৎপাদন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ক্ষমতা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57150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ভূমির বন্ধুরতা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200" y="762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5955268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মাটির অম্লমান 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0" y="6031468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কৃত্রিম উপাদান – ভূমি কর্ষণ  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9"/>
            <a:ext cx="9144000" cy="48006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95600" y="58674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কৃত্রিম উপাদান – ভূমি কর্ষণ </a:t>
            </a:r>
            <a:endParaRPr lang="en-US" dirty="0"/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572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58674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কৃত্রিম উপাদান – জমি বা মাটির রস 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71"/>
            <a:ext cx="9144000" cy="2340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9144000" cy="228600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038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05000" y="5486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কৃত্রিম উপাদান – জৈব পদার্থের পরিমাণ 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48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মাটির উৎপাদন ক্ষমতা (Productivity of Soil)</a:t>
            </a: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90600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নির্দিষ্ট পরিমাপের কোনো জমির নির্দিষ্ট ব্যবস্থাপণায় যেমন- আলো ও তাপের সঠিক উপস্থিতি, আগাছা, পোকা মাকড় ও রোগ-জীবাণুর অনুপস্থিতি, পানি সেচ ও নিকাশের সুবিধা ইত্যাদির অনুকুল অবস্থায় সর্বোত্তম ফসল উৎপাদন করার ক্ষমতাকেই ঐ পরিমাণ জমির উৎপাদিকা শক্তি বা </a:t>
            </a:r>
            <a:r>
              <a:rPr lang="ms-MY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উৎপাদন ক্ষমতা (Productivity of Soil)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400" dirty="0" smtClean="0">
                <a:latin typeface="NikoshBAN" pitchFamily="2" charset="0"/>
                <a:cs typeface="NikoshBAN" pitchFamily="2" charset="0"/>
              </a:rPr>
              <a:t> অর্থাৎ একক পরিমাণ জমিতে কোনো একটি নির্দিষ্ট শস্যের বা ফসলের ফলন দেয়ার ক্ষমতাকে </a:t>
            </a:r>
            <a:r>
              <a:rPr lang="ms-MY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উৎপাদন ক্ষমতা (Productivity of Soil)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152400"/>
            <a:ext cx="8686800" cy="12192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="" xmlns:a16="http://schemas.microsoft.com/office/drawing/2014/main" id="{0EBCE071-4E80-41ED-9709-DD823F59B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979012"/>
              </p:ext>
            </p:extLst>
          </p:nvPr>
        </p:nvGraphicFramePr>
        <p:xfrm>
          <a:off x="1219200" y="11430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381000" y="381000"/>
            <a:ext cx="86868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32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    মাটির উৎপাদন ক্ষমতার উপাদানসমূহ</a:t>
            </a:r>
            <a:endParaRPr lang="ms-MY" sz="32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152400" y="152400"/>
            <a:ext cx="8686800" cy="609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     মাটির উর্বরতা ও উৎপাদন ক্ষমতার মধ্যে পার্থক্য</a:t>
            </a: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752600"/>
            <a:ext cx="3505200" cy="2616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U.S. Department of Agriculture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55738"/>
              </p:ext>
            </p:extLst>
          </p:nvPr>
        </p:nvGraphicFramePr>
        <p:xfrm>
          <a:off x="79948" y="762000"/>
          <a:ext cx="8987853" cy="561847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48988"/>
                <a:gridCol w="1475927"/>
                <a:gridCol w="3381469"/>
                <a:gridCol w="3381469"/>
              </a:tblGrid>
              <a:tr h="5926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ক্র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পার্থক্যের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বিষয়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মাটির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উর্বরতা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মাটির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0১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সংজ্ঞা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অত্যাবশ্যকীয়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খাদ্যোপাদানসমূহ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সুষম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পরিমাণে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সরবরাহ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সর্বোত্তম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ফসল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পরষ্পর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নির্ভরশীলতা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মাটির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উর্বরতা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নির্ভরশীল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উর্বরতার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নির্ভরশীল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গুণাগুণ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ইহা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একটি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স্বাভাবিক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গুণ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ইহা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অর্জিত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গুণ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বৃদ্ধির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উপায়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মাটির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ব্যবস্থাপনা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উন্নয়নের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দ্বারা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উর্বরতা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বৃদ্ধি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যায়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ফসর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ব্যবস্থাপনার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দ্বারা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বৃদ্ধি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করা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যায়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হ্রাস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বৃদ্ধি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মৌসুম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পরিবর্তনের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দ্বারা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উর্বরতার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হ্রাস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বৃদ্ধি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মৌসুম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পরিবর্তনের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সাথে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সাথে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হ্রাস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বৃদ্ধি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ধর্ম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ইহা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একটি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সুপ্ত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ধর্ম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ইহা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একটি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পরিবর্তনশীল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ধর্ম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উযোগিতা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উর্বর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মাটি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ফসল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ফলানোর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উপযোগী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নাও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হতে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পারে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েউৎপাদন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ক্ষমতা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সম্পন্ন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মাটি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ফসল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ফলানোর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উপযোগী</a:t>
                      </a:r>
                      <a:endParaRPr lang="en-US" dirty="0"/>
                    </a:p>
                  </a:txBody>
                  <a:tcPr/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en-US" dirty="0" smtClean="0"/>
                        <a:t>০৮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নির্ণয়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পদ্ধতি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মাটির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পুষ্টি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উপাদানের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পরিমাণ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বিশ্লেষণ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উর্বরতা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নির্ণয়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ফসলের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উৎপাদক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বিশ্লেষণ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উৎপাদন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ক্ষমতা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নির্ণয়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568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" y="0"/>
            <a:ext cx="86868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    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মাটির উর্বরতা ও উৎপাদন ক্ষমতা বৃদ্ধি ও সংরক্ষণ</a:t>
            </a:r>
            <a:endParaRPr lang="ms-MY" sz="24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752600"/>
            <a:ext cx="3505200" cy="26161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U.S. Department of Agriculture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762000"/>
            <a:ext cx="7239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রাসায়নিক সার প্রয়োগ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 জৈব সার প্রয়োগ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 ভূমি ক্ষয় রোধ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 অম্লমান নিয়ন্ত্রণ করে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 শিম জাতীয় শস্যের চাষ করে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 শস্য পর্যায় অবলম্বন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আগাছা দমন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সেচ ও নিষ্কাশনের ব্যবস্থা গ্রহণ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জমির সঠিক ব্যবহার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লবণাক্ততা ও বন্যা নিয়ন্ত্রন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উর্বর মাটি প্রয়োগ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জমিকে বিশ্রাম দিয়ে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আবৃত ফসলের চাষ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জাবড়া প্রয়োগ করে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ms-MY" sz="1600" dirty="0" smtClean="0">
                <a:latin typeface="NikoshBAN" pitchFamily="2" charset="0"/>
                <a:cs typeface="NikoshBAN" pitchFamily="2" charset="0"/>
              </a:rPr>
              <a:t>বনায়ন সৃষ্টি করে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667000" y="304800"/>
            <a:ext cx="34290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ms-MY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hbu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21336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13716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C38FAA37-5B6F-490D-A0C5-A00C754E4A0B}"/>
              </a:ext>
            </a:extLst>
          </p:cNvPr>
          <p:cNvSpPr txBox="1">
            <a:spLocks/>
          </p:cNvSpPr>
          <p:nvPr/>
        </p:nvSpPr>
        <p:spPr bwMode="auto">
          <a:xfrm>
            <a:off x="3999264" y="1380327"/>
            <a:ext cx="4687535" cy="18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মোঃ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মাহ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বুবুর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রহমান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 (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গচিহাটা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 </a:t>
            </a:r>
            <a:endParaRPr lang="en-US" sz="34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গচিহাটা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কটিয়াদী</a:t>
            </a:r>
            <a:r>
              <a:rPr lang="bn-BD" sz="3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400" dirty="0" err="1">
                <a:latin typeface="Nikosh" pitchFamily="2" charset="0"/>
                <a:cs typeface="Nikosh" pitchFamily="2" charset="0"/>
              </a:rPr>
              <a:t>কিশোরগঞ্জ</a:t>
            </a:r>
            <a:r>
              <a:rPr lang="en-US" sz="3400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899118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একা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দ্বিতীয়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ভূমি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সম্পৃক্ত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কৃষি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  ৩য়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পরিচ্ছেদঃ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উর্বরতা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লেকচার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 ৭)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>
            <a:extLst>
              <a:ext uri="{FF2B5EF4-FFF2-40B4-BE49-F238E27FC236}">
                <a16:creationId xmlns="" xmlns:a16="http://schemas.microsoft.com/office/drawing/2014/main" id="{04C6DE7A-8853-443A-A242-079C35D6F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85800"/>
            <a:ext cx="2133601" cy="22543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Cloud Callout 10">
            <a:extLst>
              <a:ext uri="{FF2B5EF4-FFF2-40B4-BE49-F238E27FC236}">
                <a16:creationId xmlns="" xmlns:a16="http://schemas.microsoft.com/office/drawing/2014/main" id="{F09067C2-C8A3-4573-8895-2977A23E3806}"/>
              </a:ext>
            </a:extLst>
          </p:cNvPr>
          <p:cNvSpPr/>
          <p:nvPr/>
        </p:nvSpPr>
        <p:spPr>
          <a:xfrm>
            <a:off x="2480310" y="4191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52400" y="2819400"/>
            <a:ext cx="8686800" cy="2895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১।  মাটির উর্বরতা ও উৎপাদন ক্ষমতা কী?</a:t>
            </a:r>
          </a:p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২। মাটির উর্বরতা ও উৎপাদন ক্ষমতার উপাদানসমূহ কী কী?</a:t>
            </a:r>
          </a:p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৩। </a:t>
            </a:r>
            <a:r>
              <a:rPr lang="ms-MY" sz="2400" b="1" dirty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মাটির উর্বরতা ও উৎপাদন ক্ষমতার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মধ্যে পার্থক্যসমূহ </a:t>
            </a:r>
            <a:r>
              <a:rPr lang="ms-MY" sz="2400" b="1" dirty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কী কী?</a:t>
            </a:r>
          </a:p>
          <a:p>
            <a:pPr algn="just">
              <a:lnSpc>
                <a:spcPct val="150000"/>
              </a:lnSpc>
              <a:defRPr/>
            </a:pP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৪। মাটির </a:t>
            </a:r>
            <a:r>
              <a:rPr lang="ms-MY" sz="2400" b="1" dirty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উর্বরতা ও উৎপাদন </a:t>
            </a:r>
            <a:r>
              <a:rPr lang="ms-MY" sz="24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ক্ষমতা বৃদ্ধি ও সংরক্ষণের উপায়গুলো কী কী?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2348" y="6550223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0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9CECD024-9514-48BE-B696-FBAC86E872F1}"/>
              </a:ext>
            </a:extLst>
          </p:cNvPr>
          <p:cNvSpPr/>
          <p:nvPr/>
        </p:nvSpPr>
        <p:spPr>
          <a:xfrm>
            <a:off x="2667000" y="381000"/>
            <a:ext cx="4038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9634A9-D896-430C-8A98-0AAF2F83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3238500" cy="323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B42C52-E75A-4F80-8EBB-FB55C51E0078}"/>
              </a:ext>
            </a:extLst>
          </p:cNvPr>
          <p:cNvSpPr/>
          <p:nvPr/>
        </p:nvSpPr>
        <p:spPr>
          <a:xfrm>
            <a:off x="152400" y="4800600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উর্বরতা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একটি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প্রতিবেদন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তৈরি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348" y="6550223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3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546">
            <a:off x="339364" y="465279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Atia\ICT-Hazrat\Flowers\flowe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2042">
            <a:off x="6925703" y="4659345"/>
            <a:ext cx="2218221" cy="19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533400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chemeClr val="accent1"/>
                </a:solidFill>
                <a:latin typeface="NikoshBAN"/>
                <a:ea typeface="NikoshBAN"/>
                <a:cs typeface="NikoshBAN"/>
              </a:rPr>
              <a:t>ধন্যবাদ</a:t>
            </a:r>
            <a:endParaRPr lang="en-US" sz="7200" dirty="0">
              <a:solidFill>
                <a:schemeClr val="accent1"/>
              </a:solidFill>
              <a:latin typeface="NikoshBAN"/>
              <a:ea typeface="NikoshBAN"/>
              <a:cs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48" y="6553200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10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43000"/>
            <a:ext cx="4018671" cy="3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8534400" cy="990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ছবিগুলো দেখ এবং চিন্তা করে বলো ছবিগুলো কিসের? </a:t>
            </a:r>
            <a:endParaRPr lang="ms-MY" sz="2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7105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400" dirty="0" err="1" smtClean="0">
                <a:solidFill>
                  <a:schemeClr val="accent3"/>
                </a:solidFill>
              </a:rPr>
              <a:t>মাটির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উর্বরতা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ও </a:t>
            </a:r>
            <a:r>
              <a:rPr lang="en-US" sz="2400" dirty="0" err="1" smtClean="0">
                <a:solidFill>
                  <a:schemeClr val="accent3"/>
                </a:solidFill>
              </a:rPr>
              <a:t>উৎপাদন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ক্ষমতা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বৃদ্ধির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উপায়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2" y="990600"/>
            <a:ext cx="478359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1" y="3429000"/>
            <a:ext cx="4783595" cy="214984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04800" y="1295400"/>
            <a:ext cx="86868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60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আজকের পাঠ</a:t>
            </a: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04800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" y="685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60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18389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মাটিরউর্বরতা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26009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51538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4151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04800" y="609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4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মাটির উর্বরতা (Soil Fertility)</a:t>
            </a:r>
            <a:endParaRPr lang="ms-MY" sz="48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098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ms-MY" sz="6000" b="1" dirty="0"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781413"/>
            <a:ext cx="822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ms-MY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ms-MY" sz="2800" dirty="0" smtClean="0">
                <a:latin typeface="NikoshBAN" pitchFamily="2" charset="0"/>
                <a:cs typeface="NikoshBAN" pitchFamily="2" charset="0"/>
              </a:rPr>
              <a:t>স্বাভাবিক পরিবেশে প্রাকৃতিক উপাদানসমূহ যেমন- আলো, তাপ, আর্দ্রতা ও মাটির অনকূল ভৌত অবস্থায় কোনো নির্দিষ্ট ফসলকে পর্যাপ্ত পরিমাণে, সুষম অনুপাতে ও পরিশোষণযোগ্য আকারে পুষ্টি উপাদানসমূহ সরবরাহ করার ক্ষমতাকে </a:t>
            </a:r>
            <a:r>
              <a:rPr lang="ms-MY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উর্বরতা (Soil Fertility)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76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95600" y="13716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6296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82294" y="1104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3"/>
          <p:cNvSpPr txBox="1">
            <a:spLocks/>
          </p:cNvSpPr>
          <p:nvPr/>
        </p:nvSpPr>
        <p:spPr>
          <a:xfrm>
            <a:off x="228600" y="3810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1200" y="19050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 উপাদান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39258" y="1905000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কৃত্রিম উপাদান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29122" y="2526268"/>
            <a:ext cx="2633278" cy="2731532"/>
            <a:chOff x="1143000" y="2286000"/>
            <a:chExt cx="2633278" cy="2731532"/>
          </a:xfrm>
        </p:grpSpPr>
        <p:sp>
          <p:nvSpPr>
            <p:cNvPr id="44" name="Rectangle 43"/>
            <p:cNvSpPr/>
            <p:nvPr/>
          </p:nvSpPr>
          <p:spPr>
            <a:xfrm>
              <a:off x="1680947" y="2286000"/>
              <a:ext cx="2024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  <a:cs typeface="NikoshBAN" pitchFamily="2" charset="0"/>
                </a:rPr>
                <a:t>মাটির পৈত্রিক শিলা</a:t>
              </a:r>
              <a:r>
                <a:rPr lang="ms-MY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55185" y="2895600"/>
              <a:ext cx="212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  <a:cs typeface="NikoshBAN" pitchFamily="2" charset="0"/>
                </a:rPr>
                <a:t>গাছপালা ও জলবায়ু</a:t>
              </a:r>
              <a:r>
                <a:rPr lang="ms-MY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46140" y="3505200"/>
              <a:ext cx="1552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</a:rPr>
                <a:t>ভূমির বন্ধুরতা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38066" y="4038600"/>
              <a:ext cx="1577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</a:rPr>
                <a:t>মাটির অম্লমান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22265" y="4648200"/>
              <a:ext cx="2010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</a:rPr>
                <a:t>মাটির বয়স ও বুনট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143794" y="2439988"/>
              <a:ext cx="0" cy="2404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143000" y="24384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143000" y="41910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143000" y="48006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143000" y="35814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143000" y="2971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029259" y="2602468"/>
            <a:ext cx="2895541" cy="1512332"/>
            <a:chOff x="4800600" y="2286000"/>
            <a:chExt cx="2895541" cy="151233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801394" y="2439988"/>
              <a:ext cx="0" cy="1173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800600" y="24384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800600" y="35814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800600" y="2971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5414747" y="2286000"/>
              <a:ext cx="1678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  <a:cs typeface="NikoshBAN" pitchFamily="2" charset="0"/>
                </a:rPr>
                <a:t>জমি/ভূমি কর্ষণ</a:t>
              </a:r>
              <a:r>
                <a:rPr lang="ms-MY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10200" y="2831068"/>
              <a:ext cx="1955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  <a:cs typeface="NikoshBAN" pitchFamily="2" charset="0"/>
                </a:rPr>
                <a:t>জমি বা মাটির রস 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14747" y="3429000"/>
              <a:ext cx="2281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b="1" dirty="0" smtClean="0">
                  <a:latin typeface="NikoshBAN" pitchFamily="2" charset="0"/>
                  <a:cs typeface="NikoshBAN" pitchFamily="2" charset="0"/>
                </a:rPr>
                <a:t>জৈব পদার্থের পরিমাণ </a:t>
              </a:r>
              <a:endParaRPr lang="en-US" dirty="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65529" y="6031468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পৈত্রিক শিলা/ আগ্নেয় শিলা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319"/>
            <a:ext cx="9144000" cy="487308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948" y="6424987"/>
            <a:ext cx="9064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Md.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Mahbubur</a:t>
            </a:r>
            <a:r>
              <a:rPr lang="en-US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Rahman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Lecturer (Agriculture Studies),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Gachihata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 College,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Katiadi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AU" sz="1400" b="1" dirty="0" err="1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Kishoreganj</a:t>
            </a:r>
            <a:r>
              <a:rPr lang="en-AU" sz="1400" b="1" dirty="0" smtClean="0">
                <a:solidFill>
                  <a:srgbClr val="31F927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sz="1400" dirty="0">
              <a:solidFill>
                <a:srgbClr val="31F927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4600" y="592449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2000" b="1" dirty="0" smtClean="0">
                <a:solidFill>
                  <a:srgbClr val="FFFF00"/>
                </a:solidFill>
                <a:latin typeface="NikoshBAN" pitchFamily="2" charset="0"/>
              </a:rPr>
              <a:t>গাছপালা ও জলবায়ু</a:t>
            </a:r>
            <a:endParaRPr lang="en-US" sz="20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200" y="228600"/>
            <a:ext cx="8686800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2800" b="1" dirty="0" smtClean="0"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মাটির উর্বরতার উপাদানসমূহ </a:t>
            </a:r>
            <a:r>
              <a:rPr lang="ms-MY" sz="2800" b="1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(Factors of Soil Fertility)</a:t>
            </a:r>
            <a:endParaRPr lang="ms-MY" sz="28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448"/>
            <a:ext cx="9144000" cy="473609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2198</TotalTime>
  <Words>1112</Words>
  <Application>Microsoft Office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Hoque</dc:creator>
  <cp:lastModifiedBy>Mahbub</cp:lastModifiedBy>
  <cp:revision>359</cp:revision>
  <dcterms:created xsi:type="dcterms:W3CDTF">2016-05-18T06:34:09Z</dcterms:created>
  <dcterms:modified xsi:type="dcterms:W3CDTF">2020-12-10T09:58:41Z</dcterms:modified>
</cp:coreProperties>
</file>