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vnd.ms-photo" Extension="wdp"/>
  <Default ContentType="image/gif" Extension="gif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350" r:id="rId4"/>
    <p:sldId id="352" r:id="rId5"/>
    <p:sldId id="360" r:id="rId6"/>
    <p:sldId id="258" r:id="rId7"/>
    <p:sldId id="349" r:id="rId8"/>
    <p:sldId id="386" r:id="rId9"/>
    <p:sldId id="385" r:id="rId10"/>
    <p:sldId id="384" r:id="rId11"/>
    <p:sldId id="383" r:id="rId12"/>
    <p:sldId id="382" r:id="rId13"/>
    <p:sldId id="381" r:id="rId14"/>
    <p:sldId id="380" r:id="rId15"/>
    <p:sldId id="379" r:id="rId16"/>
    <p:sldId id="378" r:id="rId17"/>
    <p:sldId id="368" r:id="rId18"/>
    <p:sldId id="391" r:id="rId19"/>
    <p:sldId id="387" r:id="rId20"/>
    <p:sldId id="389" r:id="rId21"/>
    <p:sldId id="390" r:id="rId22"/>
    <p:sldId id="353" r:id="rId23"/>
    <p:sldId id="364" r:id="rId24"/>
    <p:sldId id="366" r:id="rId25"/>
    <p:sldId id="358" r:id="rId26"/>
    <p:sldId id="359" r:id="rId27"/>
  </p:sldIdLst>
  <p:sldSz cx="11430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228" autoAdjust="0"/>
  </p:normalViewPr>
  <p:slideViewPr>
    <p:cSldViewPr snapToGrid="0">
      <p:cViewPr varScale="1">
        <p:scale>
          <a:sx n="66" d="100"/>
          <a:sy n="66" d="100"/>
        </p:scale>
        <p:origin x="1032" y="72"/>
      </p:cViewPr>
      <p:guideLst/>
    </p:cSldViewPr>
  </p:slideViewPr>
  <p:notesTextViewPr>
    <p:cViewPr>
      <p:scale>
        <a:sx n="50" d="100"/>
        <a:sy n="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A9D5-86FE-4B58-ADFD-41FBF4EDF868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609B-CA6C-4103-B0E8-C62A828F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869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A9D5-86FE-4B58-ADFD-41FBF4EDF868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609B-CA6C-4103-B0E8-C62A828F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962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A9D5-86FE-4B58-ADFD-41FBF4EDF868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609B-CA6C-4103-B0E8-C62A828F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717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A9D5-86FE-4B58-ADFD-41FBF4EDF868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609B-CA6C-4103-B0E8-C62A828F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15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</p:spPr>
        <p:txBody>
          <a:bodyPr anchor="b"/>
          <a:lstStyle>
            <a:lvl1pPr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A9D5-86FE-4B58-ADFD-41FBF4EDF868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609B-CA6C-4103-B0E8-C62A828F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155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A9D5-86FE-4B58-ADFD-41FBF4EDF868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609B-CA6C-4103-B0E8-C62A828F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452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A9D5-86FE-4B58-ADFD-41FBF4EDF868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609B-CA6C-4103-B0E8-C62A828F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155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A9D5-86FE-4B58-ADFD-41FBF4EDF868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609B-CA6C-4103-B0E8-C62A828F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115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A9D5-86FE-4B58-ADFD-41FBF4EDF868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609B-CA6C-4103-B0E8-C62A828F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036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A9D5-86FE-4B58-ADFD-41FBF4EDF868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609B-CA6C-4103-B0E8-C62A828F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827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A9D5-86FE-4B58-ADFD-41FBF4EDF868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609B-CA6C-4103-B0E8-C62A828F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332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Frame 6">
            <a:extLst>
              <a:ext uri="{FF2B5EF4-FFF2-40B4-BE49-F238E27FC236}">
                <a16:creationId xmlns="" xmlns:a16="http://schemas.microsoft.com/office/drawing/2014/main" id="{AB39786B-919F-4953-9DBE-E82DC739CEC9}"/>
              </a:ext>
            </a:extLst>
          </p:cNvPr>
          <p:cNvSpPr/>
          <p:nvPr userDrawn="1"/>
        </p:nvSpPr>
        <p:spPr>
          <a:xfrm>
            <a:off x="1" y="0"/>
            <a:ext cx="11430000" cy="6858000"/>
          </a:xfrm>
          <a:prstGeom prst="frame">
            <a:avLst>
              <a:gd name="adj1" fmla="val 2273"/>
            </a:avLst>
          </a:prstGeom>
          <a:gradFill flip="none" rotWithShape="1">
            <a:gsLst>
              <a:gs pos="0">
                <a:srgbClr val="FFFF00"/>
              </a:gs>
              <a:gs pos="23000">
                <a:schemeClr val="accent2">
                  <a:lumMod val="50000"/>
                </a:schemeClr>
              </a:gs>
              <a:gs pos="48000">
                <a:schemeClr val="accent6"/>
              </a:gs>
              <a:gs pos="76000">
                <a:srgbClr val="C00000"/>
              </a:gs>
              <a:gs pos="100000">
                <a:schemeClr val="accent2">
                  <a:lumMod val="75000"/>
                </a:schemeClr>
              </a:gs>
            </a:gsLst>
            <a:lin ang="81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769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bn.wikipedia.org/wiki/%E0%A6%95%E0%A6%AE%E0%A7%8D%E0%A6%AA%E0%A6%BF%E0%A6%89%E0%A6%9F%E0%A6%BE%E0%A6%B0" TargetMode="Externa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bn.wikipedia.org/wiki/%E0%A6%AE%E0%A7%8B%E0%A6%AC%E0%A6%BE%E0%A6%87%E0%A6%B2_%E0%A6%AB%E0%A7%8B%E0%A6%A8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gi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bn.vikaspedia.in/education/9939c79ac-9a89bf9b09cd9ad9b0-9b69bf9959cd9b79be/9959ae9cd9aa9bf98999f9be9b0-9b69bf9959cd9b79be/9959ae9cd9aa9bf98999f9be9b09c79b0-9ac9bf9ad9bf9a89cd9a8-9859829b6/9879a89aa9c199f-9a19bf9ad9be9879b8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229" y="5332913"/>
            <a:ext cx="2175484" cy="135901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81AC0AC-D9FE-4430-9A68-C12C73AAF765}"/>
              </a:ext>
            </a:extLst>
          </p:cNvPr>
          <p:cNvSpPr txBox="1"/>
          <p:nvPr/>
        </p:nvSpPr>
        <p:spPr>
          <a:xfrm>
            <a:off x="3516087" y="464457"/>
            <a:ext cx="5086330" cy="101566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6000" b="1" dirty="0">
                <a:ln>
                  <a:solidFill>
                    <a:sysClr val="windowText" lastClr="000000"/>
                  </a:solidFill>
                </a:ln>
                <a:gradFill flip="none" rotWithShape="1">
                  <a:gsLst>
                    <a:gs pos="46000">
                      <a:srgbClr val="188374"/>
                    </a:gs>
                    <a:gs pos="23000">
                      <a:srgbClr val="00B050"/>
                    </a:gs>
                    <a:gs pos="64000">
                      <a:schemeClr val="accent1">
                        <a:lumMod val="89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b="1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6000" b="1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C34DEDE-54B8-4B2F-9C6A-C77FF0E811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394" y="1235071"/>
            <a:ext cx="7300686" cy="40978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245" y="5223209"/>
            <a:ext cx="1958298" cy="146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33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39772" y="590663"/>
            <a:ext cx="2797341" cy="92333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মাইক্রোফোন</a:t>
            </a:r>
            <a:endParaRPr lang="en-US" sz="5400" b="1" cap="none" spc="5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194" y="1955624"/>
            <a:ext cx="5036456" cy="25262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1814285" y="5126755"/>
            <a:ext cx="82005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মাইক্রোফোন</a:t>
            </a:r>
            <a:r>
              <a:rPr lang="en-US" sz="2400" b="1" u="sng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 </a:t>
            </a:r>
            <a:r>
              <a:rPr lang="en-US" sz="2400" b="1" u="sng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এক</a:t>
            </a:r>
            <a:r>
              <a:rPr lang="en-US" sz="2400" b="1" u="sng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2400" b="1" u="sng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ধরনের</a:t>
            </a:r>
            <a:r>
              <a:rPr lang="en-US" sz="2400" b="1" u="sng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2400" b="1" u="sng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ইনপুট</a:t>
            </a:r>
            <a:r>
              <a:rPr lang="en-US" sz="2400" b="1" u="sng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2400" b="1" u="sng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ডিভাইস</a:t>
            </a:r>
            <a:r>
              <a:rPr lang="en-US" sz="2400" b="1" u="sng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, </a:t>
            </a:r>
            <a:r>
              <a:rPr lang="en-US" sz="2400" b="1" u="sng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যাকে</a:t>
            </a:r>
            <a:r>
              <a:rPr lang="en-US" sz="2400" b="1" u="sng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2400" b="1" u="sng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কথ্য</a:t>
            </a:r>
            <a:r>
              <a:rPr lang="en-US" sz="2400" b="1" u="sng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2400" b="1" u="sng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ভাষায়</a:t>
            </a:r>
            <a:r>
              <a:rPr lang="en-US" sz="2400" b="1" u="sng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2400" b="1" u="sng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মাইক</a:t>
            </a:r>
            <a:r>
              <a:rPr lang="en-US" sz="2400" b="1" u="sng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ও </a:t>
            </a:r>
            <a:r>
              <a:rPr lang="en-US" sz="2400" b="1" u="sng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বলা</a:t>
            </a:r>
            <a:r>
              <a:rPr lang="en-US" sz="2400" b="1" u="sng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2400" b="1" u="sng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হয়ে</a:t>
            </a:r>
            <a:r>
              <a:rPr lang="en-US" sz="2400" b="1" u="sng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2400" b="1" u="sng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থাকে</a:t>
            </a:r>
            <a:r>
              <a:rPr lang="en-US" sz="2400" b="1" u="sng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। </a:t>
            </a:r>
            <a:r>
              <a:rPr lang="en-US" sz="2400" b="1" u="sng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  </a:t>
            </a:r>
            <a:r>
              <a:rPr lang="en-US" sz="2400" b="1" u="sng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এটি</a:t>
            </a:r>
            <a:r>
              <a:rPr lang="en-US" sz="2400" b="1" u="sng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2400" b="1" u="sng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এক</a:t>
            </a:r>
            <a:r>
              <a:rPr lang="en-US" sz="2400" b="1" u="sng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2400" b="1" u="sng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ধরনের</a:t>
            </a:r>
            <a:r>
              <a:rPr lang="en-US" sz="2400" b="1" u="sng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2400" b="1" u="sng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সেন্সর</a:t>
            </a:r>
            <a:r>
              <a:rPr lang="en-US" sz="2400" b="1" u="sng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2400" b="1" u="sng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হিসেবে</a:t>
            </a:r>
            <a:r>
              <a:rPr lang="en-US" sz="2400" b="1" u="sng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2400" b="1" u="sng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কাজ</a:t>
            </a:r>
            <a:r>
              <a:rPr lang="en-US" sz="2400" b="1" u="sng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2400" b="1" u="sng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করে</a:t>
            </a:r>
            <a:r>
              <a:rPr lang="en-US" sz="2400" b="1" u="sng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, </a:t>
            </a:r>
            <a:r>
              <a:rPr lang="en-US" sz="2400" b="1" u="sng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যা</a:t>
            </a:r>
            <a:r>
              <a:rPr lang="en-US" sz="2400" b="1" u="sng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2400" b="1" u="sng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শব্দ</a:t>
            </a:r>
            <a:r>
              <a:rPr lang="en-US" sz="2400" b="1" u="sng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2400" b="1" u="sng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শক্তিকে</a:t>
            </a:r>
            <a:r>
              <a:rPr lang="en-US" sz="2400" b="1" u="sng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2400" b="1" u="sng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তড়িৎশক্তিতে</a:t>
            </a:r>
            <a:r>
              <a:rPr lang="en-US" sz="2400" b="1" u="sng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2400" b="1" u="sng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রুপান্তর</a:t>
            </a:r>
            <a:r>
              <a:rPr lang="en-US" sz="2400" b="1" u="sng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2400" b="1" u="sng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করে</a:t>
            </a:r>
            <a:r>
              <a:rPr lang="en-US" sz="2400" b="1" u="sng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।</a:t>
            </a:r>
            <a:endParaRPr lang="en-US" sz="2400" u="sng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83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20923" y="653533"/>
            <a:ext cx="2797341" cy="92333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জয়স্টিক</a:t>
            </a:r>
            <a:endParaRPr lang="en-US" sz="5400" b="1" cap="none" spc="5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891" y="1988457"/>
            <a:ext cx="4449245" cy="275713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1862710" y="5157186"/>
            <a:ext cx="82005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জয়স্টিক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গেম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খেলার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জন্য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ব্যবহৃত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জনপ্র্রিয়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একটি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ইনপুট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ডিভাইস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এর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সাহায্যে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সিগন্যালকে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বিভিন্ন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দিকে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মুভ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করা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হয়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  <a:endParaRPr lang="en-US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075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51792" y="628525"/>
            <a:ext cx="2797341" cy="92333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লাইটপেন</a:t>
            </a:r>
            <a:endParaRPr lang="en-US" sz="5400" b="1" cap="none" spc="5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718" y="2199986"/>
            <a:ext cx="5602515" cy="25606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2090419" y="5141269"/>
            <a:ext cx="82005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লাইটপেন হচ্ছে একটি ইনপুট ডিভাইস যা লেজার রশ্মির মাধ্যমে কম্পিউটারে ইনপুট দিতে সক্ষম। </a:t>
            </a:r>
            <a:endParaRPr lang="en-US" sz="2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456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44930" y="560626"/>
            <a:ext cx="2797341" cy="92333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1" spc="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ট্রাকবল</a:t>
            </a:r>
            <a:endParaRPr lang="en-US" sz="5400" b="1" cap="none" spc="5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915" y="2094438"/>
            <a:ext cx="5965370" cy="257850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2052706" y="5128202"/>
            <a:ext cx="82005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ট্র্যাকবল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হ'ল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একটি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পয়েন্টিং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ডিভাইস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যা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একটি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সকেট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দ্বারা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সেন্সর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ধারণ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একটি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বলের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সাথে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দুটি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অক্ষ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সম্পর্কে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বলের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আবর্তন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সনাক্ত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করতে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পারে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  <a:endParaRPr lang="en-US" sz="2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745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84176" y="626925"/>
            <a:ext cx="3490696" cy="92333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1" spc="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গ্রাফিক</a:t>
            </a:r>
            <a:r>
              <a:rPr lang="en-GB" sz="5400" b="1" spc="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5400" b="1" spc="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ট্যাবলেট</a:t>
            </a:r>
            <a:endParaRPr lang="en-US" sz="5400" b="1" cap="none" spc="5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086" y="2200723"/>
            <a:ext cx="5196113" cy="241482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1647375" y="5028227"/>
            <a:ext cx="82005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গ্রাফিক্স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ট্যাবলেট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হল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এমন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একটি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কম্পিউটার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ইনপুট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ডিভাইস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যা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ব্যবহারকারীর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হাতে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আকা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ছবি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এ্যানিমেশন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এবং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গ্রাফিক্সকে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বিশেষ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কলম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সদৃশ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স্টাইলাস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দিয়ে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আকাঁর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সুবিধা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দেয়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71372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29526" y="631879"/>
            <a:ext cx="3490696" cy="92333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1" spc="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এমআইসিআর</a:t>
            </a:r>
            <a:endParaRPr lang="en-US" sz="5400" b="1" cap="none" spc="5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175" y="2309374"/>
            <a:ext cx="5359399" cy="217703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2044855" y="5096810"/>
            <a:ext cx="82005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Magnetic Ink Card Reader(MICR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হলো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ব্যাংকের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নাম্বার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ও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চেকের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তথ্য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কম্পিউটারে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ইনপুট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করার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জন্য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একটি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ডিভাইস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  <a:endParaRPr lang="en-US" sz="2400" b="1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905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58174" y="629128"/>
            <a:ext cx="3490696" cy="92333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1" spc="50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ও</a:t>
            </a:r>
            <a:r>
              <a:rPr lang="en-GB" sz="5400" b="1" spc="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সিআর</a:t>
            </a:r>
            <a:endParaRPr lang="en-US" sz="5400" b="1" cap="none" spc="5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570" y="2211846"/>
            <a:ext cx="5399315" cy="244724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2338256" y="5048270"/>
            <a:ext cx="72121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Optical Character Reader(OCR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হলো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বিভিন্ন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সার্ভে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তথ্য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/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বিশেষ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ধরনের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লেখা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তথ্য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কম্পিউটারে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ইনপুট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করার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জন্য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একটি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ডিভাইস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  <a:endParaRPr lang="en-US" sz="2400" b="1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924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78080" y="614912"/>
            <a:ext cx="3490696" cy="92333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1" spc="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বিসিআর</a:t>
            </a:r>
            <a:endParaRPr lang="en-US" sz="5400" b="1" cap="none" spc="5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629" y="2156438"/>
            <a:ext cx="5631542" cy="257521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2053773" y="5125845"/>
            <a:ext cx="82005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 Code 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Reader (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CR) 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হলো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বিভিন্ন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Bar Code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এর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তথ্য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কম্পিউটারে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ইনপুট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করার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জন্য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একটি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ডিভাইস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  <a:endParaRPr lang="en-US" sz="2400" b="1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107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88920" y="643251"/>
            <a:ext cx="3490696" cy="92333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1" spc="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ওএমআর</a:t>
            </a:r>
            <a:endParaRPr lang="en-US" sz="5400" b="1" cap="none" spc="5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846" y="2184712"/>
            <a:ext cx="4602844" cy="249239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1851479" y="5164606"/>
            <a:ext cx="82005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Optical Mark Reader (OMR) 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হলো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বিভিন্ন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OMR Form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এর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তথ্য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কম্পিউটারে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ইনপুট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করার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জন্য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একটি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ডিভাইস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  <a:endParaRPr lang="en-US" sz="2400" b="1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56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/>
      <p:bldP spid="4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82138" y="732151"/>
            <a:ext cx="3490696" cy="92333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1" spc="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স্মার্টকার্ড</a:t>
            </a:r>
            <a:endParaRPr lang="en-US" sz="5400" b="1" cap="none" spc="5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085" y="2196339"/>
            <a:ext cx="4300801" cy="241920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1727200" y="5156398"/>
            <a:ext cx="82005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স্মার্ট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কার্ড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হল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tooltip="কম্পিউটার"/>
              </a:rPr>
              <a:t>কম্পিউটার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ও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অন্যান্য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যন্ত্রাংশে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যেমন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tooltip="মোবাইল ফোন"/>
              </a:rPr>
              <a:t>মোবাইল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tooltip="মোবাইল ফোন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tooltip="মোবাইল ফোন"/>
              </a:rPr>
              <a:t>ফোন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নিরাপত্তা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সংক্রান্ত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কাজে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ব্যবহৃত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কার্ড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আকৃতির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জিনিস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যার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মধ্যে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সমন্বিত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বর্তনী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Integrated circuit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রয়েছে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  <a:endParaRPr lang="en-US" sz="2400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348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2CBBF11-171F-41C7-A621-D18A9C3F393B}"/>
              </a:ext>
            </a:extLst>
          </p:cNvPr>
          <p:cNvSpPr txBox="1"/>
          <p:nvPr/>
        </p:nvSpPr>
        <p:spPr>
          <a:xfrm>
            <a:off x="4517889" y="751091"/>
            <a:ext cx="2306445" cy="90024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525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25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IN" sz="525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25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64183E8C-51DC-4481-B00E-3D014EC15D96}"/>
              </a:ext>
            </a:extLst>
          </p:cNvPr>
          <p:cNvGrpSpPr/>
          <p:nvPr/>
        </p:nvGrpSpPr>
        <p:grpSpPr>
          <a:xfrm>
            <a:off x="142092" y="3269398"/>
            <a:ext cx="4946935" cy="2902751"/>
            <a:chOff x="181821" y="3280871"/>
            <a:chExt cx="5653642" cy="3149528"/>
          </a:xfrm>
        </p:grpSpPr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20C9B8F0-3F59-4C3D-84CF-5C4808B8C3C0}"/>
                </a:ext>
              </a:extLst>
            </p:cNvPr>
            <p:cNvSpPr txBox="1"/>
            <p:nvPr/>
          </p:nvSpPr>
          <p:spPr>
            <a:xfrm>
              <a:off x="379944" y="3380305"/>
              <a:ext cx="5455519" cy="29052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36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মো</a:t>
              </a:r>
              <a:r>
                <a:rPr lang="en-US" sz="336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: </a:t>
              </a:r>
              <a:r>
                <a:rPr lang="en-US" sz="336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হোসেন</a:t>
              </a:r>
              <a:r>
                <a:rPr lang="en-US" sz="336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36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আলী</a:t>
              </a:r>
              <a:endParaRPr lang="bn-IN" sz="33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336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প্রভাষক</a:t>
              </a:r>
              <a:r>
                <a:rPr lang="en-US" sz="336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(</a:t>
              </a:r>
              <a:r>
                <a:rPr lang="en-US" sz="336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কম্পিউটার</a:t>
              </a:r>
              <a:r>
                <a:rPr lang="en-US" sz="336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  <a:endParaRPr lang="bn-IN" sz="33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336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ফজলুর</a:t>
              </a:r>
              <a:r>
                <a:rPr lang="en-US" sz="336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36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রহমান</a:t>
              </a:r>
              <a:r>
                <a:rPr lang="en-US" sz="336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36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মেমোরিয়্যাল</a:t>
              </a:r>
              <a:r>
                <a:rPr lang="en-US" sz="336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36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কলেজ</a:t>
              </a:r>
              <a:r>
                <a:rPr lang="en-US" sz="336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36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অব</a:t>
              </a:r>
              <a:r>
                <a:rPr lang="en-US" sz="336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36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টেকনোলজি</a:t>
              </a:r>
              <a:r>
                <a:rPr lang="en-US" sz="336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</a:p>
            <a:p>
              <a:pPr algn="ctr"/>
              <a:r>
                <a:rPr lang="en-US" sz="336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বুড়িচং</a:t>
              </a:r>
              <a:r>
                <a:rPr lang="en-US" sz="336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336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কুমিল্লা</a:t>
              </a:r>
              <a:r>
                <a:rPr lang="en-US" sz="336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33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="" xmlns:a16="http://schemas.microsoft.com/office/drawing/2014/main" id="{E623A1D7-A6C6-4C24-98FC-B47B836690B2}"/>
                </a:ext>
              </a:extLst>
            </p:cNvPr>
            <p:cNvSpPr/>
            <p:nvPr/>
          </p:nvSpPr>
          <p:spPr>
            <a:xfrm>
              <a:off x="181821" y="3280871"/>
              <a:ext cx="5074171" cy="3149528"/>
            </a:xfrm>
            <a:prstGeom prst="roundRect">
              <a:avLst>
                <a:gd name="adj" fmla="val 27706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93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E832278-73D3-4665-92F1-F1D2D851026B}"/>
              </a:ext>
            </a:extLst>
          </p:cNvPr>
          <p:cNvSpPr txBox="1"/>
          <p:nvPr/>
        </p:nvSpPr>
        <p:spPr>
          <a:xfrm>
            <a:off x="6442124" y="2674799"/>
            <a:ext cx="4505727" cy="30085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এইচএসসি</a:t>
            </a:r>
            <a:r>
              <a:rPr lang="en-US" sz="3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বিএম</a:t>
            </a:r>
            <a:r>
              <a:rPr lang="en-US" sz="3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)-</a:t>
            </a:r>
            <a:r>
              <a:rPr lang="en-US" sz="3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r>
              <a:rPr lang="en-US" sz="3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bn-IN" sz="3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sz="3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অফিস</a:t>
            </a:r>
            <a:r>
              <a:rPr lang="en-US" sz="3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এপ্লিকেশন-1</a:t>
            </a:r>
            <a:r>
              <a:rPr lang="bn-IN" sz="3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অধ্যায়- </a:t>
            </a:r>
            <a:r>
              <a:rPr lang="en-US" sz="3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bn-IN" sz="3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endParaRPr lang="bn-IN" sz="3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সময়-৪৫মি</a:t>
            </a:r>
            <a:r>
              <a:rPr lang="en-US" sz="3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নিট</a:t>
            </a:r>
            <a:r>
              <a:rPr lang="bn-IN" sz="3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:</a:t>
            </a:r>
            <a:r>
              <a:rPr lang="en-US" sz="3200" b="1" dirty="0">
                <a:ln w="22225">
                  <a:solidFill>
                    <a:srgbClr val="002060"/>
                  </a:solidFill>
                  <a:prstDash val="solid"/>
                </a:ln>
                <a:gradFill flip="none"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13500000" scaled="0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fld id="{BE1170D9-A07C-4B16-B965-3479F7BC7497}" type="datetime1">
              <a:rPr lang="en-US" sz="3200" b="1">
                <a:ln w="22225">
                  <a:solidFill>
                    <a:srgbClr val="002060"/>
                  </a:solidFill>
                  <a:prstDash val="solid"/>
                </a:ln>
                <a:gradFill flip="none"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13500000" scaled="0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pPr algn="ctr"/>
              <a:t>12/13/2020</a:t>
            </a:fld>
            <a:endParaRPr lang="en-US" sz="32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CBF24410-2548-4872-8212-76D4D664FEAC}"/>
              </a:ext>
            </a:extLst>
          </p:cNvPr>
          <p:cNvGrpSpPr/>
          <p:nvPr/>
        </p:nvGrpSpPr>
        <p:grpSpPr>
          <a:xfrm rot="20025048">
            <a:off x="1263770" y="559341"/>
            <a:ext cx="2374453" cy="2400384"/>
            <a:chOff x="4304714" y="1406769"/>
            <a:chExt cx="3629464" cy="3305906"/>
          </a:xfrm>
          <a:blipFill dpi="0" rotWithShape="0">
            <a:blip r:embed="rId2"/>
            <a:srcRect/>
            <a:stretch>
              <a:fillRect/>
            </a:stretch>
          </a:blipFill>
        </p:grpSpPr>
        <p:sp>
          <p:nvSpPr>
            <p:cNvPr id="13" name="Rectangle: Rounded Corners 12">
              <a:extLst>
                <a:ext uri="{FF2B5EF4-FFF2-40B4-BE49-F238E27FC236}">
                  <a16:creationId xmlns="" xmlns:a16="http://schemas.microsoft.com/office/drawing/2014/main" id="{C59C10C2-419C-4237-8762-76405364A66C}"/>
                </a:ext>
              </a:extLst>
            </p:cNvPr>
            <p:cNvSpPr/>
            <p:nvPr/>
          </p:nvSpPr>
          <p:spPr>
            <a:xfrm>
              <a:off x="4304714" y="1406769"/>
              <a:ext cx="3629464" cy="773723"/>
            </a:xfrm>
            <a:prstGeom prst="roundRect">
              <a:avLst>
                <a:gd name="adj" fmla="val 49394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="" xmlns:a16="http://schemas.microsoft.com/office/drawing/2014/main" id="{EFA298D7-BB79-4D86-A842-97FA7954C986}"/>
                </a:ext>
              </a:extLst>
            </p:cNvPr>
            <p:cNvSpPr/>
            <p:nvPr/>
          </p:nvSpPr>
          <p:spPr>
            <a:xfrm>
              <a:off x="4304714" y="2250830"/>
              <a:ext cx="3629464" cy="773723"/>
            </a:xfrm>
            <a:prstGeom prst="roundRect">
              <a:avLst>
                <a:gd name="adj" fmla="val 49394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="" xmlns:a16="http://schemas.microsoft.com/office/drawing/2014/main" id="{89A6F0B1-546F-494D-8A59-35DEF8F1B352}"/>
                </a:ext>
              </a:extLst>
            </p:cNvPr>
            <p:cNvSpPr/>
            <p:nvPr/>
          </p:nvSpPr>
          <p:spPr>
            <a:xfrm>
              <a:off x="4304714" y="3094891"/>
              <a:ext cx="3629464" cy="773723"/>
            </a:xfrm>
            <a:prstGeom prst="roundRect">
              <a:avLst>
                <a:gd name="adj" fmla="val 49394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="" xmlns:a16="http://schemas.microsoft.com/office/drawing/2014/main" id="{A1BE7824-2A26-4229-B1CE-0EC9D0906791}"/>
                </a:ext>
              </a:extLst>
            </p:cNvPr>
            <p:cNvSpPr/>
            <p:nvPr/>
          </p:nvSpPr>
          <p:spPr>
            <a:xfrm>
              <a:off x="4304714" y="3938952"/>
              <a:ext cx="3629464" cy="773723"/>
            </a:xfrm>
            <a:prstGeom prst="roundRect">
              <a:avLst>
                <a:gd name="adj" fmla="val 49394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151" y="1257353"/>
            <a:ext cx="1042415" cy="528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3887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59938" y="694051"/>
            <a:ext cx="3490696" cy="92333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1" spc="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ওয়েবক্যাম</a:t>
            </a:r>
            <a:endParaRPr lang="en-US" sz="5400" b="1" cap="none" spc="5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436" y="2323340"/>
            <a:ext cx="4457700" cy="217703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2133601" y="4952335"/>
            <a:ext cx="82005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as-IN" sz="24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ওয়েবক্যাম হলো বিশেষ ধরনের ভিডিও ক্যামেরা যা একটি কম্পিউটারের সাথে ইউএসবির মাধ্যমে যুক্ত হয়ে ইন্টারনেটে ভিডিও আদান-প্রদান করতে পারে</a:t>
            </a:r>
            <a:r>
              <a:rPr lang="as-IN" sz="24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  <a:endParaRPr lang="en-US" sz="2400" b="1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6753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/>
      <p:bldP spid="4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41480" y="617116"/>
            <a:ext cx="4469499" cy="92333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ডিজিটাল</a:t>
            </a:r>
            <a:r>
              <a:rPr lang="en-US" sz="5400" b="1" cap="none" spc="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ক্যামেরা</a:t>
            </a:r>
            <a:endParaRPr lang="en-US" sz="5400" b="1" cap="none" spc="5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900" y="2056640"/>
            <a:ext cx="5092700" cy="260426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1816101" y="5177094"/>
            <a:ext cx="82005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ডিজিটাল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ক্যামেরা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দিয়ে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ছবি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ভিডিও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তুলে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কম্পিউটারে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ইনপুট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করা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যায়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 </a:t>
            </a:r>
            <a:endParaRPr lang="en-US" sz="2400" b="1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64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/>
      <p:bldP spid="4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1D71A05-F4FB-4243-BE4A-39FE4F15C229}"/>
              </a:ext>
            </a:extLst>
          </p:cNvPr>
          <p:cNvSpPr txBox="1"/>
          <p:nvPr/>
        </p:nvSpPr>
        <p:spPr>
          <a:xfrm>
            <a:off x="3979812" y="573898"/>
            <a:ext cx="334240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4800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4800" b="1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63EF860A-AE48-4753-9655-27C37E434D8B}"/>
              </a:ext>
            </a:extLst>
          </p:cNvPr>
          <p:cNvGrpSpPr/>
          <p:nvPr/>
        </p:nvGrpSpPr>
        <p:grpSpPr>
          <a:xfrm>
            <a:off x="1264376" y="5139961"/>
            <a:ext cx="9732925" cy="805040"/>
            <a:chOff x="2705373" y="4468815"/>
            <a:chExt cx="6053354" cy="805040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="" xmlns:a16="http://schemas.microsoft.com/office/drawing/2014/main" id="{22B5CC1A-267A-4C99-9059-C40F092D0F0E}"/>
                </a:ext>
              </a:extLst>
            </p:cNvPr>
            <p:cNvSpPr/>
            <p:nvPr/>
          </p:nvSpPr>
          <p:spPr>
            <a:xfrm>
              <a:off x="2705373" y="4468815"/>
              <a:ext cx="5861911" cy="665108"/>
            </a:xfrm>
            <a:prstGeom prst="roundRect">
              <a:avLst>
                <a:gd name="adj" fmla="val 33588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886B9E32-072C-4898-841B-8511AFCD73D5}"/>
                </a:ext>
              </a:extLst>
            </p:cNvPr>
            <p:cNvSpPr txBox="1"/>
            <p:nvPr/>
          </p:nvSpPr>
          <p:spPr>
            <a:xfrm>
              <a:off x="3105285" y="4504414"/>
              <a:ext cx="565344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r>
                <a:rPr lang="en-US" sz="4400" b="1" dirty="0" err="1" smtClean="0">
                  <a:ln/>
                  <a:latin typeface="NikoshBAN" panose="02000000000000000000" pitchFamily="2" charset="0"/>
                  <a:cs typeface="NikoshBAN" panose="02000000000000000000" pitchFamily="2" charset="0"/>
                </a:rPr>
                <a:t>কম্পিউটারের</a:t>
              </a:r>
              <a:r>
                <a:rPr lang="en-US" sz="4400" b="1" dirty="0" smtClean="0">
                  <a:ln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 smtClean="0">
                  <a:ln/>
                  <a:latin typeface="NikoshBAN" panose="02000000000000000000" pitchFamily="2" charset="0"/>
                  <a:cs typeface="NikoshBAN" panose="02000000000000000000" pitchFamily="2" charset="0"/>
                </a:rPr>
                <a:t>ইনপুট</a:t>
              </a:r>
              <a:r>
                <a:rPr lang="en-US" sz="4400" b="1" dirty="0" smtClean="0">
                  <a:ln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 smtClean="0">
                  <a:ln/>
                  <a:latin typeface="NikoshBAN" panose="02000000000000000000" pitchFamily="2" charset="0"/>
                  <a:cs typeface="NikoshBAN" panose="02000000000000000000" pitchFamily="2" charset="0"/>
                </a:rPr>
                <a:t>ডিভাইস</a:t>
              </a:r>
              <a:r>
                <a:rPr lang="en-US" sz="4400" b="1" dirty="0" smtClean="0">
                  <a:ln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 smtClean="0">
                  <a:ln/>
                  <a:latin typeface="NikoshBAN" panose="02000000000000000000" pitchFamily="2" charset="0"/>
                  <a:cs typeface="NikoshBAN" panose="02000000000000000000" pitchFamily="2" charset="0"/>
                </a:rPr>
                <a:t>সমূহের</a:t>
              </a:r>
              <a:r>
                <a:rPr lang="en-US" sz="4400" b="1" dirty="0" smtClean="0">
                  <a:ln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 smtClean="0">
                  <a:ln/>
                  <a:latin typeface="NikoshBAN" panose="02000000000000000000" pitchFamily="2" charset="0"/>
                  <a:cs typeface="NikoshBAN" panose="02000000000000000000" pitchFamily="2" charset="0"/>
                </a:rPr>
                <a:t>নাম</a:t>
              </a:r>
              <a:r>
                <a:rPr lang="en-US" sz="4400" b="1" dirty="0" smtClean="0">
                  <a:ln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 smtClean="0">
                  <a:ln/>
                  <a:latin typeface="NikoshBAN" panose="02000000000000000000" pitchFamily="2" charset="0"/>
                  <a:cs typeface="NikoshBAN" panose="02000000000000000000" pitchFamily="2" charset="0"/>
                </a:rPr>
                <a:t>লিখ</a:t>
              </a:r>
              <a:r>
                <a:rPr lang="en-US" sz="4400" b="1" dirty="0" smtClean="0">
                  <a:ln/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4400" b="1" dirty="0">
                <a:ln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B382F76F-FDE5-4F59-8B6A-37AF76BABE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314" y="2351315"/>
            <a:ext cx="3396343" cy="183113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6293D17B-D3DD-4F38-B423-ED244DF0B1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9973"/>
            <a:ext cx="1781054" cy="17062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C64E8BD1-A410-47AE-A730-939FF0DDBC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23" y="4951944"/>
            <a:ext cx="1781054" cy="1706250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="" xmlns:a16="http://schemas.microsoft.com/office/drawing/2014/main" id="{291A4C3B-AE86-41E4-B009-1ABB1641546B}"/>
              </a:ext>
            </a:extLst>
          </p:cNvPr>
          <p:cNvSpPr/>
          <p:nvPr/>
        </p:nvSpPr>
        <p:spPr>
          <a:xfrm>
            <a:off x="2844801" y="1628511"/>
            <a:ext cx="5138057" cy="3323433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906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BF501F3B-1F64-4242-9251-09946AAF534A}"/>
              </a:ext>
            </a:extLst>
          </p:cNvPr>
          <p:cNvSpPr/>
          <p:nvPr/>
        </p:nvSpPr>
        <p:spPr>
          <a:xfrm>
            <a:off x="395645" y="1464832"/>
            <a:ext cx="11448803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১</a:t>
            </a:r>
            <a:r>
              <a:rPr lang="en-US" sz="28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en-US" sz="28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28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AD024C5A-D747-4F54-9C53-56D3E515CEF7}"/>
              </a:ext>
            </a:extLst>
          </p:cNvPr>
          <p:cNvSpPr/>
          <p:nvPr/>
        </p:nvSpPr>
        <p:spPr>
          <a:xfrm>
            <a:off x="2736358" y="1923171"/>
            <a:ext cx="3638863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ডাটা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endParaRPr lang="bn-BD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3A6B576F-54ED-41AE-A91E-B313761A8873}"/>
              </a:ext>
            </a:extLst>
          </p:cNvPr>
          <p:cNvSpPr/>
          <p:nvPr/>
        </p:nvSpPr>
        <p:spPr>
          <a:xfrm>
            <a:off x="6073280" y="1855857"/>
            <a:ext cx="3659805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ডাটা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নিয়ন্ত্রণ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46984696-86B1-4C85-97AC-645460493060}"/>
              </a:ext>
            </a:extLst>
          </p:cNvPr>
          <p:cNvSpPr/>
          <p:nvPr/>
        </p:nvSpPr>
        <p:spPr>
          <a:xfrm>
            <a:off x="2736359" y="2366083"/>
            <a:ext cx="3480698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ডাটা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প্রসেস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endParaRPr lang="bn-BD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5BFC3596-0FCF-4D36-B018-9E300A0AA07B}"/>
              </a:ext>
            </a:extLst>
          </p:cNvPr>
          <p:cNvSpPr/>
          <p:nvPr/>
        </p:nvSpPr>
        <p:spPr>
          <a:xfrm>
            <a:off x="6082984" y="2286998"/>
            <a:ext cx="3274964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ডাটা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endParaRPr lang="bn-BD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EBB69A2C-95B3-4AD2-8A14-08F5A4B67FF0}"/>
              </a:ext>
            </a:extLst>
          </p:cNvPr>
          <p:cNvSpPr/>
          <p:nvPr/>
        </p:nvSpPr>
        <p:spPr>
          <a:xfrm>
            <a:off x="1978269" y="2815463"/>
            <a:ext cx="9900703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ডিভাইসটিকে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পয়েন্টিং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bn-BD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8F20C426-AC6B-4A10-AA3A-B815394DB06D}"/>
              </a:ext>
            </a:extLst>
          </p:cNvPr>
          <p:cNvSpPr/>
          <p:nvPr/>
        </p:nvSpPr>
        <p:spPr>
          <a:xfrm>
            <a:off x="2647023" y="3326785"/>
            <a:ext cx="212720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(ক)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endParaRPr lang="bn-BD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6EF3784F-2EC8-4E60-B04E-D107A75FDC39}"/>
              </a:ext>
            </a:extLst>
          </p:cNvPr>
          <p:cNvSpPr/>
          <p:nvPr/>
        </p:nvSpPr>
        <p:spPr>
          <a:xfrm>
            <a:off x="6460687" y="3321652"/>
            <a:ext cx="2929502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বোর্ড</a:t>
            </a:r>
            <a:endParaRPr lang="bn-BD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B163EE4E-7CCB-4159-91B7-1D33D59D2964}"/>
              </a:ext>
            </a:extLst>
          </p:cNvPr>
          <p:cNvSpPr/>
          <p:nvPr/>
        </p:nvSpPr>
        <p:spPr>
          <a:xfrm>
            <a:off x="2647024" y="3804424"/>
            <a:ext cx="2667926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(গ)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প্রিন্টার</a:t>
            </a:r>
            <a:endParaRPr lang="bn-BD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3E2805E1-B6BE-4C3B-86B0-F72DBAF2CC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807" y="2104456"/>
            <a:ext cx="619168" cy="568603"/>
          </a:xfrm>
          <a:prstGeom prst="rect">
            <a:avLst/>
          </a:prstGeom>
        </p:spPr>
      </p:pic>
      <p:sp>
        <p:nvSpPr>
          <p:cNvPr id="37" name="TextBox 20">
            <a:extLst>
              <a:ext uri="{FF2B5EF4-FFF2-40B4-BE49-F238E27FC236}">
                <a16:creationId xmlns:a16="http://schemas.microsoft.com/office/drawing/2014/main" xmlns="" id="{49AB57AE-8D0E-4766-84C3-84C5193746AD}"/>
              </a:ext>
            </a:extLst>
          </p:cNvPr>
          <p:cNvSpPr txBox="1"/>
          <p:nvPr/>
        </p:nvSpPr>
        <p:spPr>
          <a:xfrm>
            <a:off x="7017026" y="734219"/>
            <a:ext cx="2921213" cy="523220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28625">
              <a:defRPr/>
            </a:pP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উত্তরের জন্য ক্লিক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6C0AA9BD-3815-4909-B6E5-DC59C89B36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116" y="3236430"/>
            <a:ext cx="596980" cy="548227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D5D13BC8-6AEA-488B-A349-0E44602F1865}"/>
              </a:ext>
            </a:extLst>
          </p:cNvPr>
          <p:cNvSpPr/>
          <p:nvPr/>
        </p:nvSpPr>
        <p:spPr>
          <a:xfrm>
            <a:off x="2053337" y="4326359"/>
            <a:ext cx="75610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483FF306-E7C3-4BD6-A670-8EC7175CB2FD}"/>
              </a:ext>
            </a:extLst>
          </p:cNvPr>
          <p:cNvSpPr/>
          <p:nvPr/>
        </p:nvSpPr>
        <p:spPr>
          <a:xfrm>
            <a:off x="2571765" y="4798854"/>
            <a:ext cx="3864219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(ক)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মাইক্রোফোন</a:t>
            </a:r>
            <a:endParaRPr lang="bn-BD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1A27A9A6-6674-45EC-BD7A-35062A47D971}"/>
              </a:ext>
            </a:extLst>
          </p:cNvPr>
          <p:cNvSpPr/>
          <p:nvPr/>
        </p:nvSpPr>
        <p:spPr>
          <a:xfrm>
            <a:off x="6685161" y="4757272"/>
            <a:ext cx="4274465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(খ)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মাউস</a:t>
            </a:r>
            <a:endParaRPr lang="bn-BD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3FD5A58D-271A-428E-8C9B-26D62B7A3022}"/>
              </a:ext>
            </a:extLst>
          </p:cNvPr>
          <p:cNvSpPr/>
          <p:nvPr/>
        </p:nvSpPr>
        <p:spPr>
          <a:xfrm>
            <a:off x="2637707" y="5382792"/>
            <a:ext cx="3464606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428625">
              <a:defRPr/>
            </a:pPr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(গ)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প্রিন্টার</a:t>
            </a:r>
            <a:endParaRPr lang="bn-BD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2E3366B8-3729-45B2-95B9-458E9C0E2F86}"/>
              </a:ext>
            </a:extLst>
          </p:cNvPr>
          <p:cNvSpPr/>
          <p:nvPr/>
        </p:nvSpPr>
        <p:spPr>
          <a:xfrm>
            <a:off x="6685161" y="5177525"/>
            <a:ext cx="3417214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(ঘ)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স্ক্যানার</a:t>
            </a:r>
            <a:endParaRPr lang="bn-BD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5960E7AC-60B1-4840-9057-882C958537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932" y="5074765"/>
            <a:ext cx="594656" cy="568603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2E3366B8-3729-45B2-95B9-458E9C0E2F86}"/>
              </a:ext>
            </a:extLst>
          </p:cNvPr>
          <p:cNvSpPr/>
          <p:nvPr/>
        </p:nvSpPr>
        <p:spPr>
          <a:xfrm>
            <a:off x="6563044" y="3806916"/>
            <a:ext cx="3170041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প্লটার</a:t>
            </a:r>
            <a:endParaRPr lang="bn-BD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21"/>
          <p:cNvGrpSpPr/>
          <p:nvPr/>
        </p:nvGrpSpPr>
        <p:grpSpPr>
          <a:xfrm>
            <a:off x="110680" y="1549579"/>
            <a:ext cx="1484165" cy="3468566"/>
            <a:chOff x="1321922" y="1539240"/>
            <a:chExt cx="1799565" cy="3033388"/>
          </a:xfrm>
        </p:grpSpPr>
        <p:grpSp>
          <p:nvGrpSpPr>
            <p:cNvPr id="3" name="Group 18"/>
            <p:cNvGrpSpPr/>
            <p:nvPr/>
          </p:nvGrpSpPr>
          <p:grpSpPr>
            <a:xfrm>
              <a:off x="1400175" y="1539240"/>
              <a:ext cx="1700214" cy="3033388"/>
              <a:chOff x="1371600" y="1499073"/>
              <a:chExt cx="1700214" cy="3033388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xmlns="" id="{7D61CC0A-49F3-49E4-8BA3-A3422587A14B}"/>
                  </a:ext>
                </a:extLst>
              </p:cNvPr>
              <p:cNvSpPr/>
              <p:nvPr/>
            </p:nvSpPr>
            <p:spPr>
              <a:xfrm>
                <a:off x="1857375" y="1499073"/>
                <a:ext cx="734819" cy="30333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88" b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grpSp>
            <p:nvGrpSpPr>
              <p:cNvPr id="4" name="Group 21"/>
              <p:cNvGrpSpPr/>
              <p:nvPr/>
            </p:nvGrpSpPr>
            <p:grpSpPr>
              <a:xfrm>
                <a:off x="1371600" y="2182178"/>
                <a:ext cx="1700214" cy="2265518"/>
                <a:chOff x="204764" y="2395052"/>
                <a:chExt cx="2364500" cy="3186918"/>
              </a:xfrm>
            </p:grpSpPr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xmlns="" id="{E66CFF82-C205-45CC-9E5B-CF29E78990C6}"/>
                    </a:ext>
                  </a:extLst>
                </p:cNvPr>
                <p:cNvSpPr/>
                <p:nvPr/>
              </p:nvSpPr>
              <p:spPr>
                <a:xfrm>
                  <a:off x="204764" y="2395052"/>
                  <a:ext cx="2364500" cy="2343058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88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48" name="Notched Right Arrow 47"/>
                <p:cNvSpPr/>
                <p:nvPr/>
              </p:nvSpPr>
              <p:spPr>
                <a:xfrm rot="16200000">
                  <a:off x="215830" y="3743826"/>
                  <a:ext cx="2277457" cy="1398832"/>
                </a:xfrm>
                <a:prstGeom prst="notchedRightArrow">
                  <a:avLst/>
                </a:prstGeom>
                <a:solidFill>
                  <a:srgbClr val="00CC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88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xmlns="" id="{FF2F21DA-04F9-4CAF-8758-9852D1F9674E}"/>
                    </a:ext>
                  </a:extLst>
                </p:cNvPr>
                <p:cNvSpPr/>
                <p:nvPr/>
              </p:nvSpPr>
              <p:spPr>
                <a:xfrm>
                  <a:off x="362626" y="2572504"/>
                  <a:ext cx="2048775" cy="200692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88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</p:grp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6D4E8B2E-4F62-406A-BCB8-2561B52A8595}"/>
                </a:ext>
              </a:extLst>
            </p:cNvPr>
            <p:cNvSpPr/>
            <p:nvPr/>
          </p:nvSpPr>
          <p:spPr>
            <a:xfrm>
              <a:off x="1321922" y="2761192"/>
              <a:ext cx="1799565" cy="61309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76000"/>
                </a:lnSpc>
              </a:pPr>
              <a:r>
                <a:rPr lang="en-US" sz="2625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মূল্যায়ন</a:t>
              </a:r>
              <a:r>
                <a:rPr lang="en-US" sz="4125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12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65186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 txBox="1">
            <a:spLocks/>
          </p:cNvSpPr>
          <p:nvPr/>
        </p:nvSpPr>
        <p:spPr>
          <a:xfrm>
            <a:off x="1535009" y="1978956"/>
            <a:ext cx="8346949" cy="32470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3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৪. </a:t>
            </a:r>
            <a:r>
              <a:rPr lang="en-US" sz="3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3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3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বুঝায়</a:t>
            </a:r>
            <a:r>
              <a:rPr lang="en-US" sz="3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3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 ৫. </a:t>
            </a:r>
            <a:r>
              <a:rPr lang="en-US" sz="3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জনপ্রিয়</a:t>
            </a:r>
            <a:r>
              <a:rPr lang="en-US" sz="3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কতগুলো</a:t>
            </a:r>
            <a:r>
              <a:rPr lang="en-US" sz="3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3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ডিভাইসের</a:t>
            </a:r>
            <a:r>
              <a:rPr lang="en-US" sz="3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।?</a:t>
            </a:r>
            <a:endParaRPr lang="en-US" sz="3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3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 6.  </a:t>
            </a:r>
            <a:r>
              <a:rPr lang="en-US" sz="3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বোর্ড</a:t>
            </a:r>
            <a:r>
              <a:rPr lang="en-US" sz="3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মাউসের</a:t>
            </a:r>
            <a:r>
              <a:rPr lang="en-US" sz="3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3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।?</a:t>
            </a:r>
            <a:endParaRPr lang="en-US" sz="3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3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 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174318" y="1402542"/>
            <a:ext cx="1540322" cy="3933370"/>
            <a:chOff x="1350499" y="1539240"/>
            <a:chExt cx="1799565" cy="3033388"/>
          </a:xfrm>
        </p:grpSpPr>
        <p:grpSp>
          <p:nvGrpSpPr>
            <p:cNvPr id="3" name="Group 18"/>
            <p:cNvGrpSpPr/>
            <p:nvPr/>
          </p:nvGrpSpPr>
          <p:grpSpPr>
            <a:xfrm>
              <a:off x="1400175" y="1539240"/>
              <a:ext cx="1700214" cy="3033388"/>
              <a:chOff x="1371600" y="1499073"/>
              <a:chExt cx="1700214" cy="3033388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xmlns="" id="{7D61CC0A-49F3-49E4-8BA3-A3422587A14B}"/>
                  </a:ext>
                </a:extLst>
              </p:cNvPr>
              <p:cNvSpPr/>
              <p:nvPr/>
            </p:nvSpPr>
            <p:spPr>
              <a:xfrm>
                <a:off x="1857375" y="1499073"/>
                <a:ext cx="734819" cy="303338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88" b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grpSp>
            <p:nvGrpSpPr>
              <p:cNvPr id="4" name="Group 21"/>
              <p:cNvGrpSpPr/>
              <p:nvPr/>
            </p:nvGrpSpPr>
            <p:grpSpPr>
              <a:xfrm>
                <a:off x="1371600" y="2182178"/>
                <a:ext cx="1700214" cy="2265518"/>
                <a:chOff x="204764" y="2395052"/>
                <a:chExt cx="2364500" cy="3186918"/>
              </a:xfrm>
            </p:grpSpPr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xmlns="" id="{E66CFF82-C205-45CC-9E5B-CF29E78990C6}"/>
                    </a:ext>
                  </a:extLst>
                </p:cNvPr>
                <p:cNvSpPr/>
                <p:nvPr/>
              </p:nvSpPr>
              <p:spPr>
                <a:xfrm>
                  <a:off x="204764" y="2395052"/>
                  <a:ext cx="2364500" cy="2343058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88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2" name="Notched Right Arrow 11"/>
                <p:cNvSpPr/>
                <p:nvPr/>
              </p:nvSpPr>
              <p:spPr>
                <a:xfrm rot="16200000">
                  <a:off x="215830" y="3743826"/>
                  <a:ext cx="2277457" cy="1398832"/>
                </a:xfrm>
                <a:prstGeom prst="notchedRightArrow">
                  <a:avLst/>
                </a:prstGeom>
                <a:solidFill>
                  <a:srgbClr val="00CC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88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xmlns="" id="{FF2F21DA-04F9-4CAF-8758-9852D1F9674E}"/>
                    </a:ext>
                  </a:extLst>
                </p:cNvPr>
                <p:cNvSpPr/>
                <p:nvPr/>
              </p:nvSpPr>
              <p:spPr>
                <a:xfrm>
                  <a:off x="362626" y="2572504"/>
                  <a:ext cx="2048775" cy="200692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88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D4E8B2E-4F62-406A-BCB8-2561B52A8595}"/>
                </a:ext>
              </a:extLst>
            </p:cNvPr>
            <p:cNvSpPr/>
            <p:nvPr/>
          </p:nvSpPr>
          <p:spPr>
            <a:xfrm>
              <a:off x="1350499" y="2868863"/>
              <a:ext cx="1799565" cy="61309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76000"/>
                </a:lnSpc>
              </a:pPr>
              <a:r>
                <a:rPr lang="en-US" sz="2625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মূল্যায়ন</a:t>
              </a:r>
              <a:r>
                <a:rPr lang="en-US" sz="4125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12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171" y="4448134"/>
            <a:ext cx="2053511" cy="2053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02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217FC65-F5D6-41BD-B203-3FDB2963E6FD}"/>
              </a:ext>
            </a:extLst>
          </p:cNvPr>
          <p:cNvSpPr txBox="1"/>
          <p:nvPr/>
        </p:nvSpPr>
        <p:spPr>
          <a:xfrm>
            <a:off x="4061558" y="405940"/>
            <a:ext cx="380401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dirty="0" err="1">
                <a:ln/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800" b="1" dirty="0">
                <a:ln/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b="1" dirty="0">
                <a:ln/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300" y="1548290"/>
            <a:ext cx="4221843" cy="26029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996622" y="4651327"/>
            <a:ext cx="771525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spc="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ইনপুট</a:t>
            </a:r>
            <a:r>
              <a:rPr lang="en-US" sz="3200" b="1" spc="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3200" b="1" spc="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ডিভাইস</a:t>
            </a:r>
            <a:r>
              <a:rPr lang="en-US" sz="3200" b="1" spc="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3200" b="1" spc="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সমূহের</a:t>
            </a:r>
            <a:r>
              <a:rPr lang="en-US" sz="3200" b="1" spc="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3200" b="1" spc="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বর্ণনা</a:t>
            </a:r>
            <a:r>
              <a:rPr lang="en-US" sz="3200" b="1" spc="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3200" b="1" spc="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খাতায়</a:t>
            </a:r>
            <a:r>
              <a:rPr lang="en-US" sz="3200" b="1" spc="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3200" b="1" spc="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লিখে</a:t>
            </a:r>
            <a:r>
              <a:rPr lang="en-US" sz="3200" b="1" spc="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</a:p>
          <a:p>
            <a:pPr algn="ctr"/>
            <a:r>
              <a:rPr lang="en-US" sz="3200" b="1" spc="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পরবর্তী</a:t>
            </a:r>
            <a:r>
              <a:rPr lang="en-US" sz="3200" b="1" spc="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3200" b="1" spc="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ক্লাসে</a:t>
            </a:r>
            <a:r>
              <a:rPr lang="en-US" sz="3200" b="1" spc="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3200" b="1" spc="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দেখাবে</a:t>
            </a:r>
            <a:r>
              <a:rPr lang="en-US" sz="3200" b="1" spc="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?</a:t>
            </a:r>
            <a:endParaRPr lang="en-US" sz="3200" b="1" cap="none" spc="5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94454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D7527DB-A0CB-4C05-8880-419C5E897130}"/>
              </a:ext>
            </a:extLst>
          </p:cNvPr>
          <p:cNvSpPr txBox="1"/>
          <p:nvPr/>
        </p:nvSpPr>
        <p:spPr>
          <a:xfrm>
            <a:off x="2595336" y="826184"/>
            <a:ext cx="7184571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4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সবাইকে অনেক অনেক ধন্যবাদ </a:t>
            </a:r>
            <a:r>
              <a:rPr lang="en-US" sz="4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005" y="2014764"/>
            <a:ext cx="4348162" cy="432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864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84DE215-F443-459C-A8CD-FA3DBF908621}"/>
              </a:ext>
            </a:extLst>
          </p:cNvPr>
          <p:cNvSpPr txBox="1"/>
          <p:nvPr/>
        </p:nvSpPr>
        <p:spPr>
          <a:xfrm>
            <a:off x="3129639" y="435549"/>
            <a:ext cx="5123543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b="1" dirty="0" smtClean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400" b="1" dirty="0">
              <a:ln w="0"/>
              <a:blipFill>
                <a:blip r:embed="rId2"/>
                <a:tile tx="0" ty="0" sx="100000" sy="100000" flip="none" algn="tl"/>
              </a:blip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086" y="1534324"/>
            <a:ext cx="6576782" cy="413453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74014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AC63A21-F9DB-4ABD-A38A-55E61A561BB6}"/>
              </a:ext>
            </a:extLst>
          </p:cNvPr>
          <p:cNvSpPr/>
          <p:nvPr/>
        </p:nvSpPr>
        <p:spPr>
          <a:xfrm>
            <a:off x="2452999" y="1427558"/>
            <a:ext cx="5950633" cy="3235571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76F9B67-9505-4F71-B33A-0DE97942C3FE}"/>
              </a:ext>
            </a:extLst>
          </p:cNvPr>
          <p:cNvSpPr txBox="1"/>
          <p:nvPr/>
        </p:nvSpPr>
        <p:spPr>
          <a:xfrm>
            <a:off x="3761509" y="1866654"/>
            <a:ext cx="39069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ইনপুট</a:t>
            </a:r>
            <a:r>
              <a:rPr lang="en-US" sz="4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ডিভাই</a:t>
            </a:r>
            <a:r>
              <a:rPr lang="en-US" sz="4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886BC790-02B6-4B82-A676-7B06142F293D}"/>
              </a:ext>
            </a:extLst>
          </p:cNvPr>
          <p:cNvGrpSpPr/>
          <p:nvPr/>
        </p:nvGrpSpPr>
        <p:grpSpPr>
          <a:xfrm>
            <a:off x="4081975" y="2905724"/>
            <a:ext cx="1633025" cy="1549332"/>
            <a:chOff x="2920265" y="1590707"/>
            <a:chExt cx="1633025" cy="1549332"/>
          </a:xfrm>
        </p:grpSpPr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FA2A336-9B23-43C4-A63A-23201B38F9FD}"/>
                </a:ext>
              </a:extLst>
            </p:cNvPr>
            <p:cNvSpPr/>
            <p:nvPr/>
          </p:nvSpPr>
          <p:spPr>
            <a:xfrm>
              <a:off x="3399239" y="1730327"/>
              <a:ext cx="211016" cy="40771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2B3A50E1-8337-433A-BFF5-61AC2146BB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7497" l="1375" r="98375">
                          <a14:backgroundMark x1="33750" y1="20949" x2="33750" y2="20949"/>
                          <a14:backgroundMark x1="38875" y1="22134" x2="38875" y2="2213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0265" y="1590707"/>
              <a:ext cx="1633025" cy="1549332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959779" y="4455056"/>
            <a:ext cx="9785444" cy="1569660"/>
          </a:xfrm>
          <a:prstGeom prst="rect">
            <a:avLst/>
          </a:prstGeom>
          <a:ln w="76200">
            <a:noFill/>
          </a:ln>
        </p:spPr>
        <p:txBody>
          <a:bodyPr wrap="square">
            <a:spAutoFit/>
          </a:bodyPr>
          <a:lstStyle/>
          <a:p>
            <a:endParaRPr lang="en-US" sz="3200" dirty="0">
              <a:hlinkClick r:id="rId4"/>
            </a:endParaRPr>
          </a:p>
          <a:p>
            <a:pPr algn="just"/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যে সব যন্ত্রাংশের মাধ্যমে এক জন ব্যবহারকারী কম্পিউটারে তথ্য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ইনপুট</a:t>
            </a:r>
            <a:r>
              <a:rPr lang="as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পারেন ও কম্পিউটারকে প্রয়োজনীয় নির্দেশ দিতে পারেন, সেগুলিকে বলে ইনপুট ডিভাইস।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1479666" y="377623"/>
            <a:ext cx="874567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চল</a:t>
            </a:r>
            <a:r>
              <a:rPr lang="en-US" sz="5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পারি</a:t>
            </a:r>
            <a:r>
              <a:rPr lang="en-US" sz="5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কি</a:t>
            </a:r>
            <a:r>
              <a:rPr lang="en-US" sz="5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না</a:t>
            </a:r>
            <a:r>
              <a:rPr lang="en-US" sz="5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দেখি</a:t>
            </a:r>
            <a:r>
              <a:rPr lang="en-US" sz="5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।</a:t>
            </a:r>
            <a:endParaRPr lang="en-US" sz="54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645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44 -0.16875 L -0.04611 -0.15486 L -0.05069 -0.11527 L -0.04791 -0.08426 L -0.04194 -0.07476 L -0.02569 -0.15972 L -0.03111 -0.12176 L -0.02389 -0.12176 L -0.02569 -0.09814 L -0.03291 -0.0956 L -0.03944 -0.1449 L -0.02041 -0.16412 L -0.00764 -0.1618 L -0.00625 -0.16412 L -0.00625 -0.11527 L -0.00583 -0.07476 L -0.00166 -0.1618 L 0.01097 -0.16412 L 0.01097 -0.1287 L 0.01695 -0.12407 L 0.01945 -0.13588 L 0.02 -0.10069 L 0.01639 -0.0824 L 0.00917 -0.09143 L 0.00556 -0.11527 L 0.00306 -0.14351 L 0.02542 -0.17013 L 0.03097 -0.1449 L 0.03153 -0.10301 L 0.03097 -0.07476 L 0.03153 -0.16666 L 0.03917 -0.16412 L 0.04695 -0.13865 L 0.04403 -0.11713 L 0.05 -0.09814 L 0.05417 -0.07222 L 0.05417 -0.11527 L 0.05542 -0.14351 L 0.05139 -0.1618 L 0.05667 -0.16412 L 0.07709 -0.17013 L 0.0807 -0.15023 L 0.0832 -0.1287 L 0.07764 -0.10301 L 0.07347 -0.11713 L 0.08667 -0.14097 L 0.09097 -0.11713 L 0.09209 -0.07222 L 0.09139 -0.14351 L 0.09097 -0.16666 L 0.09764 -0.15972 L 0.10111 -0.17013 L 0.10056 -0.11898 L 0.10056 -0.07708 L 0.10417 -0.16875 L 0.11986 -0.16412 L 0.11542 -0.14097 L 0.11542 -0.11273 L 0.12403 -0.12176 L 0.12459 -0.09814 L 0.12042 -0.09143 L 0.11431 -0.0956 L 0.11014 -0.12662 L 0.10764 -0.15023 L 0.12764 -0.16412 L 0.13667 -0.15972 L 0.13667 -0.15902 L 0.14139 -0.10578 L 0.13972 -0.07222 L 0.14209 -0.16875 L 0.1607 -0.16412 L 0.15278 -0.1449 L 0.15222 -0.0824 L 0.15889 -0.07222 L 0.1625 -0.16412 L 0.17445 -0.1618 L 0.18125 -0.16875 L 0.17931 -0.14351 L 0.1782 -0.10995 L 0.17931 -0.07708 L 0.1757 -0.10833 L 0.17042 -0.12662 L 0.1625 -0.11273 L 0.16611 -0.10069 L 0.18653 -0.15972 L 0.18778 -0.17013 L 0.18778 -0.12407 L 0.18778 -0.10069 L 0.18778 -0.06689 L 0.1907 -0.15972 L 0.20417 -0.16412 " pathEditMode="relative" rAng="0" ptsTypes="AAAAAAAAAAAAAAAAAAAAAAAAAAAAAAAAAAAAAAAAAAAAAAAAAAAAAAAAAAAAAAAAAAAAAAAAAAAAAAAAAAAAAAAAAAA">
                                      <p:cBhvr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11" y="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75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2C58A15C-BF2E-490D-BECB-817F0C936717}"/>
              </a:ext>
            </a:extLst>
          </p:cNvPr>
          <p:cNvSpPr/>
          <p:nvPr/>
        </p:nvSpPr>
        <p:spPr>
          <a:xfrm>
            <a:off x="2326174" y="4150616"/>
            <a:ext cx="8066333" cy="822305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75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ইনপুট</a:t>
            </a:r>
            <a:r>
              <a:rPr lang="en-US" sz="3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ডিভাইসের</a:t>
            </a:r>
            <a:r>
              <a:rPr lang="en-US" sz="3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3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as-IN" sz="3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C58A15C-BF2E-490D-BECB-817F0C936717}"/>
              </a:ext>
            </a:extLst>
          </p:cNvPr>
          <p:cNvSpPr/>
          <p:nvPr/>
        </p:nvSpPr>
        <p:spPr>
          <a:xfrm>
            <a:off x="2031918" y="1529078"/>
            <a:ext cx="8360590" cy="822305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75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3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ইনপুট</a:t>
            </a:r>
            <a:r>
              <a:rPr lang="en-US" sz="3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en-US" sz="3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r>
              <a:rPr lang="en-US" sz="3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as-IN" sz="3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xmlns="" id="{A3AB87E9-E9FF-4662-869D-057B8BE28294}"/>
              </a:ext>
            </a:extLst>
          </p:cNvPr>
          <p:cNvSpPr/>
          <p:nvPr/>
        </p:nvSpPr>
        <p:spPr>
          <a:xfrm>
            <a:off x="-1428565" y="1651854"/>
            <a:ext cx="4053069" cy="3629931"/>
          </a:xfrm>
          <a:prstGeom prst="arc">
            <a:avLst>
              <a:gd name="adj1" fmla="val 15819588"/>
              <a:gd name="adj2" fmla="val 5858937"/>
            </a:avLst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85BD0C86-35A2-4C51-897A-615ED347360E}"/>
              </a:ext>
            </a:extLst>
          </p:cNvPr>
          <p:cNvSpPr/>
          <p:nvPr/>
        </p:nvSpPr>
        <p:spPr>
          <a:xfrm>
            <a:off x="1767305" y="1535554"/>
            <a:ext cx="860361" cy="894977"/>
          </a:xfrm>
          <a:prstGeom prst="ellipse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FF0DC8E-0EEA-4661-9CB5-306CC6109BB8}"/>
              </a:ext>
            </a:extLst>
          </p:cNvPr>
          <p:cNvSpPr/>
          <p:nvPr/>
        </p:nvSpPr>
        <p:spPr>
          <a:xfrm>
            <a:off x="2624506" y="2912873"/>
            <a:ext cx="7999952" cy="822305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3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ইনপুট</a:t>
            </a:r>
            <a:r>
              <a:rPr lang="en-US" sz="3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ডিভাইসের</a:t>
            </a:r>
            <a:r>
              <a:rPr lang="en-US" sz="3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3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DE7123B9-8812-4456-99FA-BD370DA2CF82}"/>
              </a:ext>
            </a:extLst>
          </p:cNvPr>
          <p:cNvSpPr/>
          <p:nvPr/>
        </p:nvSpPr>
        <p:spPr>
          <a:xfrm>
            <a:off x="2081719" y="2902755"/>
            <a:ext cx="894593" cy="894976"/>
          </a:xfrm>
          <a:prstGeom prst="ellipse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C9CB57F5-462D-4D2F-BFBF-30F0904C017D}"/>
              </a:ext>
            </a:extLst>
          </p:cNvPr>
          <p:cNvSpPr/>
          <p:nvPr/>
        </p:nvSpPr>
        <p:spPr>
          <a:xfrm>
            <a:off x="1895993" y="4153275"/>
            <a:ext cx="860361" cy="903648"/>
          </a:xfrm>
          <a:prstGeom prst="ellipse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F38C6BE-1D54-4CA1-AFDE-3B4F4FF43971}"/>
              </a:ext>
            </a:extLst>
          </p:cNvPr>
          <p:cNvSpPr/>
          <p:nvPr/>
        </p:nvSpPr>
        <p:spPr>
          <a:xfrm>
            <a:off x="3875314" y="207333"/>
            <a:ext cx="3543319" cy="1044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IN" sz="6188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1688" b="1" dirty="0">
              <a:ln w="12700">
                <a:solidFill>
                  <a:schemeClr val="accent1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F0093C7-1275-4E6D-9F6D-526296C0C349}"/>
              </a:ext>
            </a:extLst>
          </p:cNvPr>
          <p:cNvGrpSpPr/>
          <p:nvPr/>
        </p:nvGrpSpPr>
        <p:grpSpPr>
          <a:xfrm rot="3000000">
            <a:off x="-24851" y="1254814"/>
            <a:ext cx="347870" cy="4348369"/>
            <a:chOff x="-92766" y="1109870"/>
            <a:chExt cx="371061" cy="4638260"/>
          </a:xfrm>
        </p:grpSpPr>
        <p:sp>
          <p:nvSpPr>
            <p:cNvPr id="2" name="Isosceles Triangle 1">
              <a:extLst>
                <a:ext uri="{FF2B5EF4-FFF2-40B4-BE49-F238E27FC236}">
                  <a16:creationId xmlns:a16="http://schemas.microsoft.com/office/drawing/2014/main" xmlns="" id="{D69EE11B-37FA-47EB-90EE-E073CDF2C1CA}"/>
                </a:ext>
              </a:extLst>
            </p:cNvPr>
            <p:cNvSpPr/>
            <p:nvPr/>
          </p:nvSpPr>
          <p:spPr>
            <a:xfrm>
              <a:off x="-92766" y="1109870"/>
              <a:ext cx="371061" cy="231913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3" name="Isosceles Triangle 2">
              <a:extLst>
                <a:ext uri="{FF2B5EF4-FFF2-40B4-BE49-F238E27FC236}">
                  <a16:creationId xmlns:a16="http://schemas.microsoft.com/office/drawing/2014/main" xmlns="" id="{DC33AA7D-B96E-438C-8070-0526A667BD6B}"/>
                </a:ext>
              </a:extLst>
            </p:cNvPr>
            <p:cNvSpPr/>
            <p:nvPr/>
          </p:nvSpPr>
          <p:spPr>
            <a:xfrm rot="10800000">
              <a:off x="-92766" y="3429000"/>
              <a:ext cx="371061" cy="2319130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xmlns="" id="{DAC37CF4-81F8-41D2-9D96-A6FC812C2A90}"/>
              </a:ext>
            </a:extLst>
          </p:cNvPr>
          <p:cNvSpPr/>
          <p:nvPr/>
        </p:nvSpPr>
        <p:spPr>
          <a:xfrm>
            <a:off x="-118029" y="3199158"/>
            <a:ext cx="534228" cy="459685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7" name="Rectangle 6"/>
          <p:cNvSpPr/>
          <p:nvPr/>
        </p:nvSpPr>
        <p:spPr>
          <a:xfrm>
            <a:off x="260888" y="6294666"/>
            <a:ext cx="10834377" cy="4286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</p:spTree>
    <p:extLst>
      <p:ext uri="{BB962C8B-B14F-4D97-AF65-F5344CB8AC3E}">
        <p14:creationId xmlns:p14="http://schemas.microsoft.com/office/powerpoint/2010/main" val="429262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5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3" grpId="0" animBg="1"/>
      <p:bldP spid="8" grpId="0" animBg="1"/>
      <p:bldP spid="14" grpId="0" animBg="1"/>
      <p:bldP spid="15" grpId="0" animBg="1"/>
      <p:bldP spid="16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060D35A-CE55-4204-A667-77850016D6AD}"/>
              </a:ext>
            </a:extLst>
          </p:cNvPr>
          <p:cNvSpPr txBox="1"/>
          <p:nvPr/>
        </p:nvSpPr>
        <p:spPr>
          <a:xfrm>
            <a:off x="3276600" y="297397"/>
            <a:ext cx="476244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403076C-6AF4-4F32-9796-14FE4AC4FCDC}"/>
              </a:ext>
            </a:extLst>
          </p:cNvPr>
          <p:cNvSpPr txBox="1"/>
          <p:nvPr/>
        </p:nvSpPr>
        <p:spPr>
          <a:xfrm>
            <a:off x="2537066" y="2222578"/>
            <a:ext cx="70948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ইনপুট</a:t>
            </a:r>
            <a:r>
              <a:rPr lang="en-US" sz="4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en-US" sz="4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r>
              <a:rPr lang="en-US" sz="4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4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257" y="3962400"/>
            <a:ext cx="4876800" cy="269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05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38041" y="681351"/>
            <a:ext cx="2797341" cy="92333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কী</a:t>
            </a:r>
            <a:r>
              <a:rPr lang="en-US" sz="5400" b="1" spc="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বোর্ড</a:t>
            </a:r>
            <a:endParaRPr lang="en-US" sz="5400" b="1" cap="none" spc="5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824" y="2264462"/>
            <a:ext cx="5863773" cy="246752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2148113" y="5366367"/>
            <a:ext cx="80554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কী-বোর্ড হচ্ছে কম্পিউটারের একটি অন্যতম প্রধান ইনপুট ডিভাইস। প্রসেসিংয়ের জন্য প্রায় সমস্ত ডাটাই কী-বোর্ডের মাধ্যমে ইনপুট দেওয়া হয়।</a:t>
            </a:r>
            <a:endParaRPr lang="en-US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015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76414" y="444446"/>
            <a:ext cx="2797341" cy="92333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মাউস</a:t>
            </a:r>
            <a:endParaRPr lang="en-US" sz="5400" b="1" cap="none" spc="5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147" y="2083033"/>
            <a:ext cx="5863773" cy="250562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2409605" y="5066813"/>
            <a:ext cx="72552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মাউস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হলো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কম্পিউটারের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একটি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ইনপুট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ডিভাইস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কম্পিউটারের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বিভিন্ন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কমান্ড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দেয়ার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জন্য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মাউস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খুবই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কার্যকরী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একটি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যন্ত্র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একে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পয়েন্টিং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ডিভাইসও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বলা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হয়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92225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65100" y="549305"/>
            <a:ext cx="2797341" cy="92333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স্ক্যানার</a:t>
            </a:r>
            <a:endParaRPr lang="en-US" sz="5400" b="1" cap="none" spc="5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028" y="2145279"/>
            <a:ext cx="5994400" cy="243476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2446607" y="5115799"/>
            <a:ext cx="72552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স্ক্যানার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কোন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ছবি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লেখা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হুবুহু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ডিজিটাল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ডাটায়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কম্পিউটারে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সংরক্ষণের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জন্য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ব্যবহৃত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একটি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জনপ্রিয়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ইনপুট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ডিভাইস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93518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2947</TotalTime>
  <Words>488</Words>
  <Application>Microsoft Office PowerPoint</Application>
  <PresentationFormat>Custom</PresentationFormat>
  <Paragraphs>83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NikoshBAN</vt:lpstr>
      <vt:lpstr>Roboto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Windows User</cp:lastModifiedBy>
  <cp:revision>288</cp:revision>
  <dcterms:created xsi:type="dcterms:W3CDTF">2020-11-12T06:07:31Z</dcterms:created>
  <dcterms:modified xsi:type="dcterms:W3CDTF">2020-12-13T17:50:35Z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10127062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S9.0.3</vt:lpwstr>
  </property>
</Properties>
</file>