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76" r:id="rId3"/>
    <p:sldId id="300" r:id="rId4"/>
    <p:sldId id="299" r:id="rId5"/>
    <p:sldId id="306" r:id="rId6"/>
    <p:sldId id="277" r:id="rId7"/>
    <p:sldId id="272" r:id="rId8"/>
    <p:sldId id="273" r:id="rId9"/>
    <p:sldId id="301" r:id="rId10"/>
    <p:sldId id="302" r:id="rId11"/>
    <p:sldId id="303" r:id="rId12"/>
    <p:sldId id="278" r:id="rId13"/>
    <p:sldId id="283" r:id="rId14"/>
    <p:sldId id="284" r:id="rId15"/>
    <p:sldId id="260" r:id="rId16"/>
    <p:sldId id="292" r:id="rId17"/>
    <p:sldId id="290" r:id="rId18"/>
    <p:sldId id="291" r:id="rId19"/>
    <p:sldId id="285" r:id="rId20"/>
    <p:sldId id="286" r:id="rId21"/>
    <p:sldId id="288" r:id="rId22"/>
    <p:sldId id="258" r:id="rId23"/>
    <p:sldId id="262" r:id="rId24"/>
    <p:sldId id="304" r:id="rId25"/>
    <p:sldId id="305" r:id="rId26"/>
    <p:sldId id="289" r:id="rId27"/>
    <p:sldId id="294" r:id="rId28"/>
    <p:sldId id="295" r:id="rId29"/>
    <p:sldId id="296" r:id="rId30"/>
    <p:sldId id="297" r:id="rId31"/>
    <p:sldId id="29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4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D1DE-CA91-4651-AA3A-5BBBA74B58E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386-0017-42B8-984D-82C62B22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9:49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9:49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8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9:49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0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9:49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1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8D261-F8A0-461C-BAC7-F064D465FF63}" type="datetime12">
              <a:rPr lang="en-US" smtClean="0"/>
              <a:t>9:49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B15-3038-4420-A5BA-BE7F0B06BF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2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9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75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73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9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4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09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7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8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4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1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3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8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71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45686B-C5A4-44B1-B2F0-826A61AA21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C3DC40-9368-4C6D-939C-2A9DA3680A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515">
            <a:off x="550600" y="3582970"/>
            <a:ext cx="2013454" cy="2691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752">
            <a:off x="990343" y="660182"/>
            <a:ext cx="1907702" cy="2549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776">
            <a:off x="9347024" y="3474776"/>
            <a:ext cx="2103321" cy="2811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204">
            <a:off x="9475058" y="702512"/>
            <a:ext cx="1970963" cy="2634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017073" y="1589757"/>
            <a:ext cx="63423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Welcome</a:t>
            </a:r>
          </a:p>
          <a:p>
            <a:pPr algn="ctr"/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To</a:t>
            </a:r>
          </a:p>
          <a:p>
            <a:pPr algn="ctr"/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1101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8363" y="624228"/>
            <a:ext cx="7915275" cy="747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09800" y="4267202"/>
            <a:ext cx="8382000" cy="175259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ভুক্তি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entry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19053" y="1272570"/>
            <a:ext cx="2506363" cy="6677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2410695" y="2663831"/>
            <a:ext cx="2240676" cy="508864"/>
          </a:xfrm>
          <a:prstGeom prst="rightArrow">
            <a:avLst>
              <a:gd name="adj1" fmla="val 50000"/>
              <a:gd name="adj2" fmla="val 709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উলম্ব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657602" y="1810774"/>
                <a:ext cx="2356351" cy="1557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2" y="1810774"/>
                <a:ext cx="2356351" cy="1557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ECB30F-E0F3-4ECE-BCEB-119B4725505F}"/>
              </a:ext>
            </a:extLst>
          </p:cNvPr>
          <p:cNvGrpSpPr/>
          <p:nvPr/>
        </p:nvGrpSpPr>
        <p:grpSpPr>
          <a:xfrm>
            <a:off x="5880049" y="1862373"/>
            <a:ext cx="1511353" cy="369332"/>
            <a:chOff x="5880049" y="1862373"/>
            <a:chExt cx="1511353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781802" y="186237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R1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880049" y="2018310"/>
              <a:ext cx="901753" cy="14986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0C2E5E-F138-4952-8A4B-CEEBDD2BDF80}"/>
              </a:ext>
            </a:extLst>
          </p:cNvPr>
          <p:cNvGrpSpPr/>
          <p:nvPr/>
        </p:nvGrpSpPr>
        <p:grpSpPr>
          <a:xfrm>
            <a:off x="5880049" y="2432042"/>
            <a:ext cx="1511353" cy="369332"/>
            <a:chOff x="5880049" y="2432042"/>
            <a:chExt cx="1511353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6781802" y="243204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880049" y="2558700"/>
              <a:ext cx="901753" cy="152778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736FEB0-2AEB-423C-861D-6039A4E52A1B}"/>
              </a:ext>
            </a:extLst>
          </p:cNvPr>
          <p:cNvGrpSpPr/>
          <p:nvPr/>
        </p:nvGrpSpPr>
        <p:grpSpPr>
          <a:xfrm>
            <a:off x="5880049" y="2966468"/>
            <a:ext cx="1547747" cy="369332"/>
            <a:chOff x="5880049" y="2966468"/>
            <a:chExt cx="1547747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6818196" y="2966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880049" y="3061238"/>
              <a:ext cx="901753" cy="15464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2A012CC-D522-4040-A198-099F673AFC30}"/>
              </a:ext>
            </a:extLst>
          </p:cNvPr>
          <p:cNvGrpSpPr/>
          <p:nvPr/>
        </p:nvGrpSpPr>
        <p:grpSpPr>
          <a:xfrm>
            <a:off x="3884996" y="3350493"/>
            <a:ext cx="544381" cy="842214"/>
            <a:chOff x="3884996" y="3350493"/>
            <a:chExt cx="544381" cy="842214"/>
          </a:xfrm>
        </p:grpSpPr>
        <p:sp>
          <p:nvSpPr>
            <p:cNvPr id="45" name="TextBox 44"/>
            <p:cNvSpPr txBox="1"/>
            <p:nvPr/>
          </p:nvSpPr>
          <p:spPr>
            <a:xfrm>
              <a:off x="3884996" y="3823375"/>
              <a:ext cx="544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</a:p>
          </p:txBody>
        </p:sp>
        <p:sp>
          <p:nvSpPr>
            <p:cNvPr id="42" name="Right Arrow 41"/>
            <p:cNvSpPr/>
            <p:nvPr/>
          </p:nvSpPr>
          <p:spPr>
            <a:xfrm rot="5400000">
              <a:off x="3867728" y="3521714"/>
              <a:ext cx="472881" cy="130440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3BBC36E-9FCB-48D2-B4F1-43112B7A06B7}"/>
              </a:ext>
            </a:extLst>
          </p:cNvPr>
          <p:cNvGrpSpPr/>
          <p:nvPr/>
        </p:nvGrpSpPr>
        <p:grpSpPr>
          <a:xfrm>
            <a:off x="4646847" y="3368123"/>
            <a:ext cx="544381" cy="892744"/>
            <a:chOff x="4646847" y="3368123"/>
            <a:chExt cx="544381" cy="892744"/>
          </a:xfrm>
        </p:grpSpPr>
        <p:sp>
          <p:nvSpPr>
            <p:cNvPr id="46" name="TextBox 45"/>
            <p:cNvSpPr txBox="1"/>
            <p:nvPr/>
          </p:nvSpPr>
          <p:spPr>
            <a:xfrm>
              <a:off x="4646847" y="3891535"/>
              <a:ext cx="544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5400000">
              <a:off x="4598253" y="3564609"/>
              <a:ext cx="523411" cy="1304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A55B580-938E-49C4-9C8B-131FE996623D}"/>
              </a:ext>
            </a:extLst>
          </p:cNvPr>
          <p:cNvGrpSpPr/>
          <p:nvPr/>
        </p:nvGrpSpPr>
        <p:grpSpPr>
          <a:xfrm>
            <a:off x="5360119" y="3385893"/>
            <a:ext cx="544381" cy="855606"/>
            <a:chOff x="5360119" y="3385893"/>
            <a:chExt cx="544381" cy="855606"/>
          </a:xfrm>
        </p:grpSpPr>
        <p:sp>
          <p:nvSpPr>
            <p:cNvPr id="43" name="Right Arrow 42"/>
            <p:cNvSpPr/>
            <p:nvPr/>
          </p:nvSpPr>
          <p:spPr>
            <a:xfrm rot="5400000">
              <a:off x="5325168" y="3568735"/>
              <a:ext cx="478278" cy="11259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60119" y="3872167"/>
              <a:ext cx="544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762001"/>
            <a:ext cx="7924800" cy="838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762000" y="1905000"/>
                <a:ext cx="10668000" cy="36576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 </a:t>
                </a:r>
                <a:r>
                  <a:rPr lang="bn-IN" sz="4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ম্যাট্রিক্স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</a:t>
                </a:r>
              </a:p>
              <a:p>
                <a:pPr marL="0" indent="0">
                  <a:buNone/>
                </a:pP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bn-IN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bn-IN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bn-IN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টি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ম্যাট্রিক্স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10668000" cy="3657600"/>
              </a:xfrm>
              <a:prstGeom prst="rect">
                <a:avLst/>
              </a:prstGeom>
              <a:blipFill>
                <a:blip r:embed="rId2"/>
                <a:stretch>
                  <a:fillRect l="-2171" t="-5333" r="-1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0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467100" y="838200"/>
            <a:ext cx="5257800" cy="1981200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 Matrix)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3124200"/>
                <a:ext cx="10591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নির্ণায়কের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শূণ্য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(০)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ব্যতিক্রমী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3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36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600" dirty="0"/>
                  <a:t>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0591800" cy="1754326"/>
              </a:xfrm>
              <a:prstGeom prst="rect">
                <a:avLst/>
              </a:prstGeom>
              <a:blipFill>
                <a:blip r:embed="rId3"/>
                <a:stretch>
                  <a:fillRect l="-1554" t="-5575" r="-691" b="-1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667000" y="5558135"/>
            <a:ext cx="685800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Note.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নির্ণায়ক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8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276600" y="609600"/>
            <a:ext cx="5410200" cy="1600200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অব্যতিক্রমী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Non-Singular Matrix)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3214807"/>
                <a:ext cx="1082040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ম্যাট্রিক্সের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নির্ণায়কের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শূণ্য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(০)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অব্যতিক্রমী</a:t>
                </a:r>
                <a:r>
                  <a:rPr lang="en-US" sz="3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3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3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3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3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3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3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400" dirty="0"/>
                  <a:t>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14807"/>
                <a:ext cx="10820400" cy="1661993"/>
              </a:xfrm>
              <a:prstGeom prst="rect">
                <a:avLst/>
              </a:prstGeom>
              <a:blipFill>
                <a:blip r:embed="rId2"/>
                <a:stretch>
                  <a:fillRect l="-1408" t="-4762" r="-169" b="-1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685800"/>
            <a:ext cx="8001001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রূপান্তর ম্যাট্রিক্স 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Copperplate Gothic Bold" pitchFamily="34" charset="0"/>
                <a:cs typeface="NikoshBAN" pitchFamily="2" charset="0"/>
              </a:rPr>
              <a:t>transpose matrix)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395412"/>
            <a:ext cx="10210800" cy="13477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কোন ম্যাট্রিক্স এর সারিগুলোকে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কলাম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গুলোকে সারিতে  রূপান্তর  করে যে ম্যাট্রিক্স পাওয়া যায় তাকে আদি ম্যাট্রিক্স এর রূপান্তর ম্যাট্রিক্স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11757" y="2897054"/>
                <a:ext cx="5084243" cy="144634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মনে করি,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A=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57" y="2897054"/>
                <a:ext cx="5084243" cy="1446346"/>
              </a:xfrm>
              <a:prstGeom prst="roundRect">
                <a:avLst/>
              </a:prstGeom>
              <a:blipFill>
                <a:blip r:embed="rId2"/>
                <a:stretch>
                  <a:fillRect l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324600" y="4536962"/>
                <a:ext cx="4855642" cy="142701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cs typeface="NikoshBAN" pitchFamily="2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36962"/>
                <a:ext cx="4855642" cy="142701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011757" y="4563620"/>
            <a:ext cx="5084243" cy="14270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রূপান্তর ম্যাট্রিক্স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324600" y="2923866"/>
                <a:ext cx="4876800" cy="141953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এর রূপান্তর ম্যাট্রিক্সকে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দ্বারা সূচিত করা হয়।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23866"/>
                <a:ext cx="4876800" cy="1419535"/>
              </a:xfrm>
              <a:prstGeom prst="roundRect">
                <a:avLst/>
              </a:prstGeom>
              <a:blipFill>
                <a:blip r:embed="rId4"/>
                <a:stretch>
                  <a:fillRect l="-623" r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44D36C-A63A-4393-B0EA-B14DD9436B5D}"/>
              </a:ext>
            </a:extLst>
          </p:cNvPr>
          <p:cNvSpPr/>
          <p:nvPr/>
        </p:nvSpPr>
        <p:spPr>
          <a:xfrm>
            <a:off x="3200400" y="2971800"/>
            <a:ext cx="1676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149BAF9-159F-42FB-B4C7-B4CF60A6EAA9}"/>
              </a:ext>
            </a:extLst>
          </p:cNvPr>
          <p:cNvSpPr/>
          <p:nvPr/>
        </p:nvSpPr>
        <p:spPr>
          <a:xfrm>
            <a:off x="8229600" y="4648200"/>
            <a:ext cx="457200" cy="1239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543A0F9-B2D0-43F0-BDF9-1AE68CD26639}"/>
              </a:ext>
            </a:extLst>
          </p:cNvPr>
          <p:cNvSpPr/>
          <p:nvPr/>
        </p:nvSpPr>
        <p:spPr>
          <a:xfrm>
            <a:off x="3200400" y="3429000"/>
            <a:ext cx="1676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86AF850-ADF3-4600-8E1D-0B631D638469}"/>
              </a:ext>
            </a:extLst>
          </p:cNvPr>
          <p:cNvSpPr/>
          <p:nvPr/>
        </p:nvSpPr>
        <p:spPr>
          <a:xfrm>
            <a:off x="8839200" y="4648200"/>
            <a:ext cx="457200" cy="1239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8C3166-469B-4EF9-9BAC-41024897369D}"/>
              </a:ext>
            </a:extLst>
          </p:cNvPr>
          <p:cNvSpPr/>
          <p:nvPr/>
        </p:nvSpPr>
        <p:spPr>
          <a:xfrm>
            <a:off x="9448800" y="4648200"/>
            <a:ext cx="457200" cy="1239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42A50D4-0E2E-4544-A56F-E0862E3A69F8}"/>
              </a:ext>
            </a:extLst>
          </p:cNvPr>
          <p:cNvSpPr/>
          <p:nvPr/>
        </p:nvSpPr>
        <p:spPr>
          <a:xfrm>
            <a:off x="3200400" y="3810000"/>
            <a:ext cx="1676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749010"/>
            <a:ext cx="7924800" cy="6225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নির্ণায়কের অনুরাশি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সহগুণক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Cofactor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1678996"/>
            <a:ext cx="105918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bn-BD" sz="33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নির্ণায়কের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তম সারি ও</a:t>
            </a:r>
            <a:r>
              <a:rPr lang="bn-BD" sz="33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তম কলামের সকল ভুক্তি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অবশিষ্ট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ভুক্তিগুলি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নির্ণায়ককে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j</a:t>
            </a:r>
            <a:r>
              <a:rPr lang="bn-BD" sz="3300" dirty="0">
                <a:latin typeface="Times New Roman" pitchFamily="18" charset="0"/>
                <a:cs typeface="NikoshBAN" pitchFamily="2" charset="0"/>
              </a:rPr>
              <a:t>)</a:t>
            </a:r>
            <a:r>
              <a:rPr lang="bn-BD" sz="3300" dirty="0"/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ভুক্তি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 অনুরাশি বলা হয়। 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838200" y="3200400"/>
                <a:ext cx="10514428" cy="132657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bn-BD" sz="3200" i="1" dirty="0"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r>
                      <a:rPr lang="en-US" sz="3200" i="1" dirty="0" err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itchFamily="2" charset="0"/>
                      </a:rPr>
                      <m:t>)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তম অনুরাশি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উপযুক্ত চিহ্ন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বসালে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তাকে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 dirty="0"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r>
                      <a:rPr lang="en-US" sz="3200" i="1" dirty="0" err="1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itchFamily="2" charset="0"/>
                      </a:rPr>
                      <m:t>)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তম ভুক্তি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3200" dirty="0"/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সহগুণক বলা হয়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0514428" cy="1326573"/>
              </a:xfrm>
              <a:prstGeom prst="roundRect">
                <a:avLst/>
              </a:prstGeom>
              <a:blipFill>
                <a:blip r:embed="rId3"/>
                <a:stretch>
                  <a:fillRect b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38200" y="4789341"/>
                <a:ext cx="10514428" cy="12192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         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উপযুক্ত চিহ্ন নির্ণয়ের পদ্ধতিঃ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           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itchFamily="2" charset="0"/>
                      </a:rPr>
                      <m:t>)</m:t>
                    </m:r>
                    <m:r>
                      <a:rPr lang="bn-BD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তম সহগুণক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 = 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BD" sz="3200" i="1" dirty="0">
                        <a:latin typeface="Cambria Math" panose="02040503050406030204" pitchFamily="18" charset="0"/>
                        <a:cs typeface="NikoshBAN" pitchFamily="2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itchFamily="2" charset="0"/>
                      </a:rPr>
                      <m:t>) 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তম অনুরাশি</a:t>
                </a:r>
                <a:r>
                  <a:rPr lang="bn-BD" sz="3200" dirty="0"/>
                  <a:t> </a:t>
                </a:r>
                <a:r>
                  <a:rPr lang="en-US" sz="3200" dirty="0"/>
                  <a:t>।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9341"/>
                <a:ext cx="10514428" cy="1219200"/>
              </a:xfrm>
              <a:prstGeom prst="roundRect">
                <a:avLst/>
              </a:prstGeom>
              <a:blipFill>
                <a:blip r:embed="rId4"/>
                <a:stretch>
                  <a:fillRect l="-695" t="-49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4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84118" y="762000"/>
                <a:ext cx="7898082" cy="172439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i="1" dirty="0">
                          <a:latin typeface="Cambria Math"/>
                          <a:cs typeface="Times New Roman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18" y="762000"/>
                <a:ext cx="7898082" cy="17243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86098" y="2743200"/>
                <a:ext cx="7896102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b>
                    </m:sSub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98" y="2743200"/>
                <a:ext cx="7896102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084119" y="3886200"/>
                <a:ext cx="7898081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19" y="3886200"/>
                <a:ext cx="7898081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084119" y="5029200"/>
                <a:ext cx="7898080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sub>
                    </m:sSub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cs typeface="NikoshBAN" pitchFamily="2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19" y="5029200"/>
                <a:ext cx="7898080" cy="9144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352800" y="900545"/>
            <a:ext cx="2590800" cy="529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76600" y="900298"/>
            <a:ext cx="685800" cy="1447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9584 4.4444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4.44444E-6 L 0.16563 0.005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  <p:bldP spid="10" grpId="0" animBg="1"/>
      <p:bldP spid="10" grpId="1" animBg="1"/>
      <p:bldP spid="1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209800" y="2793670"/>
                <a:ext cx="7696200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93670"/>
                <a:ext cx="7696200" cy="914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209800" y="3937660"/>
                <a:ext cx="7696200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22</m:t>
                        </m:r>
                      </m:sub>
                    </m:sSub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37660"/>
                <a:ext cx="7696200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209800" y="5156860"/>
                <a:ext cx="7696200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sub>
                    </m:sSub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56860"/>
                <a:ext cx="7696200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236518" y="660070"/>
                <a:ext cx="7696200" cy="18288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i="1" dirty="0">
                          <a:latin typeface="Cambria Math"/>
                          <a:cs typeface="Times New Roman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18" y="660070"/>
                <a:ext cx="7696200" cy="1828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429000" y="1295400"/>
            <a:ext cx="2743200" cy="58387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29000" y="914400"/>
            <a:ext cx="682832" cy="144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09584 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1.11111E-6 L 0.16576 -0.005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110839" y="2743200"/>
                <a:ext cx="7795161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31</m:t>
                        </m:r>
                      </m:sub>
                    </m:sSub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39" y="2743200"/>
                <a:ext cx="7795161" cy="914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110839" y="3810000"/>
                <a:ext cx="7795160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sub>
                    </m:sSub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39" y="3810000"/>
                <a:ext cx="7795160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110839" y="4876800"/>
                <a:ext cx="7795160" cy="9144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33</m:t>
                        </m:r>
                      </m:sub>
                    </m:sSub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bn-BD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NikoshBAN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39" y="4876800"/>
                <a:ext cx="7795160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157411" y="723900"/>
                <a:ext cx="7753350" cy="18288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i="1" dirty="0">
                          <a:latin typeface="Cambria Math"/>
                          <a:cs typeface="Times New Roman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/>
                                        <a:cs typeface="Times New Roman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11" y="723900"/>
                <a:ext cx="7753350" cy="18288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417618" y="1885950"/>
            <a:ext cx="2678382" cy="628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52800" y="914400"/>
            <a:ext cx="676894" cy="16002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556 L 0.09584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0 L 0.16602 0.00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762000"/>
            <a:ext cx="79248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Adjoint of a Matrix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ম্যাট্রিক্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সহগুণক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ম্যাট্রিক্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ট্রান্সপোজ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অ্যাডজয়েন্ট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743325" y="3657600"/>
                <a:ext cx="4705350" cy="214047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𝐴𝑑𝑗</m:t>
                      </m:r>
                      <m:r>
                        <a:rPr lang="en-US" sz="2600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. </m:t>
                      </m:r>
                      <m:r>
                        <a:rPr lang="en-US" sz="2600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600" i="1" dirty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6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600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25" y="3657600"/>
                <a:ext cx="4705350" cy="214047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8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2089954" y="609601"/>
                <a:ext cx="7968446" cy="8995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4800" dirty="0" err="1">
                    <a:latin typeface="NikoshBAN" pitchFamily="2" charset="0"/>
                    <a:cs typeface="NikoshBAN" pitchFamily="2" charset="0"/>
                  </a:rPr>
                  <a:t>উপস্থাপনায়</a:t>
                </a:r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NikoshBAN" pitchFamily="2" charset="0"/>
                      </a:rPr>
                      <m:t>− </m:t>
                    </m:r>
                  </m:oMath>
                </a14:m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954" y="609601"/>
                <a:ext cx="7968446" cy="899543"/>
              </a:xfrm>
              <a:prstGeom prst="rect">
                <a:avLst/>
              </a:prstGeom>
              <a:blipFill>
                <a:blip r:embed="rId4"/>
                <a:stretch>
                  <a:fillRect t="-13907" b="-26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133600" y="1509144"/>
            <a:ext cx="7924800" cy="4653808"/>
            <a:chOff x="609600" y="1509144"/>
            <a:chExt cx="7924800" cy="46538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32" b="20032"/>
            <a:stretch/>
          </p:blipFill>
          <p:spPr>
            <a:xfrm>
              <a:off x="3695700" y="1509144"/>
              <a:ext cx="1752600" cy="172993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09600" y="3239075"/>
                  <a:ext cx="7924800" cy="292387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40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আমির হোসেন</a:t>
                  </a:r>
                  <a:r>
                    <a:rPr lang="en-US" sz="40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endParaRPr lang="bn-BD" sz="40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BD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প্রভাষক</a:t>
                  </a:r>
                  <a:r>
                    <a:rPr lang="bn-BD" sz="3600" dirty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a14:m>
                  <a:r>
                    <a:rPr lang="en-US" sz="3600" dirty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গণিত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বিভাগ</a:t>
                  </a:r>
                  <a:r>
                    <a:rPr lang="bn-BD" sz="3600" dirty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</a:t>
                  </a:r>
                  <a:r>
                    <a:rPr lang="bn-BD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</a:p>
                <a:p>
                  <a:pPr algn="ctr"/>
                  <a:r>
                    <a:rPr lang="bn-BD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কানিজ ফাতেমা গার্লস্‌ স্কুল এন্ড কলেজ,</a:t>
                  </a:r>
                  <a:r>
                    <a:rPr lang="en-US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মানিকগঞ্জ ।</a:t>
                  </a:r>
                  <a:endParaRPr lang="en-US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en-US" sz="3600" dirty="0">
                      <a:solidFill>
                        <a:srgbClr val="C0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Gmail :</a:t>
                  </a:r>
                </a:p>
                <a:p>
                  <a:pPr algn="ctr"/>
                  <a:r>
                    <a:rPr lang="en-US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𝑎𝑚𝑖𝑟𝑙𝑎𝑥𝑚𝑖𝑝𝑢𝑟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@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𝑔𝑚𝑎𝑖𝑙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𝑐𝑜𝑚</m:t>
                      </m:r>
                      <m:r>
                        <a:rPr lang="bn-BD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endPara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239075"/>
                  <a:ext cx="7924800" cy="29238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542"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t="4729"/>
            <a:stretch/>
          </p:blipFill>
          <p:spPr>
            <a:xfrm>
              <a:off x="6629400" y="1541199"/>
              <a:ext cx="1752601" cy="1724820"/>
            </a:xfrm>
            <a:prstGeom prst="ellipse">
              <a:avLst/>
            </a:prstGeom>
            <a:ln w="63500" cap="rnd"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3614" r="4266" b="7229"/>
            <a:stretch/>
          </p:blipFill>
          <p:spPr>
            <a:xfrm>
              <a:off x="609600" y="1541200"/>
              <a:ext cx="1387303" cy="166581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47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657600" y="679132"/>
            <a:ext cx="4738160" cy="13716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1" y="2606041"/>
            <a:ext cx="710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ম্যাট্রিক্স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8327" y="3529468"/>
            <a:ext cx="708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ট্রান্সপোজ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ম্যাট্রিক্স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9801" y="4537025"/>
                <a:ext cx="8610599" cy="140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bn-BD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bn-BD" sz="32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sz="3200" i="1">
                                      <a:latin typeface="Cambria Math"/>
                                      <a:cs typeface="NikoshBAN" pitchFamily="2" charset="0"/>
                                    </a:rPr>
                                    <m:t>11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bn-BD" sz="3200" i="1" dirty="0">
                            <a:latin typeface="Cambria Math"/>
                            <a:cs typeface="Times New Roman" pitchFamily="18" charset="0"/>
                          </a:rPr>
                          <m:t>এ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  <m:r>
                      <a:rPr lang="bn-BD" sz="32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3200" i="1" dirty="0"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32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3200" i="1" dirty="0"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32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1" y="4537025"/>
                <a:ext cx="8610599" cy="1404615"/>
              </a:xfrm>
              <a:prstGeom prst="rect">
                <a:avLst/>
              </a:prstGeom>
              <a:blipFill>
                <a:blip r:embed="rId2"/>
                <a:stretch>
                  <a:fillRect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3505200" y="5066374"/>
            <a:ext cx="1905000" cy="4200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5200" y="4537025"/>
            <a:ext cx="457200" cy="13441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663469"/>
                <a:ext cx="10896600" cy="9367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571500" indent="-571500" algn="ctr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(Inverse Matrix)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নির্ণয়ের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63469"/>
                <a:ext cx="10896600" cy="936731"/>
              </a:xfrm>
              <a:prstGeom prst="rect">
                <a:avLst/>
              </a:prstGeom>
              <a:blipFill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929596" y="3733800"/>
                <a:ext cx="6366803" cy="7620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NikoshBAN" pitchFamily="2" charset="0"/>
                        <a:cs typeface="NikoshBAN" pitchFamily="2" charset="0"/>
                      </a:rPr>
                      <m:t>ধাপ</m:t>
                    </m:r>
                    <m:r>
                      <m:rPr>
                        <m:nor/>
                      </m:rPr>
                      <a:rPr lang="en-US" sz="3600" dirty="0">
                        <a:latin typeface="NikoshBAN" pitchFamily="2" charset="0"/>
                        <a:cs typeface="NikoshBAN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dirty="0">
                        <a:latin typeface="NikoshBAN" pitchFamily="2" charset="0"/>
                        <a:cs typeface="NikoshBAN" pitchFamily="2" charset="0"/>
                      </a:rPr>
                      <m:t>৩</m:t>
                    </m:r>
                    <m:r>
                      <m:rPr>
                        <m:nor/>
                      </m:rPr>
                      <a:rPr lang="en-US" sz="3600" dirty="0">
                        <a:latin typeface="NikoshBAN" pitchFamily="2" charset="0"/>
                        <a:cs typeface="NikoshBAN" pitchFamily="2" charset="0"/>
                      </a:rPr>
                      <m:t>।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𝑎𝑑𝑗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596" y="3733800"/>
                <a:ext cx="6366803" cy="762000"/>
              </a:xfrm>
              <a:prstGeom prst="roundRect">
                <a:avLst/>
              </a:prstGeom>
              <a:blipFill>
                <a:blip r:embed="rId3"/>
                <a:stretch>
                  <a:fillRect t="-3200" b="-23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940147" y="4724400"/>
                <a:ext cx="6356251" cy="13716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dirty="0">
                              <a:latin typeface="NikoshBAN" pitchFamily="2" charset="0"/>
                              <a:cs typeface="NikoshBAN" pitchFamily="2" charset="0"/>
                            </a:rPr>
                            <m:t>ধাপ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latin typeface="NikoshBAN" pitchFamily="2" charset="0"/>
                              <a:cs typeface="NikoshBAN" pitchFamily="2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latin typeface="NikoshBAN" pitchFamily="2" charset="0"/>
                              <a:cs typeface="NikoshBAN" pitchFamily="2" charset="0"/>
                            </a:rPr>
                            <m:t>৪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latin typeface="NikoshBAN" pitchFamily="2" charset="0"/>
                              <a:cs typeface="NikoshBAN" pitchFamily="2" charset="0"/>
                            </a:rPr>
                            <m:t>।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  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সূত্র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−    </m:t>
                          </m:r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𝑑𝑗𝐴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47" y="4724400"/>
                <a:ext cx="6356251" cy="13716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895600" y="1741352"/>
            <a:ext cx="6400800" cy="77324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ধাপ-১।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ম্যাট্রিক্সটি বর্গাকার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0" y="2514600"/>
            <a:ext cx="6400800" cy="9906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ধাপ-২।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অব্যতিক্রমী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6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3600" y="671779"/>
                <a:ext cx="7924800" cy="8522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571500" indent="-571500" algn="ctr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(Inverse Matrix)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71779"/>
                <a:ext cx="7924800" cy="852221"/>
              </a:xfrm>
              <a:prstGeom prst="rect">
                <a:avLst/>
              </a:prstGeom>
              <a:blipFill>
                <a:blip r:embed="rId3"/>
                <a:stretch>
                  <a:fillRect l="-77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3600" y="1524001"/>
                <a:ext cx="7924800" cy="139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#    </m:t>
                    </m:r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 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524001"/>
                <a:ext cx="7924800" cy="1394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29200" y="4670048"/>
                <a:ext cx="369511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.(−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, 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70048"/>
                <a:ext cx="3695114" cy="892552"/>
              </a:xfrm>
              <a:prstGeom prst="rect">
                <a:avLst/>
              </a:prstGeom>
              <a:blipFill>
                <a:blip r:embed="rId5"/>
                <a:stretch>
                  <a:fillRect l="-2475" t="-5442" r="-1980" b="-1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48868A-D7E5-4424-8926-BC1EC21A40E2}"/>
              </a:ext>
            </a:extLst>
          </p:cNvPr>
          <p:cNvSpPr txBox="1"/>
          <p:nvPr/>
        </p:nvSpPr>
        <p:spPr>
          <a:xfrm>
            <a:off x="2119532" y="328018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F2A6AAF-108F-4D28-B781-539D9A117E3E}"/>
                  </a:ext>
                </a:extLst>
              </p:cNvPr>
              <p:cNvSpPr txBox="1"/>
              <p:nvPr/>
            </p:nvSpPr>
            <p:spPr>
              <a:xfrm>
                <a:off x="3972950" y="2971800"/>
                <a:ext cx="2713892" cy="123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800" i="1" dirty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2A6AAF-108F-4D28-B781-539D9A117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50" y="2971800"/>
                <a:ext cx="2713892" cy="1231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54B1B3-3207-4F6C-B5F3-A8C56393EC60}"/>
              </a:ext>
            </a:extLst>
          </p:cNvPr>
          <p:cNvSpPr txBox="1"/>
          <p:nvPr/>
        </p:nvSpPr>
        <p:spPr>
          <a:xfrm>
            <a:off x="1404426" y="4611469"/>
            <a:ext cx="1060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31968F-C9A1-4F6A-953C-6C63A93B2FAD}"/>
              </a:ext>
            </a:extLst>
          </p:cNvPr>
          <p:cNvSpPr txBox="1"/>
          <p:nvPr/>
        </p:nvSpPr>
        <p:spPr>
          <a:xfrm>
            <a:off x="2438400" y="4719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94E9B9A-8FE3-4521-AC34-0719D52D5016}"/>
              </a:ext>
            </a:extLst>
          </p:cNvPr>
          <p:cNvGrpSpPr/>
          <p:nvPr/>
        </p:nvGrpSpPr>
        <p:grpSpPr>
          <a:xfrm>
            <a:off x="2494436" y="4762875"/>
            <a:ext cx="304800" cy="373644"/>
            <a:chOff x="2743200" y="4876800"/>
            <a:chExt cx="304800" cy="3736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64EF2-351F-4769-B573-3C756603052C}"/>
                </a:ext>
              </a:extLst>
            </p:cNvPr>
            <p:cNvCxnSpPr/>
            <p:nvPr/>
          </p:nvCxnSpPr>
          <p:spPr>
            <a:xfrm>
              <a:off x="3048000" y="4884684"/>
              <a:ext cx="0" cy="3657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164BF64-E278-4F2D-9014-09DF59581354}"/>
                </a:ext>
              </a:extLst>
            </p:cNvPr>
            <p:cNvCxnSpPr/>
            <p:nvPr/>
          </p:nvCxnSpPr>
          <p:spPr>
            <a:xfrm>
              <a:off x="2743200" y="4876800"/>
              <a:ext cx="0" cy="3657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5FFD0-B484-4BA0-BC76-FF7ECB033755}"/>
              </a:ext>
            </a:extLst>
          </p:cNvPr>
          <p:cNvSpPr txBox="1"/>
          <p:nvPr/>
        </p:nvSpPr>
        <p:spPr>
          <a:xfrm>
            <a:off x="3447262" y="4286071"/>
            <a:ext cx="136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1    2     4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3    2     1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2    1     3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9D4DFB-D8BE-4C1A-9ED9-9922A55D6CA0}"/>
              </a:ext>
            </a:extLst>
          </p:cNvPr>
          <p:cNvSpPr txBox="1"/>
          <p:nvPr/>
        </p:nvSpPr>
        <p:spPr>
          <a:xfrm>
            <a:off x="2900054" y="472275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45B5337-267C-43AA-B882-4E991BF3F676}"/>
              </a:ext>
            </a:extLst>
          </p:cNvPr>
          <p:cNvGrpSpPr/>
          <p:nvPr/>
        </p:nvGrpSpPr>
        <p:grpSpPr>
          <a:xfrm>
            <a:off x="3445361" y="4370249"/>
            <a:ext cx="1295400" cy="1116151"/>
            <a:chOff x="3429000" y="4419600"/>
            <a:chExt cx="1295400" cy="111615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C57A81F-0917-4298-A008-21810BCCC4BD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4419600"/>
              <a:ext cx="0" cy="1097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0F6D5BF-D6AF-4E57-B2DC-3C1BB5EA20FC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4438471"/>
              <a:ext cx="0" cy="1097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BC4C286-6AD7-47DA-9ABC-D35B7BBB291B}"/>
                  </a:ext>
                </a:extLst>
              </p:cNvPr>
              <p:cNvSpPr txBox="1"/>
              <p:nvPr/>
            </p:nvSpPr>
            <p:spPr>
              <a:xfrm>
                <a:off x="2611902" y="5562600"/>
                <a:ext cx="6112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 </m:t>
                    </m:r>
                  </m:oMath>
                </a14:m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ম্যাট্রিক্সটি </a:t>
                </a:r>
                <a:r>
                  <a:rPr lang="en-US" sz="2800" dirty="0" err="1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অব্যতিক্রমী</a:t>
                </a:r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বিপরীতযোগ্য</a:t>
                </a:r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C4C286-6AD7-47DA-9ABC-D35B7BBB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02" y="5562600"/>
                <a:ext cx="6112412" cy="523220"/>
              </a:xfrm>
              <a:prstGeom prst="rect">
                <a:avLst/>
              </a:prstGeom>
              <a:blipFill>
                <a:blip r:embed="rId7"/>
                <a:stretch>
                  <a:fillRect t="-10588" r="-169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8" grpId="0"/>
      <p:bldP spid="9" grpId="0"/>
      <p:bldP spid="15" grpId="0"/>
      <p:bldP spid="16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209800" y="2492570"/>
                <a:ext cx="76200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92570"/>
                <a:ext cx="7620000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209800" y="3772370"/>
                <a:ext cx="76200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72370"/>
                <a:ext cx="7620000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209800" y="5066457"/>
                <a:ext cx="76200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66457"/>
                <a:ext cx="7620000" cy="9144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7099" y="780922"/>
                <a:ext cx="4343402" cy="139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cs typeface="Times New Roman" pitchFamily="18" charset="0"/>
                  </a:rPr>
                  <a:t>#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</m:t>
                              </m:r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99" y="780922"/>
                <a:ext cx="4343402" cy="1394613"/>
              </a:xfrm>
              <a:prstGeom prst="rect">
                <a:avLst/>
              </a:prstGeom>
              <a:blipFill>
                <a:blip r:embed="rId6"/>
                <a:stretch>
                  <a:fillRect l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4953000" y="751607"/>
            <a:ext cx="1905000" cy="4866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7C6926-3996-4371-9322-1EF561F4D096}"/>
              </a:ext>
            </a:extLst>
          </p:cNvPr>
          <p:cNvSpPr/>
          <p:nvPr/>
        </p:nvSpPr>
        <p:spPr>
          <a:xfrm>
            <a:off x="4953000" y="751606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8B484BF-265C-4D41-8D16-5959DA2E4584}"/>
              </a:ext>
            </a:extLst>
          </p:cNvPr>
          <p:cNvSpPr/>
          <p:nvPr/>
        </p:nvSpPr>
        <p:spPr>
          <a:xfrm>
            <a:off x="5638800" y="762000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06A86B-6C16-4FAB-8C48-6A20187750CF}"/>
              </a:ext>
            </a:extLst>
          </p:cNvPr>
          <p:cNvSpPr/>
          <p:nvPr/>
        </p:nvSpPr>
        <p:spPr>
          <a:xfrm>
            <a:off x="6477000" y="762000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2" grpId="0" animBg="1"/>
      <p:bldP spid="2" grpId="1" animBg="1"/>
      <p:bldP spid="8" grpId="0" animBg="1"/>
      <p:bldP spid="8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286000" y="2819400"/>
                <a:ext cx="73914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19400"/>
                <a:ext cx="7391400" cy="914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286000" y="3922747"/>
                <a:ext cx="73914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22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22747"/>
                <a:ext cx="7391400" cy="914400"/>
              </a:xfrm>
              <a:prstGeom prst="roundRect">
                <a:avLst/>
              </a:prstGeom>
              <a:blipFill>
                <a:blip r:embed="rId3"/>
                <a:stretch>
                  <a:fillRect b="-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286000" y="5026094"/>
                <a:ext cx="73914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026094"/>
                <a:ext cx="7391400" cy="914400"/>
              </a:xfrm>
              <a:prstGeom prst="roundRect">
                <a:avLst/>
              </a:prstGeom>
              <a:blipFill>
                <a:blip r:embed="rId4"/>
                <a:stretch>
                  <a:fillRect b="-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8EE97BBA-6F26-4F6C-8319-960C2C26D1CA}"/>
                  </a:ext>
                </a:extLst>
              </p:cNvPr>
              <p:cNvSpPr/>
              <p:nvPr/>
            </p:nvSpPr>
            <p:spPr>
              <a:xfrm>
                <a:off x="3467099" y="780922"/>
                <a:ext cx="4343402" cy="139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cs typeface="Times New Roman" pitchFamily="18" charset="0"/>
                  </a:rPr>
                  <a:t>#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</m:t>
                              </m:r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97BBA-6F26-4F6C-8319-960C2C26D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99" y="780922"/>
                <a:ext cx="4343402" cy="1394613"/>
              </a:xfrm>
              <a:prstGeom prst="rect">
                <a:avLst/>
              </a:prstGeom>
              <a:blipFill>
                <a:blip r:embed="rId5"/>
                <a:stretch>
                  <a:fillRect l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69DD2AAC-302F-4E17-9DEF-C4696614FFB7}"/>
              </a:ext>
            </a:extLst>
          </p:cNvPr>
          <p:cNvSpPr/>
          <p:nvPr/>
        </p:nvSpPr>
        <p:spPr>
          <a:xfrm>
            <a:off x="4953000" y="1205590"/>
            <a:ext cx="1905000" cy="4866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D35D833-DC21-4DD7-90AC-A1B24D82F0F3}"/>
              </a:ext>
            </a:extLst>
          </p:cNvPr>
          <p:cNvSpPr/>
          <p:nvPr/>
        </p:nvSpPr>
        <p:spPr>
          <a:xfrm>
            <a:off x="4953000" y="751606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A28089E-17E3-4A3A-9B65-DF76348708A3}"/>
              </a:ext>
            </a:extLst>
          </p:cNvPr>
          <p:cNvSpPr/>
          <p:nvPr/>
        </p:nvSpPr>
        <p:spPr>
          <a:xfrm>
            <a:off x="5638800" y="762000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8177D2A-4C7F-4346-969C-6FC9EB0D2730}"/>
              </a:ext>
            </a:extLst>
          </p:cNvPr>
          <p:cNvSpPr/>
          <p:nvPr/>
        </p:nvSpPr>
        <p:spPr>
          <a:xfrm>
            <a:off x="6477000" y="762000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209800" y="2590800"/>
                <a:ext cx="73914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31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=−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6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90800"/>
                <a:ext cx="7391400" cy="914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209800" y="3695700"/>
                <a:ext cx="73914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11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95700"/>
                <a:ext cx="7391400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209800" y="4767262"/>
                <a:ext cx="7391400" cy="9144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33</m:t>
                        </m:r>
                      </m:sub>
                    </m:sSub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এর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সহগুণক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bn-BD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767262"/>
                <a:ext cx="7391400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5D9386F-5F86-4883-8039-162A6910D9A6}"/>
                  </a:ext>
                </a:extLst>
              </p:cNvPr>
              <p:cNvSpPr/>
              <p:nvPr/>
            </p:nvSpPr>
            <p:spPr>
              <a:xfrm>
                <a:off x="3467099" y="780922"/>
                <a:ext cx="4343402" cy="139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cs typeface="Times New Roman" pitchFamily="18" charset="0"/>
                  </a:rPr>
                  <a:t>#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</m:t>
                              </m:r>
                              <m: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D9386F-5F86-4883-8039-162A6910D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99" y="780922"/>
                <a:ext cx="4343402" cy="1394613"/>
              </a:xfrm>
              <a:prstGeom prst="rect">
                <a:avLst/>
              </a:prstGeom>
              <a:blipFill>
                <a:blip r:embed="rId5"/>
                <a:stretch>
                  <a:fillRect l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7C1464FD-E418-4612-A086-10E72B0BD61F}"/>
              </a:ext>
            </a:extLst>
          </p:cNvPr>
          <p:cNvSpPr/>
          <p:nvPr/>
        </p:nvSpPr>
        <p:spPr>
          <a:xfrm>
            <a:off x="4953000" y="1676400"/>
            <a:ext cx="1905000" cy="4866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5C51ED0-9AF7-4438-B9B2-178F4D8A5EF8}"/>
              </a:ext>
            </a:extLst>
          </p:cNvPr>
          <p:cNvSpPr/>
          <p:nvPr/>
        </p:nvSpPr>
        <p:spPr>
          <a:xfrm>
            <a:off x="4953000" y="751606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629714B-49C1-487F-84E9-7B8DB184BEFF}"/>
              </a:ext>
            </a:extLst>
          </p:cNvPr>
          <p:cNvSpPr/>
          <p:nvPr/>
        </p:nvSpPr>
        <p:spPr>
          <a:xfrm>
            <a:off x="5638800" y="762000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C92E34B-0C57-4F5F-9DE4-12D93AFA06BE}"/>
              </a:ext>
            </a:extLst>
          </p:cNvPr>
          <p:cNvSpPr/>
          <p:nvPr/>
        </p:nvSpPr>
        <p:spPr>
          <a:xfrm>
            <a:off x="6477000" y="762000"/>
            <a:ext cx="381000" cy="1394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59127" y="914400"/>
                <a:ext cx="4523182" cy="1502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/>
                        </a:rPr>
                        <m:t>𝑑𝑗𝐴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6</m:t>
                                    </m:r>
                                  </m:e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e>
                                  <m:e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27" y="914400"/>
                <a:ext cx="4523182" cy="1502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4236" y="3179802"/>
                <a:ext cx="84296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US" sz="3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236" y="3179802"/>
                <a:ext cx="84296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99097" y="3061062"/>
                <a:ext cx="3579614" cy="184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</m:t>
                        </m:r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𝑑𝑗𝐴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097" y="3061062"/>
                <a:ext cx="3579614" cy="1841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F8DAED6-CDD4-42C3-9CFC-28FCD5B297A3}"/>
                  </a:ext>
                </a:extLst>
              </p:cNvPr>
              <p:cNvSpPr txBox="1"/>
              <p:nvPr/>
            </p:nvSpPr>
            <p:spPr>
              <a:xfrm>
                <a:off x="6248400" y="1033785"/>
                <a:ext cx="3505200" cy="1404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8DAED6-CDD4-42C3-9CFC-28FCD5B29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033785"/>
                <a:ext cx="3505200" cy="1404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B957F74-CB67-4BC6-83AB-86D002ED80B6}"/>
              </a:ext>
            </a:extLst>
          </p:cNvPr>
          <p:cNvSpPr/>
          <p:nvPr/>
        </p:nvSpPr>
        <p:spPr>
          <a:xfrm>
            <a:off x="3125986" y="1033785"/>
            <a:ext cx="684014" cy="15021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93AF9A1-5306-4A35-8D18-55680787F7FF}"/>
              </a:ext>
            </a:extLst>
          </p:cNvPr>
          <p:cNvSpPr/>
          <p:nvPr/>
        </p:nvSpPr>
        <p:spPr>
          <a:xfrm rot="16200000">
            <a:off x="7841382" y="-50061"/>
            <a:ext cx="575899" cy="2638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97FBC53-36DD-44AD-9F7C-2BA92D7C3F78}"/>
              </a:ext>
            </a:extLst>
          </p:cNvPr>
          <p:cNvSpPr/>
          <p:nvPr/>
        </p:nvSpPr>
        <p:spPr>
          <a:xfrm>
            <a:off x="4116586" y="1066800"/>
            <a:ext cx="684014" cy="15021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C934388-C037-434E-971B-F86D14DC27A7}"/>
              </a:ext>
            </a:extLst>
          </p:cNvPr>
          <p:cNvSpPr/>
          <p:nvPr/>
        </p:nvSpPr>
        <p:spPr>
          <a:xfrm rot="16200000">
            <a:off x="7841382" y="416282"/>
            <a:ext cx="575899" cy="2638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2F1A2A6-0848-4FBA-A817-435AFA9EC432}"/>
              </a:ext>
            </a:extLst>
          </p:cNvPr>
          <p:cNvSpPr/>
          <p:nvPr/>
        </p:nvSpPr>
        <p:spPr>
          <a:xfrm>
            <a:off x="5030986" y="1066800"/>
            <a:ext cx="684014" cy="15021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CFB86B3-B0EE-4C7D-9BD2-159CA9C6A3E7}"/>
              </a:ext>
            </a:extLst>
          </p:cNvPr>
          <p:cNvSpPr/>
          <p:nvPr/>
        </p:nvSpPr>
        <p:spPr>
          <a:xfrm rot="16200000">
            <a:off x="7841382" y="873482"/>
            <a:ext cx="575899" cy="2638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1E64995-4ABE-47E0-B3D3-12DE4B07BF1E}"/>
              </a:ext>
            </a:extLst>
          </p:cNvPr>
          <p:cNvGrpSpPr/>
          <p:nvPr/>
        </p:nvGrpSpPr>
        <p:grpSpPr>
          <a:xfrm>
            <a:off x="3886200" y="4157985"/>
            <a:ext cx="4381138" cy="1404615"/>
            <a:chOff x="3924662" y="4362620"/>
            <a:chExt cx="4381138" cy="1404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269007" y="4362620"/>
                  <a:ext cx="3036793" cy="14046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9007" y="4362620"/>
                  <a:ext cx="3036793" cy="14046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C48610DA-1962-45A0-BF78-2A4925A81A99}"/>
                    </a:ext>
                  </a:extLst>
                </p:cNvPr>
                <p:cNvSpPr txBox="1"/>
                <p:nvPr/>
              </p:nvSpPr>
              <p:spPr>
                <a:xfrm>
                  <a:off x="3924662" y="4582617"/>
                  <a:ext cx="1751875" cy="9646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000" dirty="0"/>
                    <a:t>   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48610DA-1962-45A0-BF78-2A4925A81A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662" y="4582617"/>
                  <a:ext cx="1751875" cy="9646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2BCEB5-3B7F-41C1-88CD-517134786CDD}"/>
              </a:ext>
            </a:extLst>
          </p:cNvPr>
          <p:cNvSpPr txBox="1"/>
          <p:nvPr/>
        </p:nvSpPr>
        <p:spPr>
          <a:xfrm>
            <a:off x="8317814" y="4916269"/>
            <a:ext cx="151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Ans.</a:t>
            </a:r>
          </a:p>
        </p:txBody>
      </p:sp>
    </p:spTree>
    <p:extLst>
      <p:ext uri="{BB962C8B-B14F-4D97-AF65-F5344CB8AC3E}">
        <p14:creationId xmlns:p14="http://schemas.microsoft.com/office/powerpoint/2010/main" val="30556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03693" y="762000"/>
            <a:ext cx="5584613" cy="1341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09800" y="2731693"/>
                <a:ext cx="7028838" cy="139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#</m:t>
                      </m:r>
                      <m:r>
                        <a:rPr lang="en-US" sz="3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31693"/>
                <a:ext cx="7028838" cy="1394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3CF93C-708D-45AB-B597-866E75A8B105}"/>
              </a:ext>
            </a:extLst>
          </p:cNvPr>
          <p:cNvSpPr txBox="1"/>
          <p:nvPr/>
        </p:nvSpPr>
        <p:spPr>
          <a:xfrm>
            <a:off x="2724762" y="4572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সহগুণক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326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733800" y="614740"/>
            <a:ext cx="4230414" cy="1366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858368"/>
            <a:ext cx="7843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9800" y="2027371"/>
            <a:ext cx="7843838" cy="76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14562" y="4069853"/>
                <a:ext cx="7839076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।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(1,2)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ভুক্তির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সহগুণক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ক.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খ.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গ.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ঘ.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62" y="4069853"/>
                <a:ext cx="7839076" cy="1908856"/>
              </a:xfrm>
              <a:prstGeom prst="rect">
                <a:avLst/>
              </a:prstGeom>
              <a:blipFill>
                <a:blip r:embed="rId2"/>
                <a:stretch>
                  <a:fillRect l="-1555" b="-8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648200" y="5445309"/>
            <a:ext cx="4572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9320" r="11311"/>
          <a:stretch/>
        </p:blipFill>
        <p:spPr>
          <a:xfrm>
            <a:off x="2946706" y="685800"/>
            <a:ext cx="6298588" cy="2965368"/>
          </a:xfrm>
          <a:prstGeom prst="rect">
            <a:avLst/>
          </a:prstGeom>
          <a:ln w="1905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33600" y="4310390"/>
                <a:ext cx="6400800" cy="1437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#    </m:t>
                    </m:r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 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10390"/>
                <a:ext cx="6400800" cy="1437060"/>
              </a:xfrm>
              <a:prstGeom prst="rect">
                <a:avLst/>
              </a:prstGeom>
              <a:blipFill>
                <a:blip r:embed="rId4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686800" y="522423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ঢা.বো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 ২০১৮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7F6B0E-CACE-4990-BE3C-AE48D18973B5}"/>
              </a:ext>
            </a:extLst>
          </p:cNvPr>
          <p:cNvSpPr txBox="1"/>
          <p:nvPr/>
        </p:nvSpPr>
        <p:spPr>
          <a:xfrm>
            <a:off x="5850988" y="2416314"/>
            <a:ext cx="2378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5080" y="296227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১০০০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5080" y="429729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৮৮৮+৮৮+৮+৮+৮ =  ১০০০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0" y="756132"/>
            <a:ext cx="1729740" cy="21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534548"/>
            <a:ext cx="7985760" cy="57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685800"/>
            <a:ext cx="7875848" cy="5562600"/>
            <a:chOff x="1216379" y="2073376"/>
            <a:chExt cx="6823500" cy="5484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" t="30630" r="3782" b="4585"/>
            <a:stretch/>
          </p:blipFill>
          <p:spPr>
            <a:xfrm>
              <a:off x="1216379" y="3576020"/>
              <a:ext cx="6823500" cy="39820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1239855" y="2073376"/>
              <a:ext cx="6800024" cy="14326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numCol="1">
              <a:prstTxWarp prst="textDoubleWave1">
                <a:avLst>
                  <a:gd name="adj1" fmla="val 12500"/>
                  <a:gd name="adj2" fmla="val 2543"/>
                </a:avLst>
              </a:prstTxWarp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BD" sz="9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আল্লাহ হাফেজ</a:t>
              </a:r>
              <a:endPara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739914"/>
                <a:ext cx="10363200" cy="8309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চিত্রগুলো </a:t>
                </a:r>
                <a:r>
                  <a:rPr lang="en-US" sz="4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লক্ষ</a:t>
                </a:r>
                <a:r>
                  <a:rPr lang="en-US" sz="4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4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</m:oMath>
                </a14:m>
                <a:endParaRPr lang="en-US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9914"/>
                <a:ext cx="103632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76600" y="4168697"/>
            <a:ext cx="318084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বিন্যাস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086600" y="4168697"/>
            <a:ext cx="353568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94636"/>
              </p:ext>
            </p:extLst>
          </p:nvPr>
        </p:nvGraphicFramePr>
        <p:xfrm>
          <a:off x="1676400" y="1570911"/>
          <a:ext cx="5238240" cy="2408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192"/>
                <a:gridCol w="625461"/>
                <a:gridCol w="547279"/>
                <a:gridCol w="703644"/>
                <a:gridCol w="781827"/>
                <a:gridCol w="547279"/>
                <a:gridCol w="547279"/>
                <a:gridCol w="547279"/>
              </a:tblGrid>
              <a:tr h="82652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98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40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40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রসায়ন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86600" y="2377271"/>
                <a:ext cx="3657600" cy="16140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5 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4 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6 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4 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5 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7 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1 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5 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4 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en-US" sz="4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0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</a:rPr>
                                <m:t>4 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377271"/>
                <a:ext cx="3657600" cy="1614032"/>
              </a:xfrm>
              <a:prstGeom prst="rect">
                <a:avLst/>
              </a:prstGeom>
              <a:blipFill rotWithShape="0">
                <a:blip r:embed="rId3"/>
                <a:stretch>
                  <a:fillRect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r="13814"/>
          <a:stretch/>
        </p:blipFill>
        <p:spPr>
          <a:xfrm>
            <a:off x="838200" y="3991303"/>
            <a:ext cx="2391553" cy="18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9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4"/>
              <p:cNvSpPr txBox="1">
                <a:spLocks/>
              </p:cNvSpPr>
              <p:nvPr/>
            </p:nvSpPr>
            <p:spPr>
              <a:xfrm>
                <a:off x="762000" y="609600"/>
                <a:ext cx="10667998" cy="13258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defRPr/>
                </a:pPr>
                <a:r>
                  <a:rPr lang="en-US" sz="4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আজকের </a:t>
                </a:r>
                <a:r>
                  <a:rPr lang="bn-BD" sz="4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4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ম্যাট্রিক্স</a:t>
                </a:r>
                <a:endParaRPr lang="en-US" sz="4800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defRPr/>
                </a:pPr>
                <a:endParaRPr lang="en-US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10667998" cy="1325880"/>
              </a:xfrm>
              <a:prstGeom prst="rect">
                <a:avLst/>
              </a:prstGeom>
              <a:blipFill>
                <a:blip r:embed="rId4"/>
                <a:stretch>
                  <a:fillRect b="-6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62000" y="1935480"/>
            <a:ext cx="10667999" cy="4138612"/>
            <a:chOff x="533400" y="2133600"/>
            <a:chExt cx="8077201" cy="4138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5"/>
                <p:cNvSpPr txBox="1">
                  <a:spLocks/>
                </p:cNvSpPr>
                <p:nvPr/>
              </p:nvSpPr>
              <p:spPr>
                <a:xfrm>
                  <a:off x="533400" y="2133600"/>
                  <a:ext cx="8077201" cy="41148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en-US" sz="3600" dirty="0">
                      <a:solidFill>
                        <a:schemeClr val="accent4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 </a:t>
                  </a:r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শ্রেণিঃ</a:t>
                  </a:r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একাদশ (বিজ্ঞান)</a:t>
                  </a:r>
                </a:p>
                <a:p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                         </a:t>
                  </a:r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বিষয়ঃ</a:t>
                  </a:r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উচ্চতর গণিত</a:t>
                  </a:r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১ম </a:t>
                  </a:r>
                  <a:r>
                    <a:rPr lang="en-US" sz="3600" dirty="0" err="1">
                      <a:latin typeface="NikoshBAN" pitchFamily="2" charset="0"/>
                      <a:cs typeface="NikoshBAN" pitchFamily="2" charset="0"/>
                    </a:rPr>
                    <a:t>পত্র</a:t>
                  </a:r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pPr lvl="0"/>
                  <a:r>
                    <a:rPr lang="en-US" sz="3600" dirty="0">
                      <a:solidFill>
                        <a:schemeClr val="accent4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</a:t>
                  </a:r>
                  <a:r>
                    <a:rPr lang="bn-BD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 – 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1ম (</a:t>
                  </a:r>
                  <a:r>
                    <a:rPr lang="bn-BD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ম্যা</a:t>
                  </a:r>
                  <a:r>
                    <a:rPr lang="en-US" sz="3600" dirty="0" err="1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ট্রি</a:t>
                  </a:r>
                  <a:r>
                    <a:rPr lang="bn-BD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ক্স</a:t>
                  </a:r>
                  <a:r>
                    <a:rPr lang="en-US" sz="36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36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   </a:t>
                  </a:r>
                  <a:r>
                    <a:rPr lang="bn-BD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অনুশীলনী –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1(B)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</a:t>
                  </a:r>
                  <a:endParaRPr lang="bn-BD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      </a:t>
                  </a:r>
                  <a:r>
                    <a:rPr lang="bn-BD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পিরিয়ড – 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২য় </a:t>
                  </a:r>
                </a:p>
                <a:p>
                  <a:r>
                    <a:rPr lang="bn-BD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</a:t>
                  </a:r>
                  <a:r>
                    <a:rPr lang="bn-BD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 – ৪০ মিনিট  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                </a:t>
                  </a:r>
                  <a:r>
                    <a:rPr lang="en-US" sz="3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a14:m>
                  <a:r>
                    <a:rPr lang="en-US" sz="36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৩(</a:t>
                  </a:r>
                  <a:r>
                    <a:rPr lang="bn-BD" sz="3200" dirty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বিপরীত ম্যা</a:t>
                  </a:r>
                  <a:r>
                    <a:rPr lang="en-US" sz="3200" dirty="0" err="1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ট্রি</a:t>
                  </a:r>
                  <a:r>
                    <a:rPr lang="bn-BD" sz="3200" dirty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ক্স</a:t>
                  </a:r>
                  <a:r>
                    <a:rPr lang="en-US" sz="3200" dirty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9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133600"/>
                  <a:ext cx="8077201" cy="4114800"/>
                </a:xfrm>
                <a:prstGeom prst="rect">
                  <a:avLst/>
                </a:prstGeom>
                <a:blipFill>
                  <a:blip r:embed="rId5"/>
                  <a:stretch>
                    <a:fillRect l="-1654" t="-2212" b="-1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6" r="18362"/>
            <a:stretch/>
          </p:blipFill>
          <p:spPr>
            <a:xfrm>
              <a:off x="533400" y="2157412"/>
              <a:ext cx="1961605" cy="4114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4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" t="3979" b="4635"/>
            <a:stretch/>
          </p:blipFill>
          <p:spPr>
            <a:xfrm>
              <a:off x="6170138" y="2157412"/>
              <a:ext cx="2440463" cy="409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05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609600"/>
            <a:ext cx="79248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ArhialkhanMJ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2209800"/>
            <a:ext cx="7924800" cy="3124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. .</a:t>
            </a:r>
            <a:endParaRPr lang="bn-IN" sz="3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9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ব্যতিক্রমী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 algn="ctr">
              <a:buNone/>
            </a:pPr>
            <a:r>
              <a:rPr lang="bn-IN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ট্রান্সপোজ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ম্যাট্রিক্স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9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9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ম্যাট্রিক্সের </a:t>
            </a:r>
            <a:r>
              <a:rPr lang="bn-BD" sz="39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সহগুণক </a:t>
            </a:r>
            <a:r>
              <a:rPr lang="en-US" sz="39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নির্ণয় করতে পারবে</a:t>
            </a:r>
            <a:r>
              <a:rPr lang="en-US" sz="39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 algn="ctr">
              <a:buNone/>
            </a:pPr>
            <a:r>
              <a:rPr lang="bn-IN" sz="39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9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বিপরীত ম্যা</a:t>
            </a:r>
            <a:r>
              <a:rPr lang="en-US" sz="39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bn-BD" sz="39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ক্স নির্ণয় করতে পারবে।</a:t>
            </a:r>
            <a:endParaRPr lang="en-US" sz="39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4095" r="4486" b="14002"/>
          <a:stretch/>
        </p:blipFill>
        <p:spPr>
          <a:xfrm>
            <a:off x="2208231" y="1524000"/>
            <a:ext cx="3756661" cy="4572000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091239" y="1524000"/>
            <a:ext cx="3967163" cy="4572000"/>
            <a:chOff x="4719729" y="1479550"/>
            <a:chExt cx="3890871" cy="4191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Flowchart: Off-page Connector 2"/>
            <p:cNvSpPr/>
            <p:nvPr/>
          </p:nvSpPr>
          <p:spPr>
            <a:xfrm>
              <a:off x="4719729" y="1479550"/>
              <a:ext cx="3886200" cy="4191000"/>
            </a:xfrm>
            <a:prstGeom prst="flowChartOffpageConnector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81575" y="1752600"/>
              <a:ext cx="3629025" cy="17774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Arthur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Cayley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ইংরেজ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গণিতবিদ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ম্যাট্রিক্সের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8230" y="725269"/>
            <a:ext cx="78454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</a:p>
        </p:txBody>
      </p:sp>
    </p:spTree>
    <p:extLst>
      <p:ext uri="{BB962C8B-B14F-4D97-AF65-F5344CB8AC3E}">
        <p14:creationId xmlns:p14="http://schemas.microsoft.com/office/powerpoint/2010/main" val="32852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7887" y="685800"/>
            <a:ext cx="79248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 কী 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2362200"/>
            <a:ext cx="96774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আয়তকারে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বর্গাকারে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সারি (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আনুভূমিক রেখা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ও কলাম (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উলম্ব রেখা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বরাবর সাজালে 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বিন্যাস পাওয়া যায়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হয় । যা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‘[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]’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 ‘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’ দ্বারা আবদ্ধ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931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1173</TotalTime>
  <Words>694</Words>
  <Application>Microsoft Office PowerPoint</Application>
  <PresentationFormat>Widescreen</PresentationFormat>
  <Paragraphs>187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ArhialkhanMJ</vt:lpstr>
      <vt:lpstr>Arial</vt:lpstr>
      <vt:lpstr>Calibri</vt:lpstr>
      <vt:lpstr>Cambria Math</vt:lpstr>
      <vt:lpstr>Copperplate Gothic Bold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TET</cp:lastModifiedBy>
  <cp:revision>287</cp:revision>
  <dcterms:created xsi:type="dcterms:W3CDTF">2013-07-05T04:35:29Z</dcterms:created>
  <dcterms:modified xsi:type="dcterms:W3CDTF">2020-12-13T15:53:21Z</dcterms:modified>
</cp:coreProperties>
</file>