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83" r:id="rId3"/>
    <p:sldId id="288" r:id="rId4"/>
    <p:sldId id="286" r:id="rId5"/>
    <p:sldId id="284" r:id="rId6"/>
    <p:sldId id="290" r:id="rId7"/>
    <p:sldId id="267" r:id="rId8"/>
    <p:sldId id="276" r:id="rId9"/>
    <p:sldId id="256" r:id="rId10"/>
    <p:sldId id="257" r:id="rId11"/>
    <p:sldId id="259" r:id="rId12"/>
    <p:sldId id="260" r:id="rId13"/>
    <p:sldId id="261" r:id="rId14"/>
    <p:sldId id="291" r:id="rId15"/>
    <p:sldId id="279" r:id="rId16"/>
    <p:sldId id="280" r:id="rId17"/>
    <p:sldId id="281" r:id="rId18"/>
    <p:sldId id="289" r:id="rId19"/>
    <p:sldId id="287" r:id="rId20"/>
    <p:sldId id="25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430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76200"/>
            <a:ext cx="8305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038600" y="3048000"/>
            <a:ext cx="334899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smtClean="0">
                <a:cs typeface="NikoshBAN" pitchFamily="2" charset="0"/>
                <a:sym typeface="Symbol"/>
              </a:rPr>
              <a:t>OB =              = 36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34000" y="3048000"/>
          <a:ext cx="1219200" cy="609600"/>
        </p:xfrm>
        <a:graphic>
          <a:graphicData uri="http://schemas.openxmlformats.org/presentationml/2006/ole">
            <p:oleObj spid="_x0000_s2051" name="Equation" r:id="rId3" imgW="457200" imgH="228600" progId="Equation.3">
              <p:embed/>
            </p:oleObj>
          </a:graphicData>
        </a:graphic>
      </p:graphicFrame>
      <p:sp>
        <p:nvSpPr>
          <p:cNvPr id="6" name="Parallelogram 5"/>
          <p:cNvSpPr/>
          <p:nvPr/>
        </p:nvSpPr>
        <p:spPr>
          <a:xfrm>
            <a:off x="457200" y="1295400"/>
            <a:ext cx="3124200" cy="2438400"/>
          </a:xfrm>
          <a:prstGeom prst="parallelogram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800100" y="1562100"/>
            <a:ext cx="243840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57200" y="1295400"/>
            <a:ext cx="3124200" cy="2438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" y="990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19298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" y="33776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971800" y="33776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581400" y="990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600200" y="3348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45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438400" y="2743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27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1581112" y="304800"/>
            <a:ext cx="7029488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bn-BD" sz="3200" dirty="0" smtClean="0">
                <a:cs typeface="NikoshBAN" pitchFamily="2" charset="0"/>
              </a:rPr>
              <a:t>এখন,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  <a:sym typeface="Symbol"/>
              </a:rPr>
              <a:t>BOC </a:t>
            </a:r>
            <a:r>
              <a:rPr lang="bn-BD" sz="3200" dirty="0" smtClean="0">
                <a:cs typeface="NikoshBAN" pitchFamily="2" charset="0"/>
                <a:sym typeface="Symbol"/>
              </a:rPr>
              <a:t>এ পীথাগোরাসের সূত্র ব্যবহার করে পাই,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19512" y="914400"/>
            <a:ext cx="4572000" cy="198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4038600" y="3733800"/>
            <a:ext cx="38862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cs typeface="NikoshBAN" pitchFamily="2" charset="0"/>
                <a:sym typeface="Symbol"/>
              </a:rPr>
              <a:t>BD = 2.36 = 72 </a:t>
            </a:r>
            <a:r>
              <a:rPr lang="bn-BD" sz="3200" dirty="0" smtClean="0">
                <a:cs typeface="NikoshBAN" pitchFamily="2" charset="0"/>
                <a:sym typeface="Symbol"/>
              </a:rPr>
              <a:t>সেমি।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78151" y="5638800"/>
            <a:ext cx="3775049" cy="9905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 anchorCtr="0">
            <a:no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=   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  <a:sym typeface="Symbol"/>
              </a:rPr>
              <a:t>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72  </a:t>
            </a:r>
            <a:r>
              <a:rPr lang="en-US" sz="3200" dirty="0" smtClean="0">
                <a:cs typeface="NikoshBAN" pitchFamily="2" charset="0"/>
                <a:sym typeface="Symbol"/>
              </a:rPr>
              <a:t></a:t>
            </a:r>
            <a:r>
              <a:rPr lang="en-US" sz="3200" dirty="0" smtClean="0">
                <a:cs typeface="NikoshBAN" pitchFamily="2" charset="0"/>
              </a:rPr>
              <a:t>  54</a:t>
            </a:r>
            <a:r>
              <a:rPr lang="bn-BD" sz="3200" dirty="0" smtClean="0">
                <a:cs typeface="NikoshBAN" pitchFamily="2" charset="0"/>
              </a:rPr>
              <a:t> বর্গসেমি।  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762000" y="4419600"/>
            <a:ext cx="5726248" cy="990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 anchorCtr="0">
            <a:noAutofit/>
          </a:bodyPr>
          <a:lstStyle/>
          <a:p>
            <a:pPr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রম্বসের ক্ষেত্রফল =    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  <a:sym typeface="Symbol"/>
              </a:rPr>
              <a:t>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দুই কর্ণের গুণফল 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3276600" y="4419600"/>
          <a:ext cx="381000" cy="984250"/>
        </p:xfrm>
        <a:graphic>
          <a:graphicData uri="http://schemas.openxmlformats.org/presentationml/2006/ole">
            <p:oleObj spid="_x0000_s2052" name="Equation" r:id="rId4" imgW="152280" imgH="393480" progId="Equation.3">
              <p:embed/>
            </p:oleObj>
          </a:graphicData>
        </a:graphic>
      </p:graphicFrame>
      <p:graphicFrame>
        <p:nvGraphicFramePr>
          <p:cNvPr id="24" name="Object 3"/>
          <p:cNvGraphicFramePr>
            <a:graphicFrameLocks noChangeAspect="1"/>
          </p:cNvGraphicFramePr>
          <p:nvPr/>
        </p:nvGraphicFramePr>
        <p:xfrm>
          <a:off x="3200400" y="5663625"/>
          <a:ext cx="381000" cy="984250"/>
        </p:xfrm>
        <a:graphic>
          <a:graphicData uri="http://schemas.openxmlformats.org/presentationml/2006/ole">
            <p:oleObj spid="_x0000_s2053" name="Equation" r:id="rId5" imgW="152280" imgH="393480" progId="Equation.3">
              <p:embed/>
            </p:oleObj>
          </a:graphicData>
        </a:graphic>
      </p:graphicFrame>
      <p:sp>
        <p:nvSpPr>
          <p:cNvPr id="25" name="Rectangle 24"/>
          <p:cNvSpPr/>
          <p:nvPr/>
        </p:nvSpPr>
        <p:spPr>
          <a:xfrm>
            <a:off x="6553200" y="5867400"/>
            <a:ext cx="2514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3200" dirty="0" smtClean="0">
                <a:cs typeface="NikoshBAN" pitchFamily="2" charset="0"/>
              </a:rPr>
              <a:t>1944 </a:t>
            </a:r>
            <a:r>
              <a:rPr lang="bn-BD" sz="3200" dirty="0" smtClean="0">
                <a:cs typeface="NikoshBAN" pitchFamily="2" charset="0"/>
              </a:rPr>
              <a:t>বর্গসেমি। </a:t>
            </a:r>
            <a:endParaRPr lang="en-US" sz="3200" dirty="0"/>
          </a:p>
        </p:txBody>
      </p:sp>
      <p:sp>
        <p:nvSpPr>
          <p:cNvPr id="26" name="Rectangle 25"/>
          <p:cNvSpPr/>
          <p:nvPr/>
        </p:nvSpPr>
        <p:spPr>
          <a:xfrm>
            <a:off x="8291012" y="6334780"/>
            <a:ext cx="85298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Ans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4114800" y="929390"/>
            <a:ext cx="2836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cs typeface="NikoshBAN" pitchFamily="2" charset="0"/>
                <a:sym typeface="Symbol"/>
              </a:rPr>
              <a:t>OB</a:t>
            </a:r>
            <a:r>
              <a:rPr lang="en-US" sz="3200" baseline="30000" dirty="0" smtClean="0">
                <a:cs typeface="NikoshBAN" pitchFamily="2" charset="0"/>
                <a:sym typeface="Symbol"/>
              </a:rPr>
              <a:t>2</a:t>
            </a:r>
            <a:r>
              <a:rPr lang="en-US" sz="3200" dirty="0" smtClean="0">
                <a:cs typeface="NikoshBAN" pitchFamily="2" charset="0"/>
                <a:sym typeface="Symbol"/>
              </a:rPr>
              <a:t> = BC</a:t>
            </a:r>
            <a:r>
              <a:rPr lang="en-US" sz="3200" baseline="30000" dirty="0" smtClean="0">
                <a:cs typeface="NikoshBAN" pitchFamily="2" charset="0"/>
                <a:sym typeface="Symbol"/>
              </a:rPr>
              <a:t>2</a:t>
            </a:r>
            <a:r>
              <a:rPr lang="en-US" sz="3200" dirty="0" smtClean="0">
                <a:cs typeface="NikoshBAN" pitchFamily="2" charset="0"/>
                <a:sym typeface="Symbol"/>
              </a:rPr>
              <a:t> - OC</a:t>
            </a:r>
            <a:r>
              <a:rPr lang="en-US" sz="3200" baseline="30000" dirty="0" smtClean="0">
                <a:cs typeface="NikoshBAN" pitchFamily="2" charset="0"/>
                <a:sym typeface="Symbol"/>
              </a:rPr>
              <a:t>2</a:t>
            </a:r>
            <a:endParaRPr lang="en-US" sz="3200" dirty="0"/>
          </a:p>
        </p:txBody>
      </p:sp>
      <p:sp>
        <p:nvSpPr>
          <p:cNvPr id="28" name="Rectangle 27"/>
          <p:cNvSpPr/>
          <p:nvPr/>
        </p:nvSpPr>
        <p:spPr>
          <a:xfrm>
            <a:off x="4940002" y="1386590"/>
            <a:ext cx="24064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smtClean="0">
                <a:cs typeface="NikoshBAN" pitchFamily="2" charset="0"/>
                <a:sym typeface="Symbol"/>
              </a:rPr>
              <a:t>= (45)</a:t>
            </a:r>
            <a:r>
              <a:rPr lang="en-US" sz="3200" baseline="30000" dirty="0" smtClean="0">
                <a:cs typeface="NikoshBAN" pitchFamily="2" charset="0"/>
                <a:sym typeface="Symbol"/>
              </a:rPr>
              <a:t>2</a:t>
            </a:r>
            <a:r>
              <a:rPr lang="en-US" sz="3200" dirty="0" smtClean="0">
                <a:cs typeface="NikoshBAN" pitchFamily="2" charset="0"/>
                <a:sym typeface="Symbol"/>
              </a:rPr>
              <a:t> - (27)</a:t>
            </a:r>
            <a:r>
              <a:rPr lang="en-US" sz="3200" baseline="30000" dirty="0" smtClean="0">
                <a:cs typeface="NikoshBAN" pitchFamily="2" charset="0"/>
                <a:sym typeface="Symbol"/>
              </a:rPr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953000" y="1905000"/>
            <a:ext cx="23455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smtClean="0">
                <a:cs typeface="NikoshBAN" pitchFamily="2" charset="0"/>
                <a:sym typeface="Symbol"/>
              </a:rPr>
              <a:t>= 2025 - 729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53000" y="2362200"/>
            <a:ext cx="13163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smtClean="0">
                <a:cs typeface="NikoshBAN" pitchFamily="2" charset="0"/>
                <a:sym typeface="Symbol"/>
              </a:rPr>
              <a:t>= 1296</a:t>
            </a:r>
            <a:endParaRPr lang="en-US" sz="3200" dirty="0"/>
          </a:p>
        </p:txBody>
      </p:sp>
      <p:sp>
        <p:nvSpPr>
          <p:cNvPr id="31" name="Rectangle 30"/>
          <p:cNvSpPr/>
          <p:nvPr/>
        </p:nvSpPr>
        <p:spPr>
          <a:xfrm>
            <a:off x="990600" y="26670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cs typeface="NikoshBAN" pitchFamily="2" charset="0"/>
                <a:sym typeface="Symbol"/>
              </a:rPr>
              <a:t>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6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9" grpId="0" animBg="1"/>
      <p:bldP spid="21" grpId="0" animBg="1"/>
      <p:bldP spid="22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848600" cy="1782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সামান্তরিকের ক্ষেত্রফল </a:t>
            </a:r>
            <a:r>
              <a:rPr lang="en-US" sz="3200" dirty="0" smtClean="0">
                <a:latin typeface="+mn-lt"/>
                <a:cs typeface="NikoshBAN" pitchFamily="2" charset="0"/>
              </a:rPr>
              <a:t>120 </a:t>
            </a:r>
            <a:r>
              <a:rPr lang="bn-BD" sz="3200" dirty="0" smtClean="0">
                <a:latin typeface="+mn-lt"/>
                <a:cs typeface="NikoshBAN" pitchFamily="2" charset="0"/>
              </a:rPr>
              <a:t>বর্গসেমি এবং একটি কর্ণ </a:t>
            </a:r>
            <a:r>
              <a:rPr lang="en-US" sz="3200" dirty="0" smtClean="0">
                <a:latin typeface="+mn-lt"/>
                <a:cs typeface="NikoshBAN" pitchFamily="2" charset="0"/>
              </a:rPr>
              <a:t>24 </a:t>
            </a:r>
            <a:r>
              <a:rPr lang="bn-BD" sz="3200" dirty="0" smtClean="0">
                <a:latin typeface="+mn-lt"/>
                <a:cs typeface="NikoshBAN" pitchFamily="2" charset="0"/>
              </a:rPr>
              <a:t>সেমি। বিপরীত কৌণিকবিন্দু থেকে উক্ত কর্ণের উপর অংকিত লম্বের দৈর্ঘ্য কত?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609600" y="3377625"/>
            <a:ext cx="3733800" cy="2209800"/>
          </a:xfrm>
          <a:prstGeom prst="parallelogram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09600" y="3377625"/>
            <a:ext cx="3733800" cy="22098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13" idx="0"/>
          </p:cNvCxnSpPr>
          <p:nvPr/>
        </p:nvCxnSpPr>
        <p:spPr>
          <a:xfrm rot="16200000" flipH="1">
            <a:off x="863888" y="3656737"/>
            <a:ext cx="1396425" cy="838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2000" y="309765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52826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53588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343400" y="31490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752600" y="477405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 rot="19710443">
            <a:off x="2743200" y="403966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24cm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876800" y="3200400"/>
            <a:ext cx="3810000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মনেকরি, </a:t>
            </a:r>
            <a:r>
              <a:rPr lang="en-US" sz="2800" dirty="0" smtClean="0">
                <a:cs typeface="NikoshBAN" pitchFamily="2" charset="0"/>
              </a:rPr>
              <a:t>ABCD </a:t>
            </a:r>
            <a:r>
              <a:rPr lang="bn-BD" sz="2800" dirty="0" smtClean="0">
                <a:cs typeface="NikoshBAN" pitchFamily="2" charset="0"/>
              </a:rPr>
              <a:t>একটি সামান্তরিক। এর ক্ষেত্রফল </a:t>
            </a:r>
            <a:r>
              <a:rPr lang="en-US" sz="2800" dirty="0" smtClean="0">
                <a:cs typeface="NikoshBAN" pitchFamily="2" charset="0"/>
              </a:rPr>
              <a:t>120 </a:t>
            </a:r>
            <a:r>
              <a:rPr lang="bn-BD" sz="2800" dirty="0" smtClean="0">
                <a:cs typeface="NikoshBAN" pitchFamily="2" charset="0"/>
              </a:rPr>
              <a:t>বর্গসেমি। একটি কর্ণ </a:t>
            </a:r>
            <a:r>
              <a:rPr lang="en-US" sz="2800" dirty="0" smtClean="0">
                <a:cs typeface="NikoshBAN" pitchFamily="2" charset="0"/>
              </a:rPr>
              <a:t>BD=24 </a:t>
            </a:r>
            <a:r>
              <a:rPr lang="bn-BD" sz="2800" dirty="0" smtClean="0">
                <a:cs typeface="NikoshBAN" pitchFamily="2" charset="0"/>
              </a:rPr>
              <a:t>সেমি।</a:t>
            </a:r>
            <a:r>
              <a:rPr lang="en-US" sz="2800" dirty="0" smtClean="0">
                <a:cs typeface="NikoshBAN" pitchFamily="2" charset="0"/>
              </a:rPr>
              <a:t> BD </a:t>
            </a:r>
            <a:r>
              <a:rPr lang="bn-BD" sz="2800" dirty="0" smtClean="0">
                <a:cs typeface="NikoshBAN" pitchFamily="2" charset="0"/>
              </a:rPr>
              <a:t>এর উপর </a:t>
            </a:r>
            <a:r>
              <a:rPr lang="en-US" sz="2800" dirty="0" smtClean="0">
                <a:cs typeface="NikoshBAN" pitchFamily="2" charset="0"/>
              </a:rPr>
              <a:t>AE </a:t>
            </a:r>
            <a:r>
              <a:rPr lang="bn-BD" sz="2800" dirty="0" smtClean="0">
                <a:cs typeface="NikoshBAN" pitchFamily="2" charset="0"/>
              </a:rPr>
              <a:t>লম্ব আঁকি। </a:t>
            </a: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205" y="1"/>
            <a:ext cx="2895195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সমস্যা-৩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9" grpId="0"/>
      <p:bldP spid="10" grpId="0"/>
      <p:bldP spid="11" grpId="0"/>
      <p:bldP spid="12" grpId="0"/>
      <p:bldP spid="13" grpId="0"/>
      <p:bldP spid="14" grpId="0"/>
      <p:bldP spid="16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95193" y="5100245"/>
            <a:ext cx="3081807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 anchorCtr="0">
            <a:noAutofit/>
          </a:bodyPr>
          <a:lstStyle/>
          <a:p>
            <a:r>
              <a:rPr lang="en-US" sz="2800" dirty="0" smtClean="0">
                <a:cs typeface="NikoshBAN" pitchFamily="2" charset="0"/>
                <a:sym typeface="Symbol"/>
              </a:rPr>
              <a:t>=       120 </a:t>
            </a:r>
            <a:r>
              <a:rPr lang="bn-BD" sz="2800" dirty="0" smtClean="0">
                <a:cs typeface="NikoshBAN" pitchFamily="2" charset="0"/>
                <a:sym typeface="Symbol"/>
              </a:rPr>
              <a:t>বর্গ সেমি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447800" y="4184595"/>
            <a:ext cx="4479111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 anchorCtr="0">
            <a:noAutofit/>
          </a:bodyPr>
          <a:lstStyle/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তাহলে, </a:t>
            </a:r>
            <a:r>
              <a:rPr lang="en-US" sz="2800" dirty="0" smtClean="0">
                <a:cs typeface="NikoshBAN" pitchFamily="2" charset="0"/>
                <a:sym typeface="Symbol"/>
              </a:rPr>
              <a:t>ABD =         </a:t>
            </a:r>
            <a:r>
              <a:rPr lang="en-US" sz="2800" dirty="0" err="1" smtClean="0">
                <a:cs typeface="NikoshBAN" pitchFamily="2" charset="0"/>
                <a:sym typeface="Symbol"/>
              </a:rPr>
              <a:t>ABCD</a:t>
            </a:r>
            <a:endParaRPr lang="en-US" sz="2800" dirty="0" smtClean="0">
              <a:cs typeface="NikoshBAN" pitchFamily="2" charset="0"/>
              <a:sym typeface="Symbol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38600" y="4139625"/>
          <a:ext cx="381000" cy="984250"/>
        </p:xfrm>
        <a:graphic>
          <a:graphicData uri="http://schemas.openxmlformats.org/presentationml/2006/ole">
            <p:oleObj spid="_x0000_s16386" name="Equation" r:id="rId3" imgW="152280" imgH="393480" progId="Equation.3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733800" y="5054025"/>
          <a:ext cx="381000" cy="984250"/>
        </p:xfrm>
        <a:graphic>
          <a:graphicData uri="http://schemas.openxmlformats.org/presentationml/2006/ole">
            <p:oleObj spid="_x0000_s16387" name="Equation" r:id="rId4" imgW="152280" imgH="39348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3062407"/>
            <a:ext cx="76200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আমরা জানি, সামান্তরিকের কর্ণ সামান্তরিককে সমান দুইটি ত্রিভুজে বিভক্ত করে।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3399020" y="6120825"/>
            <a:ext cx="2727029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  <a:sym typeface="Symbol"/>
              </a:rPr>
              <a:t>=  60 </a:t>
            </a:r>
            <a:r>
              <a:rPr lang="bn-BD" sz="2800" dirty="0" smtClean="0">
                <a:cs typeface="NikoshBAN" pitchFamily="2" charset="0"/>
                <a:sym typeface="Symbol"/>
              </a:rPr>
              <a:t>বর্গসেমি</a:t>
            </a:r>
            <a:r>
              <a:rPr lang="bn-BD" sz="3200" dirty="0" smtClean="0">
                <a:cs typeface="NikoshBAN" pitchFamily="2" charset="0"/>
                <a:sym typeface="Symbol"/>
              </a:rPr>
              <a:t> । </a:t>
            </a:r>
            <a:endParaRPr lang="en-US" sz="3200" dirty="0"/>
          </a:p>
        </p:txBody>
      </p:sp>
      <p:sp>
        <p:nvSpPr>
          <p:cNvPr id="9" name="Parallelogram 8"/>
          <p:cNvSpPr/>
          <p:nvPr/>
        </p:nvSpPr>
        <p:spPr>
          <a:xfrm>
            <a:off x="685800" y="432375"/>
            <a:ext cx="3733800" cy="2209800"/>
          </a:xfrm>
          <a:prstGeom prst="parallelogram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85800" y="432375"/>
            <a:ext cx="3733800" cy="22098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6" idx="0"/>
          </p:cNvCxnSpPr>
          <p:nvPr/>
        </p:nvCxnSpPr>
        <p:spPr>
          <a:xfrm rot="16200000" flipH="1">
            <a:off x="940088" y="711487"/>
            <a:ext cx="1396425" cy="838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8200" y="152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233737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886200" y="241357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419600" y="20377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828800" y="18288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 rot="19710443">
            <a:off x="2819400" y="109441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24cm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800600" y="868740"/>
            <a:ext cx="3810000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cs typeface="NikoshBAN" pitchFamily="2" charset="0"/>
              </a:rPr>
              <a:t>এখানে, </a:t>
            </a:r>
          </a:p>
          <a:p>
            <a:r>
              <a:rPr lang="bn-BD" sz="2800" dirty="0" smtClean="0">
                <a:cs typeface="NikoshBAN" pitchFamily="2" charset="0"/>
              </a:rPr>
              <a:t> </a:t>
            </a:r>
            <a:r>
              <a:rPr lang="en-US" sz="2800" dirty="0" smtClean="0">
                <a:cs typeface="NikoshBAN" pitchFamily="2" charset="0"/>
                <a:sym typeface="Symbol"/>
              </a:rPr>
              <a:t></a:t>
            </a:r>
            <a:r>
              <a:rPr lang="en-US" sz="2800" dirty="0" err="1" smtClean="0">
                <a:cs typeface="NikoshBAN" pitchFamily="2" charset="0"/>
                <a:sym typeface="Symbol"/>
              </a:rPr>
              <a:t>ABCD</a:t>
            </a:r>
            <a:r>
              <a:rPr lang="bn-BD" sz="2800" dirty="0" smtClean="0">
                <a:cs typeface="NikoshBAN" pitchFamily="2" charset="0"/>
                <a:sym typeface="Symbol"/>
              </a:rPr>
              <a:t> =</a:t>
            </a:r>
            <a:r>
              <a:rPr lang="bn-BD" sz="2800" dirty="0" smtClean="0">
                <a:cs typeface="NikoshBAN" pitchFamily="2" charset="0"/>
              </a:rPr>
              <a:t> </a:t>
            </a:r>
            <a:r>
              <a:rPr lang="en-US" sz="2800" dirty="0" smtClean="0">
                <a:cs typeface="NikoshBAN" pitchFamily="2" charset="0"/>
              </a:rPr>
              <a:t>120 </a:t>
            </a:r>
            <a:r>
              <a:rPr lang="bn-BD" sz="2800" dirty="0" smtClean="0">
                <a:cs typeface="NikoshBAN" pitchFamily="2" charset="0"/>
              </a:rPr>
              <a:t>বর্গসেমি। কর্ণ </a:t>
            </a:r>
            <a:r>
              <a:rPr lang="en-US" sz="2800" dirty="0" smtClean="0">
                <a:cs typeface="NikoshBAN" pitchFamily="2" charset="0"/>
              </a:rPr>
              <a:t>BD=24 </a:t>
            </a:r>
            <a:r>
              <a:rPr lang="bn-BD" sz="2800" dirty="0" smtClean="0">
                <a:cs typeface="NikoshBAN" pitchFamily="2" charset="0"/>
              </a:rPr>
              <a:t>সেমি।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  <p:bldP spid="8" grpId="0" animBg="1"/>
      <p:bldP spid="9" grpId="0" animBg="1"/>
      <p:bldP spid="12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81000" y="228600"/>
            <a:ext cx="4267200" cy="3581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426" name="Object 18"/>
          <p:cNvGraphicFramePr>
            <a:graphicFrameLocks noChangeAspect="1"/>
          </p:cNvGraphicFramePr>
          <p:nvPr/>
        </p:nvGraphicFramePr>
        <p:xfrm>
          <a:off x="2286000" y="2133600"/>
          <a:ext cx="381000" cy="1100044"/>
        </p:xfrm>
        <a:graphic>
          <a:graphicData uri="http://schemas.openxmlformats.org/presentationml/2006/ole">
            <p:oleObj spid="_x0000_s17426" name="Equation" r:id="rId3" imgW="152280" imgH="393480" progId="Equation.3">
              <p:embed/>
            </p:oleObj>
          </a:graphicData>
        </a:graphic>
      </p:graphicFrame>
      <p:graphicFrame>
        <p:nvGraphicFramePr>
          <p:cNvPr id="17428" name="Object 20"/>
          <p:cNvGraphicFramePr>
            <a:graphicFrameLocks noChangeAspect="1"/>
          </p:cNvGraphicFramePr>
          <p:nvPr/>
        </p:nvGraphicFramePr>
        <p:xfrm>
          <a:off x="2362200" y="914400"/>
          <a:ext cx="381000" cy="1100044"/>
        </p:xfrm>
        <a:graphic>
          <a:graphicData uri="http://schemas.openxmlformats.org/presentationml/2006/ole">
            <p:oleObj spid="_x0000_s17428" name="Equation" r:id="rId4" imgW="152280" imgH="393480" progId="Equation.3">
              <p:embed/>
            </p:oleObj>
          </a:graphicData>
        </a:graphic>
      </p:graphicFrame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3124200" y="5708104"/>
            <a:ext cx="4267200" cy="591671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লম্বের দৈর্ঘ্য = </a:t>
            </a:r>
            <a:r>
              <a:rPr lang="en-US" dirty="0" smtClean="0">
                <a:cs typeface="NikoshBAN" pitchFamily="2" charset="0"/>
              </a:rPr>
              <a:t>5 </a:t>
            </a:r>
            <a:r>
              <a:rPr lang="bn-BD" dirty="0" smtClean="0">
                <a:cs typeface="NikoshBAN" pitchFamily="2" charset="0"/>
              </a:rPr>
              <a:t>সেমি।  </a:t>
            </a:r>
            <a:r>
              <a:rPr lang="en-US" dirty="0" smtClean="0">
                <a:cs typeface="NikoshBAN" pitchFamily="2" charset="0"/>
              </a:rPr>
              <a:t>(</a:t>
            </a:r>
            <a:r>
              <a:rPr lang="en-US" dirty="0" err="1" smtClean="0">
                <a:cs typeface="NikoshBAN" pitchFamily="2" charset="0"/>
              </a:rPr>
              <a:t>Ans</a:t>
            </a:r>
            <a:r>
              <a:rPr lang="en-US" dirty="0" smtClean="0">
                <a:cs typeface="NikoshBAN" pitchFamily="2" charset="0"/>
              </a:rPr>
              <a:t>).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3948" y="4267200"/>
            <a:ext cx="1351652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প্রশ্নমতে, </a:t>
            </a:r>
          </a:p>
        </p:txBody>
      </p:sp>
      <p:sp>
        <p:nvSpPr>
          <p:cNvPr id="8" name="Rectangle 7"/>
          <p:cNvSpPr/>
          <p:nvPr/>
        </p:nvSpPr>
        <p:spPr>
          <a:xfrm>
            <a:off x="3106020" y="4267200"/>
            <a:ext cx="184698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smtClean="0">
                <a:cs typeface="NikoshBAN" pitchFamily="2" charset="0"/>
              </a:rPr>
              <a:t>12AE = 60</a:t>
            </a:r>
          </a:p>
        </p:txBody>
      </p:sp>
      <p:sp>
        <p:nvSpPr>
          <p:cNvPr id="9" name="Rectangle 8"/>
          <p:cNvSpPr/>
          <p:nvPr/>
        </p:nvSpPr>
        <p:spPr>
          <a:xfrm>
            <a:off x="3124200" y="4953000"/>
            <a:ext cx="1221809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smtClean="0">
                <a:cs typeface="NikoshBAN" pitchFamily="2" charset="0"/>
              </a:rPr>
              <a:t>AE = 5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2595" y="228600"/>
            <a:ext cx="43156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আবার </a:t>
            </a:r>
            <a:r>
              <a:rPr lang="en-US" sz="3200" dirty="0" smtClean="0">
                <a:cs typeface="NikoshBAN" pitchFamily="2" charset="0"/>
                <a:sym typeface="Symbol"/>
              </a:rPr>
              <a:t>ABD</a:t>
            </a:r>
            <a:r>
              <a:rPr lang="bn-BD" sz="3200" dirty="0" smtClean="0">
                <a:cs typeface="NikoshBAN" pitchFamily="2" charset="0"/>
                <a:sym typeface="Symbol"/>
              </a:rPr>
              <a:t> এর ক্ষেত্রফল </a:t>
            </a:r>
          </a:p>
          <a:p>
            <a:r>
              <a:rPr lang="bn-BD" sz="3200" dirty="0" smtClean="0">
                <a:cs typeface="NikoshBAN" pitchFamily="2" charset="0"/>
                <a:sym typeface="Symbol"/>
              </a:rPr>
              <a:t>         </a:t>
            </a:r>
          </a:p>
          <a:p>
            <a:r>
              <a:rPr lang="bn-BD" sz="3200" dirty="0" smtClean="0">
                <a:cs typeface="NikoshBAN" pitchFamily="2" charset="0"/>
                <a:sym typeface="Symbol"/>
              </a:rPr>
              <a:t>               =       </a:t>
            </a:r>
            <a:r>
              <a:rPr lang="en-US" sz="3200" dirty="0" smtClean="0">
                <a:cs typeface="NikoshBAN" pitchFamily="2" charset="0"/>
                <a:sym typeface="Symbol"/>
              </a:rPr>
              <a:t></a:t>
            </a:r>
            <a:r>
              <a:rPr lang="bn-BD" sz="3200" dirty="0" smtClean="0"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cs typeface="NikoshBAN" pitchFamily="2" charset="0"/>
                <a:sym typeface="Symbol"/>
              </a:rPr>
              <a:t>BD  AE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52600" y="2362200"/>
            <a:ext cx="27270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  <a:sym typeface="Symbol"/>
              </a:rPr>
              <a:t> =       </a:t>
            </a:r>
            <a:r>
              <a:rPr lang="bn-BD" sz="3200" dirty="0" smtClean="0"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cs typeface="NikoshBAN" pitchFamily="2" charset="0"/>
                <a:sym typeface="Symbol"/>
              </a:rPr>
              <a:t>24  AE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1905000" y="3276600"/>
            <a:ext cx="1430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=  12AE</a:t>
            </a:r>
            <a:endParaRPr lang="en-US" sz="3200" dirty="0"/>
          </a:p>
        </p:txBody>
      </p:sp>
      <p:sp>
        <p:nvSpPr>
          <p:cNvPr id="13" name="Parallelogram 12"/>
          <p:cNvSpPr/>
          <p:nvPr/>
        </p:nvSpPr>
        <p:spPr>
          <a:xfrm>
            <a:off x="4953000" y="432375"/>
            <a:ext cx="3733800" cy="2209800"/>
          </a:xfrm>
          <a:prstGeom prst="parallelogram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953000" y="432375"/>
            <a:ext cx="3733800" cy="22098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21" idx="0"/>
          </p:cNvCxnSpPr>
          <p:nvPr/>
        </p:nvCxnSpPr>
        <p:spPr>
          <a:xfrm rot="16200000" flipH="1">
            <a:off x="5207288" y="711487"/>
            <a:ext cx="1396425" cy="838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05400" y="152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800600" y="26156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7924800" y="26156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8686800" y="20377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0" y="18288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 rot="19710443">
            <a:off x="7086600" y="109441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24cm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5" grpId="0" uiExpand="1" build="p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 animBg="1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857071"/>
            <a:ext cx="36576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66800" y="3200400"/>
            <a:ext cx="7162800" cy="1905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lvl="0" algn="just">
              <a:spcBef>
                <a:spcPct val="0"/>
              </a:spcBef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   ১। রম্বসের একবাহুর দৈর্ঘ্য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5 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সেমি হলে তার পরিসীমা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 নির্ণয়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 কর।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0" y="1625025"/>
            <a:ext cx="1274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৩ মিনিট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762000"/>
            <a:ext cx="8534400" cy="1752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just">
              <a:spcBef>
                <a:spcPct val="0"/>
              </a:spcBef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একটি ট্রাপিজিয়ামের  সমান্তরাল বাহু দুটির দৈর্ঘ্যের অন্তর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8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সেমি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 এবং এদের লম্ব দূরত্ব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24 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সেমি। যদি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ট্রাপিজিয়ামের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 ক্ষেত্রফল </a:t>
            </a:r>
            <a:r>
              <a:rPr lang="en-US" sz="2800" dirty="0" smtClean="0">
                <a:latin typeface="+mn-lt"/>
                <a:ea typeface="+mj-ea"/>
                <a:cs typeface="NikoshBAN" pitchFamily="2" charset="0"/>
              </a:rPr>
              <a:t>312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বর্গসেমি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 হয়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তবে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বাহু দুটির দৈর্ঘ্য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নির্ণয় কর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Trapezoid 3"/>
          <p:cNvSpPr/>
          <p:nvPr/>
        </p:nvSpPr>
        <p:spPr>
          <a:xfrm>
            <a:off x="5562600" y="4800600"/>
            <a:ext cx="3429000" cy="1905000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7323320" y="5524500"/>
            <a:ext cx="1905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5098530" y="5752306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38200" y="5867400"/>
            <a:ext cx="41148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bn-BD" sz="3200" dirty="0" smtClean="0">
                <a:cs typeface="NikoshBAN" pitchFamily="2" charset="0"/>
              </a:rPr>
              <a:t>লম্ব দূরত্ব =</a:t>
            </a:r>
            <a:r>
              <a:rPr lang="en-US" sz="3200" dirty="0" smtClean="0">
                <a:cs typeface="NikoshBAN" pitchFamily="2" charset="0"/>
              </a:rPr>
              <a:t>24 </a:t>
            </a:r>
            <a:r>
              <a:rPr lang="bn-BD" sz="3200" dirty="0" smtClean="0">
                <a:cs typeface="NikoshBAN" pitchFamily="2" charset="0"/>
              </a:rPr>
              <a:t>সেমি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5562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24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868180" y="2743200"/>
            <a:ext cx="1677062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মনেকরি,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5331" y="3377625"/>
            <a:ext cx="8395247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ট্রাপিজিয়ামের  সমান্তরাল বাহুর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একটির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দৈর্ঘ্য =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cs typeface="NikoshBAN" pitchFamily="2" charset="0"/>
              </a:rPr>
              <a:t>a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,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53975" y="3987225"/>
            <a:ext cx="620714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সমান্তরাল অপর বাহুর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দৈর্ঘ্য =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cs typeface="NikoshBAN" pitchFamily="2" charset="0"/>
              </a:rPr>
              <a:t>a+8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মি,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15200" y="4648200"/>
            <a:ext cx="356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cs typeface="NikoshBAN" pitchFamily="2" charset="0"/>
              </a:rPr>
              <a:t>a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6858000" y="6248400"/>
            <a:ext cx="718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cs typeface="NikoshBAN" pitchFamily="2" charset="0"/>
              </a:rPr>
              <a:t>a+8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304800" y="101025"/>
            <a:ext cx="23622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সমস্যা-৪ </a:t>
            </a:r>
            <a:endParaRPr lang="en-US" sz="3200" b="1" dirty="0"/>
          </a:p>
        </p:txBody>
      </p:sp>
      <p:sp>
        <p:nvSpPr>
          <p:cNvPr id="17" name="Rectangle 16"/>
          <p:cNvSpPr/>
          <p:nvPr/>
        </p:nvSpPr>
        <p:spPr>
          <a:xfrm>
            <a:off x="838200" y="4840069"/>
            <a:ext cx="4876799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ট্রাপিজিয়ামের</a:t>
            </a:r>
            <a:r>
              <a:rPr lang="bn-BD" sz="2800" dirty="0" smtClean="0">
                <a:cs typeface="NikoshBAN" pitchFamily="2" charset="0"/>
              </a:rPr>
              <a:t> ক্ষেত্রফল </a:t>
            </a:r>
            <a:r>
              <a:rPr lang="en-US" sz="2800" dirty="0" smtClean="0">
                <a:cs typeface="NikoshBAN" pitchFamily="2" charset="0"/>
              </a:rPr>
              <a:t>312 </a:t>
            </a:r>
            <a:r>
              <a:rPr lang="bn-BD" sz="2800" dirty="0" smtClean="0">
                <a:cs typeface="NikoshBAN" pitchFamily="2" charset="0"/>
              </a:rPr>
              <a:t>বর্গসেমি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/>
      <p:bldP spid="15" grpId="0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1" y="533400"/>
            <a:ext cx="8610600" cy="838200"/>
            <a:chOff x="228601" y="3124200"/>
            <a:chExt cx="8610600" cy="838200"/>
          </a:xfrm>
        </p:grpSpPr>
        <p:sp>
          <p:nvSpPr>
            <p:cNvPr id="2" name="Rectangle 1"/>
            <p:cNvSpPr/>
            <p:nvPr/>
          </p:nvSpPr>
          <p:spPr>
            <a:xfrm>
              <a:off x="228601" y="3244334"/>
              <a:ext cx="8610600" cy="58477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ট্রাপিজিয়ামের</a:t>
              </a:r>
              <a:r>
                <a:rPr lang="bn-BD" sz="3200" dirty="0" smtClean="0">
                  <a:cs typeface="NikoshBAN" pitchFamily="2" charset="0"/>
                </a:rPr>
                <a:t> ক্ষেত্রফল =    (সমান্তরাল দুই বাহুর যোগফল) </a:t>
              </a:r>
              <a:r>
                <a:rPr lang="en-US" sz="3200" dirty="0" smtClean="0">
                  <a:cs typeface="NikoshBAN" pitchFamily="2" charset="0"/>
                </a:rPr>
                <a:t>×</a:t>
              </a:r>
              <a:r>
                <a:rPr lang="bn-BD" sz="3200" dirty="0" smtClean="0">
                  <a:cs typeface="NikoshBAN" pitchFamily="2" charset="0"/>
                </a:rPr>
                <a:t>উচ্চতা</a:t>
              </a:r>
              <a:endParaRPr lang="en-US" sz="3200" dirty="0"/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/>
          </p:nvGraphicFramePr>
          <p:xfrm>
            <a:off x="3429000" y="3124200"/>
            <a:ext cx="465667" cy="838200"/>
          </p:xfrm>
          <a:graphic>
            <a:graphicData uri="http://schemas.openxmlformats.org/presentationml/2006/ole">
              <p:oleObj spid="_x0000_s33794" name="Equation" r:id="rId3" imgW="126720" imgH="228600" progId="Equation.3">
                <p:embed/>
              </p:oleObj>
            </a:graphicData>
          </a:graphic>
        </p:graphicFrame>
      </p:grpSp>
      <p:grpSp>
        <p:nvGrpSpPr>
          <p:cNvPr id="5" name="Group 4"/>
          <p:cNvGrpSpPr/>
          <p:nvPr/>
        </p:nvGrpSpPr>
        <p:grpSpPr>
          <a:xfrm>
            <a:off x="3124200" y="1371600"/>
            <a:ext cx="2971800" cy="838200"/>
            <a:chOff x="3021228" y="3124200"/>
            <a:chExt cx="3025346" cy="838200"/>
          </a:xfrm>
        </p:grpSpPr>
        <p:sp>
          <p:nvSpPr>
            <p:cNvPr id="6" name="Rectangle 5"/>
            <p:cNvSpPr/>
            <p:nvPr/>
          </p:nvSpPr>
          <p:spPr>
            <a:xfrm>
              <a:off x="3021228" y="3244334"/>
              <a:ext cx="3025346" cy="58477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bn-BD" sz="3200" dirty="0" smtClean="0">
                  <a:cs typeface="NikoshBAN" pitchFamily="2" charset="0"/>
                </a:rPr>
                <a:t>=    </a:t>
              </a:r>
              <a:r>
                <a:rPr lang="en-US" sz="3200" dirty="0" smtClean="0">
                  <a:cs typeface="NikoshBAN" pitchFamily="2" charset="0"/>
                </a:rPr>
                <a:t>(a+ a+ 8)×24</a:t>
              </a:r>
              <a:endParaRPr lang="en-US" sz="3200" dirty="0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3429000" y="3124200"/>
            <a:ext cx="465667" cy="838200"/>
          </p:xfrm>
          <a:graphic>
            <a:graphicData uri="http://schemas.openxmlformats.org/presentationml/2006/ole">
              <p:oleObj spid="_x0000_s33795" name="Equation" r:id="rId4" imgW="126720" imgH="228600" progId="Equation.3">
                <p:embed/>
              </p:oleObj>
            </a:graphicData>
          </a:graphic>
        </p:graphicFrame>
      </p:grpSp>
      <p:sp>
        <p:nvSpPr>
          <p:cNvPr id="9" name="Rectangle 8"/>
          <p:cNvSpPr/>
          <p:nvPr/>
        </p:nvSpPr>
        <p:spPr>
          <a:xfrm>
            <a:off x="3124200" y="2286000"/>
            <a:ext cx="23622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=  </a:t>
            </a:r>
            <a:r>
              <a:rPr lang="en-US" sz="3200" dirty="0" smtClean="0">
                <a:cs typeface="NikoshBAN" pitchFamily="2" charset="0"/>
              </a:rPr>
              <a:t>12(2a + 8)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5486400" y="2295835"/>
            <a:ext cx="1669047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বর্গ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সে</a:t>
            </a:r>
            <a:r>
              <a:rPr lang="en-US" sz="3200" dirty="0" smtClean="0">
                <a:cs typeface="NikoshBAN" pitchFamily="2" charset="0"/>
              </a:rPr>
              <a:t>.</a:t>
            </a:r>
            <a:r>
              <a:rPr lang="bn-BD" sz="3200" dirty="0" smtClean="0">
                <a:cs typeface="NikoshBAN" pitchFamily="2" charset="0"/>
              </a:rPr>
              <a:t>মি</a:t>
            </a:r>
            <a:r>
              <a:rPr lang="en-US" sz="3200" dirty="0" smtClean="0">
                <a:cs typeface="NikoshBAN" pitchFamily="2" charset="0"/>
              </a:rPr>
              <a:t>.</a:t>
            </a:r>
            <a:r>
              <a:rPr lang="bn-BD" sz="3200" dirty="0" smtClean="0"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6096000" y="1503855"/>
            <a:ext cx="1669047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বর্গ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সে</a:t>
            </a:r>
            <a:r>
              <a:rPr lang="en-US" sz="3200" dirty="0" smtClean="0">
                <a:cs typeface="NikoshBAN" pitchFamily="2" charset="0"/>
              </a:rPr>
              <a:t>.</a:t>
            </a:r>
            <a:r>
              <a:rPr lang="bn-BD" sz="3200" dirty="0" smtClean="0">
                <a:cs typeface="NikoshBAN" pitchFamily="2" charset="0"/>
              </a:rPr>
              <a:t>মি</a:t>
            </a:r>
            <a:r>
              <a:rPr lang="en-US" sz="3200" dirty="0" smtClean="0">
                <a:cs typeface="NikoshBAN" pitchFamily="2" charset="0"/>
              </a:rPr>
              <a:t>.</a:t>
            </a:r>
            <a:r>
              <a:rPr lang="bn-BD" sz="3200" dirty="0" smtClean="0"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3124200" y="3096904"/>
            <a:ext cx="23622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=  </a:t>
            </a:r>
            <a:r>
              <a:rPr lang="en-US" sz="3200" dirty="0" smtClean="0">
                <a:cs typeface="NikoshBAN" pitchFamily="2" charset="0"/>
              </a:rPr>
              <a:t>24(a + 4)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5486400" y="3106739"/>
            <a:ext cx="1669047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বর্গ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সে</a:t>
            </a:r>
            <a:r>
              <a:rPr lang="en-US" sz="3200" dirty="0" smtClean="0">
                <a:cs typeface="NikoshBAN" pitchFamily="2" charset="0"/>
              </a:rPr>
              <a:t>.</a:t>
            </a:r>
            <a:r>
              <a:rPr lang="bn-BD" sz="3200" dirty="0" smtClean="0">
                <a:cs typeface="NikoshBAN" pitchFamily="2" charset="0"/>
              </a:rPr>
              <a:t>মি</a:t>
            </a:r>
            <a:r>
              <a:rPr lang="en-US" sz="3200" dirty="0" smtClean="0">
                <a:cs typeface="NikoshBAN" pitchFamily="2" charset="0"/>
              </a:rPr>
              <a:t>.</a:t>
            </a:r>
            <a:r>
              <a:rPr lang="bn-BD" sz="3200" dirty="0" smtClean="0"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838200" y="4108395"/>
            <a:ext cx="1351652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200" dirty="0" smtClean="0">
                <a:cs typeface="NikoshBAN" pitchFamily="2" charset="0"/>
                <a:sym typeface="Symbol"/>
              </a:rPr>
              <a:t>প্রশ্নমতে, 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2438400" y="4139625"/>
            <a:ext cx="27432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24(a + 4) = 312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2438400" y="4825425"/>
            <a:ext cx="27432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a + 4 = 13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2438400" y="5511225"/>
            <a:ext cx="27432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a  = 13 - 4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2438400" y="6172200"/>
            <a:ext cx="27432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a  = 9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1752600" y="4830580"/>
            <a:ext cx="5405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1752600" y="5511225"/>
            <a:ext cx="5405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1752600" y="6172200"/>
            <a:ext cx="5405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3200" dirty="0"/>
          </a:p>
        </p:txBody>
      </p:sp>
      <p:sp>
        <p:nvSpPr>
          <p:cNvPr id="23" name="Trapezoid 22"/>
          <p:cNvSpPr/>
          <p:nvPr/>
        </p:nvSpPr>
        <p:spPr>
          <a:xfrm>
            <a:off x="5562600" y="4343400"/>
            <a:ext cx="3429000" cy="1905000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7323320" y="5067300"/>
            <a:ext cx="1905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098530" y="5295106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19800" y="5105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24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7315200" y="4191000"/>
            <a:ext cx="356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cs typeface="NikoshBAN" pitchFamily="2" charset="0"/>
              </a:rPr>
              <a:t>a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6858000" y="5791200"/>
            <a:ext cx="718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cs typeface="NikoshBAN" pitchFamily="2" charset="0"/>
              </a:rPr>
              <a:t>a+8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 animBg="1"/>
      <p:bldP spid="26" grpId="0"/>
      <p:bldP spid="27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895600"/>
            <a:ext cx="77724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সমান্তরাল অপর বাহুর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দৈর্ঘ্য =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cs typeface="NikoshBAN" pitchFamily="2" charset="0"/>
              </a:rPr>
              <a:t>9+8 = 17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মি,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209800"/>
            <a:ext cx="839204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ট্রাপিজিয়ামের  সমান্তরাল বাহুর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একটির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দৈর্ঘ্য =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cs typeface="NikoshBAN" pitchFamily="2" charset="0"/>
              </a:rPr>
              <a:t>9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মি,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8153400" y="3124200"/>
            <a:ext cx="1032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>
                <a:cs typeface="NikoshBAN" pitchFamily="2" charset="0"/>
              </a:rPr>
              <a:t>(</a:t>
            </a:r>
            <a:r>
              <a:rPr lang="en-US" sz="2800" dirty="0" err="1" smtClean="0">
                <a:cs typeface="NikoshBAN" pitchFamily="2" charset="0"/>
              </a:rPr>
              <a:t>Ans</a:t>
            </a:r>
            <a:r>
              <a:rPr lang="en-US" sz="2800" dirty="0" smtClean="0">
                <a:cs typeface="NikoshBAN" pitchFamily="2" charset="0"/>
              </a:rPr>
              <a:t>).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914400"/>
            <a:ext cx="36576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2743200"/>
            <a:ext cx="8077200" cy="304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lvl="0" algn="just">
              <a:spcBef>
                <a:spcPct val="0"/>
              </a:spcBef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১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। রম্বসের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 ক্ষেত্রফল নির্ণয়ের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 সূত্র কী? </a:t>
            </a:r>
          </a:p>
          <a:p>
            <a:pPr lvl="0" algn="just">
              <a:spcBef>
                <a:spcPct val="0"/>
              </a:spcBef>
            </a:pP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২। </a:t>
            </a:r>
            <a:r>
              <a:rPr lang="bn-BD" sz="3200" dirty="0" smtClean="0">
                <a:cs typeface="NikoshBAN" pitchFamily="2" charset="0"/>
              </a:rPr>
              <a:t>পরিসীমা</a:t>
            </a:r>
            <a:r>
              <a:rPr lang="bn-BD" sz="3200" dirty="0" smtClean="0">
                <a:solidFill>
                  <a:schemeClr val="tx1"/>
                </a:solidFill>
                <a:cs typeface="NikoshBAN" pitchFamily="2" charset="0"/>
              </a:rPr>
              <a:t> বলতে কী বুঝায়? </a:t>
            </a:r>
          </a:p>
          <a:p>
            <a:pPr lvl="0" algn="just">
              <a:spcBef>
                <a:spcPct val="0"/>
              </a:spcBef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৩।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সামান্তরিকের কর্ণ দুটি কি সমান? </a:t>
            </a:r>
          </a:p>
          <a:p>
            <a:pPr lvl="0" algn="just">
              <a:spcBef>
                <a:spcPct val="0"/>
              </a:spcBef>
            </a:pPr>
            <a:r>
              <a:rPr lang="bn-BD" sz="3200" baseline="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৪।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 ট্রাপিজিয়ামের সমান্তরাল বাহু দুটি সমান হলে কী হবে?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600200"/>
            <a:ext cx="8077200" cy="167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just">
              <a:spcBef>
                <a:spcPct val="0"/>
              </a:spcBef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একটি রম্বসের একটি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কর্ণ </a:t>
            </a:r>
            <a:r>
              <a:rPr lang="en-US" sz="3200" dirty="0" smtClean="0">
                <a:ea typeface="+mj-ea"/>
                <a:cs typeface="NikoshBAN" pitchFamily="2" charset="0"/>
              </a:rPr>
              <a:t>10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মিটার এবং ক্ষেত্রফল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120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বর্গমিটার।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এর অপর কর্ণ </a:t>
            </a:r>
            <a:r>
              <a:rPr lang="bn-BD" sz="3600" dirty="0" smtClean="0">
                <a:cs typeface="NikoshBAN" pitchFamily="2" charset="0"/>
              </a:rPr>
              <a:t>এবং </a:t>
            </a:r>
            <a:r>
              <a:rPr lang="bn-BD" sz="2800" dirty="0" smtClean="0">
                <a:cs typeface="NikoshBAN" pitchFamily="2" charset="0"/>
              </a:rPr>
              <a:t>পরিসীমা</a:t>
            </a:r>
            <a:r>
              <a:rPr lang="bn-BD" sz="2800" dirty="0" smtClean="0">
                <a:solidFill>
                  <a:schemeClr val="tx1"/>
                </a:solidFill>
                <a:cs typeface="NikoshBAN" pitchFamily="2" charset="0"/>
              </a:rPr>
              <a:t> নির্ণয় কর।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533400"/>
            <a:ext cx="45720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1600200" y="3657600"/>
            <a:ext cx="4405373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রম্বসের </a:t>
            </a:r>
            <a:r>
              <a:rPr lang="bn-BD" sz="2800" dirty="0" smtClean="0">
                <a:cs typeface="NikoshBAN" pitchFamily="2" charset="0"/>
              </a:rPr>
              <a:t>অপর কর্ণ কত?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600200" y="4343400"/>
            <a:ext cx="5257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cs typeface="NikoshBAN" pitchFamily="2" charset="0"/>
              </a:rPr>
              <a:t> </a:t>
            </a:r>
            <a:r>
              <a:rPr lang="bn-BD" sz="2800" dirty="0" smtClean="0">
                <a:cs typeface="NikoshBAN" pitchFamily="2" charset="0"/>
              </a:rPr>
              <a:t>খ)</a:t>
            </a:r>
            <a:r>
              <a:rPr lang="en-US" sz="2800" dirty="0" smtClean="0"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রম্বসের </a:t>
            </a:r>
            <a:r>
              <a:rPr lang="bn-BD" sz="2800" dirty="0" smtClean="0">
                <a:cs typeface="NikoshBAN" pitchFamily="2" charset="0"/>
              </a:rPr>
              <a:t>পরিসীমা নির্ণয় কর।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600200" y="5029200"/>
            <a:ext cx="70866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cs typeface="NikoshBAN" pitchFamily="2" charset="0"/>
              </a:rPr>
              <a:t> </a:t>
            </a:r>
            <a:r>
              <a:rPr lang="bn-BD" sz="2800" dirty="0" smtClean="0">
                <a:cs typeface="NikoshBAN" pitchFamily="2" charset="0"/>
              </a:rPr>
              <a:t>গ)</a:t>
            </a:r>
            <a:r>
              <a:rPr lang="en-US" sz="2800" dirty="0" smtClean="0"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রম্বসের দুই কর্ণকে আয়তক্ষেত্রের দুই বাহু ধরে আয়ত এর এক কর্ণের দৈর্ঘ্য </a:t>
            </a:r>
            <a:r>
              <a:rPr lang="bn-BD" sz="2800" dirty="0" smtClean="0">
                <a:cs typeface="NikoshBAN" pitchFamily="2" charset="0"/>
              </a:rPr>
              <a:t>নির্ণয় কর।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244554"/>
            <a:ext cx="4419600" cy="1279446"/>
          </a:xfrm>
          <a:prstGeom prst="roundRect">
            <a:avLst>
              <a:gd name="adj" fmla="val 24055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bn-BD" sz="7200" b="1" dirty="0" smtClean="0">
              <a:solidFill>
                <a:srgbClr val="00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" y="4267200"/>
            <a:ext cx="5486400" cy="2057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নবম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১৬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পরিমিতি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(১৬.২) 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সামান্তরিক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1676400"/>
            <a:ext cx="5486400" cy="24384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আমিনুল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r>
              <a:rPr lang="bn-BD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en-US" sz="32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</a:t>
            </a:r>
            <a:endParaRPr lang="bn-BD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দারোগাহাট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সিঃ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উঃ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ইঃ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0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সীতাকুণ্ড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2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ai01061972@gmail.com</a:t>
            </a:r>
            <a:endParaRPr lang="en-US" sz="2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2" descr="C:\Users\01531219501\Pictures\Image_15918892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19100"/>
            <a:ext cx="2514600" cy="2933700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831021"/>
            <a:ext cx="2438400" cy="27221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281012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590800" y="76200"/>
            <a:ext cx="62484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3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524000"/>
            <a:ext cx="2819400" cy="1828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/>
          <p:cNvSpPr/>
          <p:nvPr/>
        </p:nvSpPr>
        <p:spPr>
          <a:xfrm>
            <a:off x="4953000" y="1600200"/>
            <a:ext cx="3048000" cy="1752600"/>
          </a:xfrm>
          <a:prstGeom prst="parallelogra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76400" y="37338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আয়তক্ষেত্র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37338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572000"/>
            <a:ext cx="71628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আয়তক্ষেত্রের ক্ষেত্রফল = দৈর্ঘ্য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প্রস্থ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638800"/>
            <a:ext cx="57150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সামান্তরিকের ক্ষেত্রফল কী?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496669"/>
            <a:ext cx="5943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নিচের চিত্রগুলো লক্ষ্য কর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81000" y="914400"/>
            <a:ext cx="8382000" cy="4876800"/>
            <a:chOff x="2057400" y="1607126"/>
            <a:chExt cx="5562600" cy="3546763"/>
          </a:xfrm>
        </p:grpSpPr>
        <p:sp>
          <p:nvSpPr>
            <p:cNvPr id="5" name="Rounded Rectangle 4"/>
            <p:cNvSpPr/>
            <p:nvPr/>
          </p:nvSpPr>
          <p:spPr>
            <a:xfrm>
              <a:off x="2057400" y="1607126"/>
              <a:ext cx="5562600" cy="3546763"/>
            </a:xfrm>
            <a:prstGeom prst="roundRect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2209800" y="2286000"/>
              <a:ext cx="5257800" cy="206013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endParaRPr lang="en-US" sz="11500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2362200" y="2362200"/>
              <a:ext cx="4938788" cy="10520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n-BD" sz="8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সামান্তরিক</a:t>
              </a:r>
              <a:endParaRPr lang="en-US" sz="8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10000" y="1701225"/>
              <a:ext cx="227337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নবম শ্রেণি-গণিত</a:t>
              </a:r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10000" y="3733800"/>
              <a:ext cx="206979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পরিমিতি ১৬.২</a:t>
              </a:r>
              <a:endParaRPr lang="en-US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762000"/>
            <a:ext cx="35814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685800" y="1905000"/>
            <a:ext cx="77724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76200" y="3124200"/>
            <a:ext cx="8763000" cy="2971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lvl="1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সামান্তরিক কী তা ব্যাখ্যা করতে পারবে। </a:t>
            </a:r>
          </a:p>
          <a:p>
            <a:pPr lvl="1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সামান্তরিকের ক্ষেত্রফল নির্ণয় করতে পারবে। </a:t>
            </a:r>
          </a:p>
          <a:p>
            <a:pPr lvl="1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ট্রাপিজিয়ামের ক্ষেত্রফল নির্ণয় করতে পারবে।</a:t>
            </a:r>
          </a:p>
          <a:p>
            <a:pPr lvl="1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৪। রম্বসের কর্ণ নির্ণয় করতে পারবে।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uiExpand="1" build="p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457200" y="989806"/>
            <a:ext cx="2438400" cy="1295400"/>
          </a:xfrm>
          <a:prstGeom prst="parallelogra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/>
          <p:cNvSpPr/>
          <p:nvPr/>
        </p:nvSpPr>
        <p:spPr>
          <a:xfrm>
            <a:off x="3003030" y="989806"/>
            <a:ext cx="2362200" cy="1295400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3048000"/>
            <a:ext cx="83058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সামান্তরিকের ক্ষেত্রফল = ভূমি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উচ্চতা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438400"/>
            <a:ext cx="8763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সামান্তরিকের কর্ণ সামান্তরিককে দুটি সর্বসম ত্রিভুজে বিভক্ত করে।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675914" y="1637506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" y="989806"/>
            <a:ext cx="24384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3810001"/>
            <a:ext cx="83058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রম্বসের ক্ষেত্রফল = ভূমি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উচ্চতা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4495801"/>
            <a:ext cx="81534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রম্বসের ক্ষেত্রফল =  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দুই কর্ণের গুণফল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4603750" y="4572000"/>
          <a:ext cx="501650" cy="902970"/>
        </p:xfrm>
        <a:graphic>
          <a:graphicData uri="http://schemas.openxmlformats.org/presentationml/2006/ole">
            <p:oleObj spid="_x0000_s24577" name="Equation" r:id="rId3" imgW="126720" imgH="22860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81000" y="5334000"/>
            <a:ext cx="83058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রম্বসের কর্ণদ্বয় পরস্পরকে সমকোণে সমদ্বিখন্ডিত করে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Parallelogram 18"/>
          <p:cNvSpPr/>
          <p:nvPr/>
        </p:nvSpPr>
        <p:spPr>
          <a:xfrm>
            <a:off x="5486400" y="989806"/>
            <a:ext cx="1676400" cy="1295400"/>
          </a:xfrm>
          <a:prstGeom prst="parallelogram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486400" y="974816"/>
            <a:ext cx="16764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5676900" y="1104106"/>
            <a:ext cx="12954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95400" y="101025"/>
            <a:ext cx="67818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এসো নিচের তথ্য গুলো জেনে নেই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" y="6096000"/>
            <a:ext cx="86868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ট্রাপিজিয়ামের ক্ষেত্রফল =    (সমান্তরাল দুই বাহুর সমষ্টি)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উচ্চতা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962400" y="6030912"/>
          <a:ext cx="501650" cy="903288"/>
        </p:xfrm>
        <a:graphic>
          <a:graphicData uri="http://schemas.openxmlformats.org/presentationml/2006/ole">
            <p:oleObj spid="_x0000_s24578" name="Equation" r:id="rId4" imgW="126720" imgH="228600" progId="Equation.3">
              <p:embed/>
            </p:oleObj>
          </a:graphicData>
        </a:graphic>
      </p:graphicFrame>
      <p:sp>
        <p:nvSpPr>
          <p:cNvPr id="31" name="Trapezoid 30"/>
          <p:cNvSpPr/>
          <p:nvPr/>
        </p:nvSpPr>
        <p:spPr>
          <a:xfrm>
            <a:off x="7239000" y="990600"/>
            <a:ext cx="1828800" cy="1295400"/>
          </a:xfrm>
          <a:prstGeom prst="trapezoid">
            <a:avLst>
              <a:gd name="adj" fmla="val 25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6943114" y="1637506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62000" y="1219200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810000" y="1447800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638800" y="1371600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রম্বস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696200" y="1524000"/>
            <a:ext cx="965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ট্রাপিজিয়াম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2" grpId="0" animBg="1"/>
      <p:bldP spid="14" grpId="0" animBg="1"/>
      <p:bldP spid="17" grpId="0" animBg="1"/>
      <p:bldP spid="19" grpId="0" animBg="1"/>
      <p:bldP spid="28" grpId="0" animBg="1"/>
      <p:bldP spid="29" grpId="0" animBg="1"/>
      <p:bldP spid="31" grpId="0" animBg="1"/>
      <p:bldP spid="20" grpId="0"/>
      <p:bldP spid="22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731838"/>
            <a:ext cx="7772400" cy="13255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just">
              <a:lnSpc>
                <a:spcPct val="150000"/>
              </a:lnSpc>
              <a:spcBef>
                <a:spcPct val="0"/>
              </a:spcBef>
            </a:pPr>
            <a:r>
              <a:rPr kumimoji="0" lang="bn-B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একটি সামান্তরিকের ভূমি উচ্চতার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      </a:t>
            </a:r>
            <a:r>
              <a:rPr kumimoji="0" lang="bn-B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অংশ এবং ক্ষেত্রফল </a:t>
            </a:r>
            <a:r>
              <a:rPr lang="en-US" sz="2400" dirty="0" smtClean="0">
                <a:latin typeface="+mn-lt"/>
                <a:ea typeface="+mj-ea"/>
                <a:cs typeface="NikoshBAN" pitchFamily="2" charset="0"/>
              </a:rPr>
              <a:t>363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 </a:t>
            </a:r>
            <a:r>
              <a:rPr kumimoji="0" lang="bn-B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বর্গমিটার।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 </a:t>
            </a:r>
            <a:r>
              <a:rPr lang="bn-BD" sz="2400" dirty="0" smtClean="0">
                <a:cs typeface="NikoshBAN" pitchFamily="2" charset="0"/>
              </a:rPr>
              <a:t>এর ভূমি এবং উচ্চতা</a:t>
            </a:r>
            <a:r>
              <a:rPr kumimoji="0" lang="bn-B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 নির্ণয় কর।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562600" y="762000"/>
          <a:ext cx="381000" cy="984250"/>
        </p:xfrm>
        <a:graphic>
          <a:graphicData uri="http://schemas.openxmlformats.org/presentationml/2006/ole">
            <p:oleObj spid="_x0000_s23554" name="Equation" r:id="rId3" imgW="152280" imgH="393480" progId="Equation.3">
              <p:embed/>
            </p:oleObj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3807440" y="2438400"/>
            <a:ext cx="4572000" cy="2286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lvl="0" indent="-342900">
              <a:spcBef>
                <a:spcPct val="20000"/>
              </a:spcBef>
            </a:pPr>
            <a:endParaRPr lang="bn-IN" sz="3000" dirty="0" smtClean="0"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			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			</a:t>
            </a:r>
            <a:endParaRPr kumimoji="0" lang="bn-I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7084040" y="3054350"/>
          <a:ext cx="381000" cy="984250"/>
        </p:xfrm>
        <a:graphic>
          <a:graphicData uri="http://schemas.openxmlformats.org/presentationml/2006/ole">
            <p:oleObj spid="_x0000_s23555" name="Equation" r:id="rId4" imgW="152280" imgH="393480" progId="Equation.3">
              <p:embed/>
            </p:oleObj>
          </a:graphicData>
        </a:graphic>
      </p:graphicFrame>
      <p:sp>
        <p:nvSpPr>
          <p:cNvPr id="6" name="Parallelogram 5"/>
          <p:cNvSpPr/>
          <p:nvPr/>
        </p:nvSpPr>
        <p:spPr>
          <a:xfrm>
            <a:off x="914400" y="2667000"/>
            <a:ext cx="2362200" cy="1905000"/>
          </a:xfrm>
          <a:prstGeom prst="parallelogram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443004" y="3595596"/>
            <a:ext cx="1904206" cy="4701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86205" y="1"/>
            <a:ext cx="1447395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সমস্যা-১ 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3874035" y="2482334"/>
            <a:ext cx="4435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মনেকরি,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উচ্চতার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দৈর্ঘ্য =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cs typeface="NikoshBAN" pitchFamily="2" charset="0"/>
              </a:rPr>
              <a:t>4a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মি,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10904" y="3294618"/>
            <a:ext cx="4023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ভূমির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দৈর্ঘ্য =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cs typeface="NikoshBAN" pitchFamily="2" charset="0"/>
              </a:rPr>
              <a:t>(4a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400" dirty="0" smtClean="0">
                <a:cs typeface="NikoshBAN" pitchFamily="2" charset="0"/>
              </a:rPr>
              <a:t>)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মি,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483840" y="4191000"/>
            <a:ext cx="17427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=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smtClean="0">
                <a:cs typeface="NikoshBAN" pitchFamily="2" charset="0"/>
              </a:rPr>
              <a:t>3a</a:t>
            </a:r>
            <a:r>
              <a:rPr lang="bn-BD" sz="3200" dirty="0" smtClean="0">
                <a:cs typeface="NikoshBAN" pitchFamily="2" charset="0"/>
              </a:rPr>
              <a:t> মি, </a:t>
            </a:r>
            <a:endParaRPr lang="en-US" sz="32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62000" y="4876800"/>
            <a:ext cx="5257800" cy="1905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                                        </a:t>
            </a:r>
            <a:endParaRPr lang="en-US" sz="3600" dirty="0" smtClean="0">
              <a:cs typeface="NikoshBAN" pitchFamily="2" charset="0"/>
              <a:sym typeface="Symbo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0" y="4953000"/>
            <a:ext cx="60789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সামান্তরিকের</a:t>
            </a:r>
            <a:r>
              <a:rPr lang="bn-BD" sz="2800" dirty="0" smtClean="0">
                <a:cs typeface="NikoshBAN" pitchFamily="2" charset="0"/>
              </a:rPr>
              <a:t> ক্ষেত্রফল </a:t>
            </a:r>
            <a:r>
              <a:rPr lang="en-US" sz="2800" dirty="0" smtClean="0">
                <a:cs typeface="NikoshBAN" pitchFamily="2" charset="0"/>
              </a:rPr>
              <a:t>= </a:t>
            </a:r>
            <a:r>
              <a:rPr lang="bn-BD" sz="2800" dirty="0" smtClean="0">
                <a:cs typeface="NikoshBAN" pitchFamily="2" charset="0"/>
              </a:rPr>
              <a:t>ভূমি </a:t>
            </a:r>
            <a:r>
              <a:rPr lang="bn-BD" sz="2800" dirty="0" smtClean="0">
                <a:cs typeface="NikoshBAN" pitchFamily="2" charset="0"/>
                <a:sym typeface="Symbol"/>
              </a:rPr>
              <a:t></a:t>
            </a:r>
            <a:r>
              <a:rPr lang="bn-BD" sz="2800" dirty="0" smtClean="0">
                <a:cs typeface="NikoshBAN" pitchFamily="2" charset="0"/>
              </a:rPr>
              <a:t> উচ্চতা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3743565" y="5486400"/>
            <a:ext cx="1705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= 3a </a:t>
            </a:r>
            <a:r>
              <a:rPr lang="bn-BD" sz="3200" dirty="0" smtClean="0">
                <a:cs typeface="NikoshBAN" pitchFamily="2" charset="0"/>
                <a:sym typeface="Symbol"/>
              </a:rPr>
              <a:t></a:t>
            </a:r>
            <a:r>
              <a:rPr lang="en-US" sz="3200" dirty="0" smtClean="0">
                <a:cs typeface="NikoshBAN" pitchFamily="2" charset="0"/>
                <a:sym typeface="Symbol"/>
              </a:rPr>
              <a:t> 4a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3733800" y="6096000"/>
            <a:ext cx="1305165" cy="602294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en-US" sz="3200" dirty="0" smtClean="0">
                <a:cs typeface="NikoshBAN" pitchFamily="2" charset="0"/>
                <a:sym typeface="Symbol"/>
              </a:rPr>
              <a:t>= 12a</a:t>
            </a:r>
            <a:r>
              <a:rPr lang="en-US" sz="3200" baseline="30000" dirty="0" smtClean="0">
                <a:cs typeface="NikoshBAN" pitchFamily="2" charset="0"/>
                <a:sym typeface="Symbol"/>
              </a:rPr>
              <a:t>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52600" y="3200400"/>
            <a:ext cx="10583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cs typeface="NikoshBAN" pitchFamily="2" charset="0"/>
              </a:rPr>
              <a:t>4a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মি,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1752600" y="4201180"/>
            <a:ext cx="8947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cs typeface="NikoshBAN" pitchFamily="2" charset="0"/>
              </a:rPr>
              <a:t>3a</a:t>
            </a:r>
            <a:r>
              <a:rPr lang="bn-BD" sz="2800" dirty="0" smtClean="0">
                <a:cs typeface="NikoshBAN" pitchFamily="2" charset="0"/>
              </a:rPr>
              <a:t> মি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9" grpId="0" animBg="1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4953000" y="2819400"/>
            <a:ext cx="3886200" cy="3657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                                        </a:t>
            </a:r>
            <a:endParaRPr lang="en-US" sz="3600" dirty="0" smtClean="0">
              <a:cs typeface="NikoshBAN" pitchFamily="2" charset="0"/>
              <a:sym typeface="Symbol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09600" y="304800"/>
            <a:ext cx="3733800" cy="3657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                                        </a:t>
            </a:r>
            <a:endParaRPr lang="en-US" sz="3600" dirty="0" smtClean="0">
              <a:cs typeface="NikoshBAN" pitchFamily="2" charset="0"/>
              <a:sym typeface="Symbol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352801" y="1523999"/>
          <a:ext cx="762000" cy="1027043"/>
        </p:xfrm>
        <a:graphic>
          <a:graphicData uri="http://schemas.openxmlformats.org/presentationml/2006/ole">
            <p:oleObj spid="_x0000_s32770" name="Equation" r:id="rId3" imgW="291960" imgH="39348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2209800" y="616906"/>
            <a:ext cx="1954381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en-US" sz="3200" dirty="0" smtClean="0">
                <a:cs typeface="NikoshBAN" pitchFamily="2" charset="0"/>
                <a:sym typeface="Symbol"/>
              </a:rPr>
              <a:t>12a</a:t>
            </a:r>
            <a:r>
              <a:rPr lang="en-US" sz="3200" baseline="30000" dirty="0" smtClean="0">
                <a:cs typeface="NikoshBAN" pitchFamily="2" charset="0"/>
                <a:sym typeface="Symbol"/>
              </a:rPr>
              <a:t>2</a:t>
            </a:r>
            <a:r>
              <a:rPr lang="en-US" sz="3200" dirty="0" smtClean="0">
                <a:cs typeface="NikoshBAN" pitchFamily="2" charset="0"/>
                <a:sym typeface="Symbol"/>
              </a:rPr>
              <a:t> = 363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0" y="1600199"/>
            <a:ext cx="819455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en-US" sz="3200" dirty="0" smtClean="0">
                <a:cs typeface="NikoshBAN" pitchFamily="2" charset="0"/>
                <a:sym typeface="Symbol"/>
              </a:rPr>
              <a:t>a</a:t>
            </a:r>
            <a:r>
              <a:rPr lang="en-US" sz="3200" baseline="30000" dirty="0" smtClean="0">
                <a:cs typeface="NikoshBAN" pitchFamily="2" charset="0"/>
                <a:sym typeface="Symbol"/>
              </a:rPr>
              <a:t>2</a:t>
            </a:r>
            <a:r>
              <a:rPr lang="en-US" sz="3200" dirty="0" smtClean="0">
                <a:cs typeface="NikoshBAN" pitchFamily="2" charset="0"/>
                <a:sym typeface="Symbol"/>
              </a:rPr>
              <a:t> =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0" y="2521906"/>
            <a:ext cx="1912703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en-US" sz="3200" dirty="0" smtClean="0">
                <a:cs typeface="NikoshBAN" pitchFamily="2" charset="0"/>
                <a:sym typeface="Symbol"/>
              </a:rPr>
              <a:t>a</a:t>
            </a:r>
            <a:r>
              <a:rPr lang="en-US" sz="3200" baseline="30000" dirty="0" smtClean="0">
                <a:cs typeface="NikoshBAN" pitchFamily="2" charset="0"/>
                <a:sym typeface="Symbol"/>
              </a:rPr>
              <a:t>2 </a:t>
            </a:r>
            <a:r>
              <a:rPr lang="en-US" sz="3200" dirty="0" smtClean="0">
                <a:cs typeface="NikoshBAN" pitchFamily="2" charset="0"/>
                <a:sym typeface="Symbol"/>
              </a:rPr>
              <a:t>= 30.25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7456" y="3207706"/>
            <a:ext cx="1293944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en-US" sz="3200" dirty="0" smtClean="0">
                <a:cs typeface="NikoshBAN" pitchFamily="2" charset="0"/>
                <a:sym typeface="Symbol"/>
              </a:rPr>
              <a:t>a = 5.5</a:t>
            </a:r>
            <a:endParaRPr lang="en-US" sz="3200" dirty="0"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53560" y="3244334"/>
            <a:ext cx="3938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উচ্চতার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দৈর্ঘ্য =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4 </a:t>
            </a:r>
            <a:r>
              <a:rPr lang="en-US" sz="3200" dirty="0" smtClean="0">
                <a:cs typeface="NikoshBAN" pitchFamily="2" charset="0"/>
                <a:sym typeface="Symbol"/>
              </a:rPr>
              <a:t> 5.5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মি,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4107" y="3962400"/>
            <a:ext cx="1661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3200" dirty="0" smtClean="0">
                <a:cs typeface="NikoshBAN" pitchFamily="2" charset="0"/>
              </a:rPr>
              <a:t>22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01507" y="4648200"/>
            <a:ext cx="35670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ভূমির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দৈর্ঘ্য =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3 </a:t>
            </a:r>
            <a:r>
              <a:rPr lang="en-US" sz="3200" dirty="0" smtClean="0">
                <a:cs typeface="NikoshBAN" pitchFamily="2" charset="0"/>
                <a:sym typeface="Symbol"/>
              </a:rPr>
              <a:t> 5.5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মি,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89694" y="5282625"/>
            <a:ext cx="18646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16.5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মি, 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838200" y="457200"/>
            <a:ext cx="13516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প্রশ্নমতে, 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1447800" y="3453825"/>
            <a:ext cx="5405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1447800" y="1828800"/>
            <a:ext cx="5405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1447800" y="2743200"/>
            <a:ext cx="5405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3200" dirty="0"/>
          </a:p>
        </p:txBody>
      </p:sp>
      <p:sp>
        <p:nvSpPr>
          <p:cNvPr id="23" name="Parallelogram 22"/>
          <p:cNvSpPr/>
          <p:nvPr/>
        </p:nvSpPr>
        <p:spPr>
          <a:xfrm>
            <a:off x="5638800" y="533400"/>
            <a:ext cx="2362200" cy="1905000"/>
          </a:xfrm>
          <a:prstGeom prst="parallelogram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5167404" y="1461996"/>
            <a:ext cx="1904206" cy="4701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096000" y="1066800"/>
            <a:ext cx="10583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cs typeface="NikoshBAN" pitchFamily="2" charset="0"/>
              </a:rPr>
              <a:t>4a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মি,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6553200" y="2057400"/>
            <a:ext cx="8947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cs typeface="NikoshBAN" pitchFamily="2" charset="0"/>
              </a:rPr>
              <a:t>3a</a:t>
            </a:r>
            <a:r>
              <a:rPr lang="bn-BD" sz="2800" dirty="0" smtClean="0">
                <a:cs typeface="NikoshBAN" pitchFamily="2" charset="0"/>
              </a:rPr>
              <a:t> মি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7924800" y="5801380"/>
            <a:ext cx="85298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Ans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" grpId="0" animBg="1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 animBg="1"/>
      <p:bldP spid="25" grpId="0"/>
      <p:bldP spid="26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762000" y="4572000"/>
            <a:ext cx="6040436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 anchorCtr="0">
            <a:noAutofit/>
          </a:bodyPr>
          <a:lstStyle/>
          <a:p>
            <a:pPr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রম্বসের এক বাহুর দৈর্ঘ্য=          = </a:t>
            </a:r>
            <a:r>
              <a:rPr lang="en-US" sz="2400" dirty="0" smtClean="0">
                <a:cs typeface="NikoshBAN" pitchFamily="2" charset="0"/>
              </a:rPr>
              <a:t>45</a:t>
            </a:r>
            <a:r>
              <a:rPr lang="bn-BD" sz="2400" dirty="0" smtClean="0">
                <a:cs typeface="NikoshBAN" pitchFamily="2" charset="0"/>
              </a:rPr>
              <a:t> সেমি।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9248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একটি রম্বসের পরিসীমা </a:t>
            </a:r>
            <a:r>
              <a:rPr lang="en-US" sz="2800" dirty="0" smtClean="0">
                <a:latin typeface="+mn-lt"/>
                <a:cs typeface="NikoshBAN" pitchFamily="2" charset="0"/>
              </a:rPr>
              <a:t>180  </a:t>
            </a:r>
            <a:r>
              <a:rPr lang="bn-BD" sz="2800" dirty="0" smtClean="0">
                <a:latin typeface="+mn-lt"/>
                <a:cs typeface="NikoshBAN" pitchFamily="2" charset="0"/>
              </a:rPr>
              <a:t>সেমি এবং ক্ষুদ্রতর কর্ণটি </a:t>
            </a:r>
            <a:r>
              <a:rPr lang="en-US" sz="2800" dirty="0" smtClean="0">
                <a:latin typeface="+mn-lt"/>
                <a:cs typeface="NikoshBAN" pitchFamily="2" charset="0"/>
              </a:rPr>
              <a:t>54 </a:t>
            </a:r>
            <a:r>
              <a:rPr lang="bn-BD" sz="2800" dirty="0" smtClean="0">
                <a:latin typeface="+mn-lt"/>
                <a:cs typeface="NikoshBAN" pitchFamily="2" charset="0"/>
              </a:rPr>
              <a:t>সেমি। এর অপর কর্ণ এবং ক্ষেত্রফল নির্ণয় কর।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667000"/>
            <a:ext cx="4267200" cy="1600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মনেকরি, </a:t>
            </a:r>
            <a:r>
              <a:rPr lang="en-US" sz="2800" dirty="0" smtClean="0">
                <a:cs typeface="NikoshBAN" pitchFamily="2" charset="0"/>
              </a:rPr>
              <a:t>ABCD </a:t>
            </a:r>
            <a:r>
              <a:rPr lang="bn-BD" sz="2800" dirty="0" smtClean="0">
                <a:cs typeface="NikoshBAN" pitchFamily="2" charset="0"/>
              </a:rPr>
              <a:t>একটি রম্বস। এর পরিসীমা </a:t>
            </a:r>
            <a:r>
              <a:rPr lang="en-US" sz="2800" dirty="0" smtClean="0">
                <a:cs typeface="NikoshBAN" pitchFamily="2" charset="0"/>
              </a:rPr>
              <a:t>180 </a:t>
            </a:r>
            <a:r>
              <a:rPr lang="bn-BD" sz="2800" dirty="0" smtClean="0">
                <a:cs typeface="NikoshBAN" pitchFamily="2" charset="0"/>
              </a:rPr>
              <a:t>সেমি এবং এর ক্ষুদ্রতর কর্ণ  </a:t>
            </a:r>
            <a:r>
              <a:rPr lang="en-US" sz="2800" dirty="0" smtClean="0">
                <a:cs typeface="NikoshBAN" pitchFamily="2" charset="0"/>
              </a:rPr>
              <a:t>AC= 54 </a:t>
            </a:r>
            <a:r>
              <a:rPr lang="bn-BD" sz="2800" dirty="0" smtClean="0">
                <a:cs typeface="NikoshBAN" pitchFamily="2" charset="0"/>
              </a:rPr>
              <a:t>সেমি। </a:t>
            </a:r>
          </a:p>
        </p:txBody>
      </p:sp>
      <p:sp>
        <p:nvSpPr>
          <p:cNvPr id="4" name="Parallelogram 3"/>
          <p:cNvSpPr/>
          <p:nvPr/>
        </p:nvSpPr>
        <p:spPr>
          <a:xfrm>
            <a:off x="5486400" y="1981200"/>
            <a:ext cx="3124200" cy="2438400"/>
          </a:xfrm>
          <a:prstGeom prst="parallelogram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6200000" flipH="1">
            <a:off x="5829300" y="2247900"/>
            <a:ext cx="243840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486400" y="1981200"/>
            <a:ext cx="3124200" cy="2438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38800" y="1676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0" y="26156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105400" y="40634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001000" y="40634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8610600" y="1676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629400" y="4034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45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467600" y="3429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27</a:t>
            </a:r>
            <a:endParaRPr lang="en-US" sz="24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114800" y="4537941"/>
          <a:ext cx="673100" cy="948459"/>
        </p:xfrm>
        <a:graphic>
          <a:graphicData uri="http://schemas.openxmlformats.org/presentationml/2006/ole">
            <p:oleObj spid="_x0000_s1026" name="Equation" r:id="rId3" imgW="279360" imgH="393480" progId="Equation.3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762000" y="1930400"/>
            <a:ext cx="1624163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2000" y="5562600"/>
            <a:ext cx="7848600" cy="121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আমরা জানি, রম্বসের কর্ণদ্বয় পরস্পরকে সমকোণে সমদ্বিখন্ডিত করে। তাহলে, </a:t>
            </a:r>
            <a:r>
              <a:rPr lang="en-US" sz="2800" dirty="0" smtClean="0">
                <a:cs typeface="NikoshBAN" pitchFamily="2" charset="0"/>
              </a:rPr>
              <a:t>OC =        =27 </a:t>
            </a:r>
            <a:r>
              <a:rPr lang="bn-BD" sz="2800" dirty="0" smtClean="0">
                <a:cs typeface="NikoshBAN" pitchFamily="2" charset="0"/>
              </a:rPr>
              <a:t>সেমি।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81400" y="5867400"/>
          <a:ext cx="488950" cy="892175"/>
        </p:xfrm>
        <a:graphic>
          <a:graphicData uri="http://schemas.openxmlformats.org/presentationml/2006/ole">
            <p:oleObj spid="_x0000_s1027" name="Equation" r:id="rId4" imgW="215640" imgH="393480" progId="Equation.3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>
          <a:xfrm>
            <a:off x="762405" y="1"/>
            <a:ext cx="2361795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সমস্যা-২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 animBg="1"/>
      <p:bldP spid="3" grpId="0" uiExpand="1" build="p" animBg="1"/>
      <p:bldP spid="4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2297</TotalTime>
  <Words>822</Words>
  <Application>Microsoft Office PowerPoint</Application>
  <PresentationFormat>On-screen Show (4:3)</PresentationFormat>
  <Paragraphs>183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একটি রম্বসের পরিসীমা 180  সেমি এবং ক্ষুদ্রতর কর্ণটি 54 সেমি। এর অপর কর্ণ এবং ক্ষেত্রফল নির্ণয় কর।</vt:lpstr>
      <vt:lpstr>Slide 10</vt:lpstr>
      <vt:lpstr> একটি সামান্তরিকের ক্ষেত্রফল 120 বর্গসেমি এবং একটি কর্ণ 24 সেমি। বিপরীত কৌণিকবিন্দু থেকে উক্ত কর্ণের উপর অংকিত লম্বের দৈর্ঘ্য কত? 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একটি রম্বসের পরিসীমা 180  সেমি এবং ক্ষুদ্রতর কর্ণটি 54 সেমি। এর অপর কর্ণ এবং ক্ষেত্রফল নির্ণয় কর।</dc:title>
  <dc:creator>GM AZIZ</dc:creator>
  <cp:lastModifiedBy>01531219501</cp:lastModifiedBy>
  <cp:revision>215</cp:revision>
  <dcterms:created xsi:type="dcterms:W3CDTF">2006-08-16T00:00:00Z</dcterms:created>
  <dcterms:modified xsi:type="dcterms:W3CDTF">2020-12-13T02:24:00Z</dcterms:modified>
</cp:coreProperties>
</file>