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458" r:id="rId2"/>
    <p:sldId id="459" r:id="rId3"/>
    <p:sldId id="347" r:id="rId4"/>
    <p:sldId id="429" r:id="rId5"/>
    <p:sldId id="349" r:id="rId6"/>
    <p:sldId id="402" r:id="rId7"/>
    <p:sldId id="466" r:id="rId8"/>
    <p:sldId id="468" r:id="rId9"/>
    <p:sldId id="440" r:id="rId10"/>
    <p:sldId id="441" r:id="rId11"/>
    <p:sldId id="452" r:id="rId12"/>
    <p:sldId id="443" r:id="rId13"/>
    <p:sldId id="444" r:id="rId14"/>
    <p:sldId id="445" r:id="rId15"/>
    <p:sldId id="446" r:id="rId16"/>
    <p:sldId id="448" r:id="rId17"/>
    <p:sldId id="449" r:id="rId18"/>
    <p:sldId id="450" r:id="rId19"/>
    <p:sldId id="460" r:id="rId20"/>
    <p:sldId id="453" r:id="rId21"/>
    <p:sldId id="423" r:id="rId22"/>
    <p:sldId id="425" r:id="rId23"/>
    <p:sldId id="454" r:id="rId24"/>
    <p:sldId id="426" r:id="rId25"/>
    <p:sldId id="4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2620" autoAdjust="0"/>
  </p:normalViewPr>
  <p:slideViewPr>
    <p:cSldViewPr>
      <p:cViewPr>
        <p:scale>
          <a:sx n="66" d="100"/>
          <a:sy n="66" d="100"/>
        </p:scale>
        <p:origin x="-150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25ABF-2D81-497E-8C19-BAA52ED45490}" type="doc">
      <dgm:prSet loTypeId="urn:microsoft.com/office/officeart/2005/8/layout/radial5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4CB3DF-9DD4-4EDA-865E-E084997A9DC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endParaRPr lang="en-US" dirty="0"/>
        </a:p>
      </dgm:t>
    </dgm:pt>
    <dgm:pt modelId="{B1865A0F-39AF-46D4-AE4A-123E6C965D76}" type="parTrans" cxnId="{5697EEF5-A636-4E7F-B50E-02E11E0AFDC3}">
      <dgm:prSet/>
      <dgm:spPr/>
      <dgm:t>
        <a:bodyPr/>
        <a:lstStyle/>
        <a:p>
          <a:endParaRPr lang="en-US"/>
        </a:p>
      </dgm:t>
    </dgm:pt>
    <dgm:pt modelId="{45BF0E4F-0704-4A2D-9FE9-52F1AE44B6DB}" type="sibTrans" cxnId="{5697EEF5-A636-4E7F-B50E-02E11E0AFDC3}">
      <dgm:prSet/>
      <dgm:spPr/>
      <dgm:t>
        <a:bodyPr/>
        <a:lstStyle/>
        <a:p>
          <a:endParaRPr lang="en-US"/>
        </a:p>
      </dgm:t>
    </dgm:pt>
    <dgm:pt modelId="{90B62AF6-3B6A-419B-B568-D85902292ED3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কুটির শিল্প গড়ে তোলা</a:t>
          </a:r>
          <a:endParaRPr lang="en-US" sz="2400" dirty="0">
            <a:solidFill>
              <a:schemeClr val="tx1"/>
            </a:solidFill>
          </a:endParaRPr>
        </a:p>
      </dgm:t>
    </dgm:pt>
    <dgm:pt modelId="{E03DF021-DB79-4E52-92E1-1CF1F617C908}" type="parTrans" cxnId="{BB61005B-51FA-469B-AFCE-3416AB975A11}">
      <dgm:prSet/>
      <dgm:spPr/>
      <dgm:t>
        <a:bodyPr/>
        <a:lstStyle/>
        <a:p>
          <a:endParaRPr lang="en-US"/>
        </a:p>
      </dgm:t>
    </dgm:pt>
    <dgm:pt modelId="{91F7FCB6-325B-4C1D-94D8-9006DC0974DE}" type="sibTrans" cxnId="{BB61005B-51FA-469B-AFCE-3416AB975A11}">
      <dgm:prSet/>
      <dgm:spPr/>
      <dgm:t>
        <a:bodyPr/>
        <a:lstStyle/>
        <a:p>
          <a:endParaRPr lang="en-US"/>
        </a:p>
      </dgm:t>
    </dgm:pt>
    <dgm:pt modelId="{31D69E10-926B-447A-AB1F-F58EDC5E850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 প্রস্তুতে মনোযোগ </a:t>
          </a:r>
          <a:r>
            <a:rPr lang="bn-BD" sz="4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দেওয়া</a:t>
          </a:r>
          <a:endParaRPr lang="en-US" sz="4800" dirty="0">
            <a:solidFill>
              <a:schemeClr val="tx1"/>
            </a:solidFill>
          </a:endParaRPr>
        </a:p>
      </dgm:t>
    </dgm:pt>
    <dgm:pt modelId="{5C11D8EF-4E36-438A-89C7-48981F86ECF6}" type="parTrans" cxnId="{F170BE06-0856-4C4D-8B35-D6F57EF09751}">
      <dgm:prSet/>
      <dgm:spPr/>
      <dgm:t>
        <a:bodyPr/>
        <a:lstStyle/>
        <a:p>
          <a:endParaRPr lang="en-US"/>
        </a:p>
      </dgm:t>
    </dgm:pt>
    <dgm:pt modelId="{7D5A24C9-4721-4B86-95EE-5E55706459B3}" type="sibTrans" cxnId="{F170BE06-0856-4C4D-8B35-D6F57EF09751}">
      <dgm:prSet/>
      <dgm:spPr/>
      <dgm:t>
        <a:bodyPr/>
        <a:lstStyle/>
        <a:p>
          <a:endParaRPr lang="en-US"/>
        </a:p>
      </dgm:t>
    </dgm:pt>
    <dgm:pt modelId="{B08E6E42-0B33-4FE3-88C3-801D78796EF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সচেনতা সৃষ্টি করা </a:t>
          </a:r>
          <a:endParaRPr lang="en-US" sz="4000" dirty="0">
            <a:solidFill>
              <a:schemeClr val="tx1"/>
            </a:solidFill>
          </a:endParaRPr>
        </a:p>
      </dgm:t>
    </dgm:pt>
    <dgm:pt modelId="{AAAFF050-02C7-4357-A482-AE8F05679E48}" type="parTrans" cxnId="{DB18B872-6118-4D9B-818C-AE968DD2F0F5}">
      <dgm:prSet/>
      <dgm:spPr/>
      <dgm:t>
        <a:bodyPr/>
        <a:lstStyle/>
        <a:p>
          <a:endParaRPr lang="en-US"/>
        </a:p>
      </dgm:t>
    </dgm:pt>
    <dgm:pt modelId="{3BFF33D7-19B2-4DBA-A2E4-89926D7C337B}" type="sibTrans" cxnId="{DB18B872-6118-4D9B-818C-AE968DD2F0F5}">
      <dgm:prSet/>
      <dgm:spPr/>
      <dgm:t>
        <a:bodyPr/>
        <a:lstStyle/>
        <a:p>
          <a:endParaRPr lang="en-US"/>
        </a:p>
      </dgm:t>
    </dgm:pt>
    <dgm:pt modelId="{0B773A19-77DE-486A-8E2C-ED6FF4FCFDD4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লোকশিল্পের  ব্যবহারে উৎসাহিত করা</a:t>
          </a:r>
          <a:endParaRPr lang="en-US" sz="2400" dirty="0">
            <a:solidFill>
              <a:schemeClr val="tx1"/>
            </a:solidFill>
          </a:endParaRPr>
        </a:p>
      </dgm:t>
    </dgm:pt>
    <dgm:pt modelId="{EAF7BF13-8785-4BF2-BC5B-DFA564E59247}" type="parTrans" cxnId="{C333BB04-6826-46A7-B1C8-17E667C3F817}">
      <dgm:prSet/>
      <dgm:spPr/>
      <dgm:t>
        <a:bodyPr/>
        <a:lstStyle/>
        <a:p>
          <a:endParaRPr lang="en-US"/>
        </a:p>
      </dgm:t>
    </dgm:pt>
    <dgm:pt modelId="{4847CDF7-9665-460D-A440-4320621516AB}" type="sibTrans" cxnId="{C333BB04-6826-46A7-B1C8-17E667C3F817}">
      <dgm:prSet/>
      <dgm:spPr/>
      <dgm:t>
        <a:bodyPr/>
        <a:lstStyle/>
        <a:p>
          <a:endParaRPr lang="en-US"/>
        </a:p>
      </dgm:t>
    </dgm:pt>
    <dgm:pt modelId="{5235DF31-90F9-43F3-AAD9-F18A02D31D1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 ও বেসরকারি উদ্যোগ গ্রহণ করা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FFA34E-7D7F-4A53-96B1-AB9ED9E05985}" type="parTrans" cxnId="{838ED241-86F5-4B80-BFA4-C9FA11063E25}">
      <dgm:prSet/>
      <dgm:spPr/>
      <dgm:t>
        <a:bodyPr/>
        <a:lstStyle/>
        <a:p>
          <a:endParaRPr lang="en-US"/>
        </a:p>
      </dgm:t>
    </dgm:pt>
    <dgm:pt modelId="{2583B4EB-5389-40AC-BDCD-06FAAB55568A}" type="sibTrans" cxnId="{838ED241-86F5-4B80-BFA4-C9FA11063E25}">
      <dgm:prSet/>
      <dgm:spPr/>
      <dgm:t>
        <a:bodyPr/>
        <a:lstStyle/>
        <a:p>
          <a:endParaRPr lang="en-US"/>
        </a:p>
      </dgm:t>
    </dgm:pt>
    <dgm:pt modelId="{28DCAD9F-0B8B-4B6E-BD72-79EEB8A8A62C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বিদেশি অতিথিদের আকৃষ্ট করা ও উপহার দেওয়া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E143936-6A0C-4F70-9A34-FB20F9986ECE}" type="parTrans" cxnId="{92B4799A-A857-4883-9AB6-190DEDD17542}">
      <dgm:prSet/>
      <dgm:spPr/>
      <dgm:t>
        <a:bodyPr/>
        <a:lstStyle/>
        <a:p>
          <a:endParaRPr lang="en-US"/>
        </a:p>
      </dgm:t>
    </dgm:pt>
    <dgm:pt modelId="{EDB94B61-A3C6-4903-B320-C40992B5BAA9}" type="sibTrans" cxnId="{92B4799A-A857-4883-9AB6-190DEDD17542}">
      <dgm:prSet/>
      <dgm:spPr/>
      <dgm:t>
        <a:bodyPr/>
        <a:lstStyle/>
        <a:p>
          <a:endParaRPr lang="en-US"/>
        </a:p>
      </dgm:t>
    </dgm:pt>
    <dgm:pt modelId="{DF77E69B-429C-41E4-BC4B-8C4FE0C5BD0F}" type="pres">
      <dgm:prSet presAssocID="{44325ABF-2D81-497E-8C19-BAA52ED454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E61C4-58CE-479F-935D-47C3A075E08A}" type="pres">
      <dgm:prSet presAssocID="{104CB3DF-9DD4-4EDA-865E-E084997A9DC3}" presName="centerShape" presStyleLbl="node0" presStyleIdx="0" presStyleCnt="1" custScaleX="235321"/>
      <dgm:spPr/>
      <dgm:t>
        <a:bodyPr/>
        <a:lstStyle/>
        <a:p>
          <a:endParaRPr lang="en-US"/>
        </a:p>
      </dgm:t>
    </dgm:pt>
    <dgm:pt modelId="{057DA59C-F92F-40FE-8DA5-ECEE458759EF}" type="pres">
      <dgm:prSet presAssocID="{E03DF021-DB79-4E52-92E1-1CF1F617C90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5DABCC4-F76B-423A-B353-E86FE6CA6F20}" type="pres">
      <dgm:prSet presAssocID="{E03DF021-DB79-4E52-92E1-1CF1F617C90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9E16689-DA61-48FE-8E96-6BCCE9388BEC}" type="pres">
      <dgm:prSet presAssocID="{90B62AF6-3B6A-419B-B568-D85902292E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1A7CA-7D63-4B31-A1B8-A5D103CB68AA}" type="pres">
      <dgm:prSet presAssocID="{5C11D8EF-4E36-438A-89C7-48981F86ECF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53F12588-F3E0-4B29-AD10-B63AD50D199B}" type="pres">
      <dgm:prSet presAssocID="{5C11D8EF-4E36-438A-89C7-48981F86ECF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2C30884-5948-4AAE-B189-43C144C3A839}" type="pres">
      <dgm:prSet presAssocID="{31D69E10-926B-447A-AB1F-F58EDC5E8505}" presName="node" presStyleLbl="node1" presStyleIdx="1" presStyleCnt="6" custScaleX="132515" custScaleY="147571" custRadScaleRad="170691" custRadScaleInc="2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A616D-7CE4-4354-92D8-52ADF9940333}" type="pres">
      <dgm:prSet presAssocID="{AAAFF050-02C7-4357-A482-AE8F05679E4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6AFDEF0-3F75-403D-A4D8-66A80417035E}" type="pres">
      <dgm:prSet presAssocID="{AAAFF050-02C7-4357-A482-AE8F05679E4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6184EDD-FCDD-4F94-840E-AE6F0202B19A}" type="pres">
      <dgm:prSet presAssocID="{B08E6E42-0B33-4FE3-88C3-801D78796EF9}" presName="node" presStyleLbl="node1" presStyleIdx="2" presStyleCnt="6" custScaleX="136812" custRadScaleRad="153791" custRadScaleInc="-590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1F7E5-836E-4061-A3F4-DBA2016BF075}" type="pres">
      <dgm:prSet presAssocID="{EAF7BF13-8785-4BF2-BC5B-DFA564E59247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268C32D-062E-4D16-9975-E40D4FF96182}" type="pres">
      <dgm:prSet presAssocID="{EAF7BF13-8785-4BF2-BC5B-DFA564E5924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42C56EA-B366-48EE-877E-A6E507044E7F}" type="pres">
      <dgm:prSet presAssocID="{0B773A19-77DE-486A-8E2C-ED6FF4FCFD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D359D-E753-4DD2-80E4-D7606AD2CD36}" type="pres">
      <dgm:prSet presAssocID="{CBFFA34E-7D7F-4A53-96B1-AB9ED9E0598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33273BCE-5234-433A-8729-897FC82C7605}" type="pres">
      <dgm:prSet presAssocID="{CBFFA34E-7D7F-4A53-96B1-AB9ED9E0598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3C2CE6A-03CD-4456-9FA8-BBB652F02730}" type="pres">
      <dgm:prSet presAssocID="{5235DF31-90F9-43F3-AAD9-F18A02D31D12}" presName="node" presStyleLbl="node1" presStyleIdx="4" presStyleCnt="6" custRadScaleRad="167081" custRadScaleInc="-22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790B-33DB-4858-B7E5-01A2CBA8986D}" type="pres">
      <dgm:prSet presAssocID="{EE143936-6A0C-4F70-9A34-FB20F9986ECE}" presName="parTrans" presStyleLbl="sibTrans2D1" presStyleIdx="5" presStyleCnt="6"/>
      <dgm:spPr/>
      <dgm:t>
        <a:bodyPr/>
        <a:lstStyle/>
        <a:p>
          <a:endParaRPr lang="en-US"/>
        </a:p>
      </dgm:t>
    </dgm:pt>
    <dgm:pt modelId="{FC1BD10E-496B-4B52-A7F9-27C83096CA3A}" type="pres">
      <dgm:prSet presAssocID="{EE143936-6A0C-4F70-9A34-FB20F9986EC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4F41804-BE46-473F-AD29-B74424009199}" type="pres">
      <dgm:prSet presAssocID="{28DCAD9F-0B8B-4B6E-BD72-79EEB8A8A62C}" presName="node" presStyleLbl="node1" presStyleIdx="5" presStyleCnt="6" custRadScaleRad="163410" custRadScaleInc="46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10515-349B-43B1-B1CA-FE7F2C895C17}" type="presOf" srcId="{0B773A19-77DE-486A-8E2C-ED6FF4FCFDD4}" destId="{D42C56EA-B366-48EE-877E-A6E507044E7F}" srcOrd="0" destOrd="0" presId="urn:microsoft.com/office/officeart/2005/8/layout/radial5"/>
    <dgm:cxn modelId="{3C6910BE-D882-4286-A969-5FB4509915ED}" type="presOf" srcId="{AAAFF050-02C7-4357-A482-AE8F05679E48}" destId="{BD3A616D-7CE4-4354-92D8-52ADF9940333}" srcOrd="0" destOrd="0" presId="urn:microsoft.com/office/officeart/2005/8/layout/radial5"/>
    <dgm:cxn modelId="{967495AF-0D79-4AA6-9401-38DBC0DA7DF2}" type="presOf" srcId="{5C11D8EF-4E36-438A-89C7-48981F86ECF6}" destId="{53F12588-F3E0-4B29-AD10-B63AD50D199B}" srcOrd="1" destOrd="0" presId="urn:microsoft.com/office/officeart/2005/8/layout/radial5"/>
    <dgm:cxn modelId="{C333BB04-6826-46A7-B1C8-17E667C3F817}" srcId="{104CB3DF-9DD4-4EDA-865E-E084997A9DC3}" destId="{0B773A19-77DE-486A-8E2C-ED6FF4FCFDD4}" srcOrd="3" destOrd="0" parTransId="{EAF7BF13-8785-4BF2-BC5B-DFA564E59247}" sibTransId="{4847CDF7-9665-460D-A440-4320621516AB}"/>
    <dgm:cxn modelId="{92B4799A-A857-4883-9AB6-190DEDD17542}" srcId="{104CB3DF-9DD4-4EDA-865E-E084997A9DC3}" destId="{28DCAD9F-0B8B-4B6E-BD72-79EEB8A8A62C}" srcOrd="5" destOrd="0" parTransId="{EE143936-6A0C-4F70-9A34-FB20F9986ECE}" sibTransId="{EDB94B61-A3C6-4903-B320-C40992B5BAA9}"/>
    <dgm:cxn modelId="{540EDF50-9A08-4DDD-9AD4-22B03D727763}" type="presOf" srcId="{5C11D8EF-4E36-438A-89C7-48981F86ECF6}" destId="{7401A7CA-7D63-4B31-A1B8-A5D103CB68AA}" srcOrd="0" destOrd="0" presId="urn:microsoft.com/office/officeart/2005/8/layout/radial5"/>
    <dgm:cxn modelId="{838ED241-86F5-4B80-BFA4-C9FA11063E25}" srcId="{104CB3DF-9DD4-4EDA-865E-E084997A9DC3}" destId="{5235DF31-90F9-43F3-AAD9-F18A02D31D12}" srcOrd="4" destOrd="0" parTransId="{CBFFA34E-7D7F-4A53-96B1-AB9ED9E05985}" sibTransId="{2583B4EB-5389-40AC-BDCD-06FAAB55568A}"/>
    <dgm:cxn modelId="{A0C5C9B4-C9A3-4C4D-9B67-E1B635A7403F}" type="presOf" srcId="{EE143936-6A0C-4F70-9A34-FB20F9986ECE}" destId="{D8D3790B-33DB-4858-B7E5-01A2CBA8986D}" srcOrd="0" destOrd="0" presId="urn:microsoft.com/office/officeart/2005/8/layout/radial5"/>
    <dgm:cxn modelId="{A0EF09C5-3135-453C-9FDD-86E2EBE8E69F}" type="presOf" srcId="{5235DF31-90F9-43F3-AAD9-F18A02D31D12}" destId="{03C2CE6A-03CD-4456-9FA8-BBB652F02730}" srcOrd="0" destOrd="0" presId="urn:microsoft.com/office/officeart/2005/8/layout/radial5"/>
    <dgm:cxn modelId="{5E87FBFF-2C95-4F98-A579-27BB3F588876}" type="presOf" srcId="{EAF7BF13-8785-4BF2-BC5B-DFA564E59247}" destId="{86A1F7E5-836E-4061-A3F4-DBA2016BF075}" srcOrd="0" destOrd="0" presId="urn:microsoft.com/office/officeart/2005/8/layout/radial5"/>
    <dgm:cxn modelId="{6EEF24EC-0E7D-4C4D-845F-5FF6F9EDD65B}" type="presOf" srcId="{E03DF021-DB79-4E52-92E1-1CF1F617C908}" destId="{057DA59C-F92F-40FE-8DA5-ECEE458759EF}" srcOrd="0" destOrd="0" presId="urn:microsoft.com/office/officeart/2005/8/layout/radial5"/>
    <dgm:cxn modelId="{EB5F4ACB-7C7A-4326-987D-DEF82117609E}" type="presOf" srcId="{44325ABF-2D81-497E-8C19-BAA52ED45490}" destId="{DF77E69B-429C-41E4-BC4B-8C4FE0C5BD0F}" srcOrd="0" destOrd="0" presId="urn:microsoft.com/office/officeart/2005/8/layout/radial5"/>
    <dgm:cxn modelId="{03B86E45-BA37-450B-AA3A-3C6787C4155E}" type="presOf" srcId="{CBFFA34E-7D7F-4A53-96B1-AB9ED9E05985}" destId="{33273BCE-5234-433A-8729-897FC82C7605}" srcOrd="1" destOrd="0" presId="urn:microsoft.com/office/officeart/2005/8/layout/radial5"/>
    <dgm:cxn modelId="{9D7C5317-990F-4455-AAD0-61010DD6ECD4}" type="presOf" srcId="{EAF7BF13-8785-4BF2-BC5B-DFA564E59247}" destId="{4268C32D-062E-4D16-9975-E40D4FF96182}" srcOrd="1" destOrd="0" presId="urn:microsoft.com/office/officeart/2005/8/layout/radial5"/>
    <dgm:cxn modelId="{EC2C1271-09C4-45D9-B5DB-00E908007D30}" type="presOf" srcId="{EE143936-6A0C-4F70-9A34-FB20F9986ECE}" destId="{FC1BD10E-496B-4B52-A7F9-27C83096CA3A}" srcOrd="1" destOrd="0" presId="urn:microsoft.com/office/officeart/2005/8/layout/radial5"/>
    <dgm:cxn modelId="{0AD05FFD-BC44-42DA-A39A-68C7DED4205A}" type="presOf" srcId="{CBFFA34E-7D7F-4A53-96B1-AB9ED9E05985}" destId="{FEBD359D-E753-4DD2-80E4-D7606AD2CD36}" srcOrd="0" destOrd="0" presId="urn:microsoft.com/office/officeart/2005/8/layout/radial5"/>
    <dgm:cxn modelId="{5E46B6C5-CFFE-460F-BE81-C5B79108B156}" type="presOf" srcId="{28DCAD9F-0B8B-4B6E-BD72-79EEB8A8A62C}" destId="{F4F41804-BE46-473F-AD29-B74424009199}" srcOrd="0" destOrd="0" presId="urn:microsoft.com/office/officeart/2005/8/layout/radial5"/>
    <dgm:cxn modelId="{5FABE141-5439-44D7-B25F-6128918A42B7}" type="presOf" srcId="{B08E6E42-0B33-4FE3-88C3-801D78796EF9}" destId="{F6184EDD-FCDD-4F94-840E-AE6F0202B19A}" srcOrd="0" destOrd="0" presId="urn:microsoft.com/office/officeart/2005/8/layout/radial5"/>
    <dgm:cxn modelId="{DBA606EF-2B81-4235-91DF-BD59D76A5D23}" type="presOf" srcId="{E03DF021-DB79-4E52-92E1-1CF1F617C908}" destId="{B5DABCC4-F76B-423A-B353-E86FE6CA6F20}" srcOrd="1" destOrd="0" presId="urn:microsoft.com/office/officeart/2005/8/layout/radial5"/>
    <dgm:cxn modelId="{DB18B872-6118-4D9B-818C-AE968DD2F0F5}" srcId="{104CB3DF-9DD4-4EDA-865E-E084997A9DC3}" destId="{B08E6E42-0B33-4FE3-88C3-801D78796EF9}" srcOrd="2" destOrd="0" parTransId="{AAAFF050-02C7-4357-A482-AE8F05679E48}" sibTransId="{3BFF33D7-19B2-4DBA-A2E4-89926D7C337B}"/>
    <dgm:cxn modelId="{ED7FBFF1-ACDA-4CBB-8D32-C0384B3E6FAB}" type="presOf" srcId="{90B62AF6-3B6A-419B-B568-D85902292ED3}" destId="{59E16689-DA61-48FE-8E96-6BCCE9388BEC}" srcOrd="0" destOrd="0" presId="urn:microsoft.com/office/officeart/2005/8/layout/radial5"/>
    <dgm:cxn modelId="{F170BE06-0856-4C4D-8B35-D6F57EF09751}" srcId="{104CB3DF-9DD4-4EDA-865E-E084997A9DC3}" destId="{31D69E10-926B-447A-AB1F-F58EDC5E8505}" srcOrd="1" destOrd="0" parTransId="{5C11D8EF-4E36-438A-89C7-48981F86ECF6}" sibTransId="{7D5A24C9-4721-4B86-95EE-5E55706459B3}"/>
    <dgm:cxn modelId="{DDE8A897-BF4A-41DD-8D18-81684FC615CC}" type="presOf" srcId="{31D69E10-926B-447A-AB1F-F58EDC5E8505}" destId="{F2C30884-5948-4AAE-B189-43C144C3A839}" srcOrd="0" destOrd="0" presId="urn:microsoft.com/office/officeart/2005/8/layout/radial5"/>
    <dgm:cxn modelId="{BB61005B-51FA-469B-AFCE-3416AB975A11}" srcId="{104CB3DF-9DD4-4EDA-865E-E084997A9DC3}" destId="{90B62AF6-3B6A-419B-B568-D85902292ED3}" srcOrd="0" destOrd="0" parTransId="{E03DF021-DB79-4E52-92E1-1CF1F617C908}" sibTransId="{91F7FCB6-325B-4C1D-94D8-9006DC0974DE}"/>
    <dgm:cxn modelId="{21BEC60B-9CB2-42D1-BC33-F6A1D387A9ED}" type="presOf" srcId="{104CB3DF-9DD4-4EDA-865E-E084997A9DC3}" destId="{C82E61C4-58CE-479F-935D-47C3A075E08A}" srcOrd="0" destOrd="0" presId="urn:microsoft.com/office/officeart/2005/8/layout/radial5"/>
    <dgm:cxn modelId="{DDF37280-1FC7-4A7B-820B-43FFF1EA863B}" type="presOf" srcId="{AAAFF050-02C7-4357-A482-AE8F05679E48}" destId="{06AFDEF0-3F75-403D-A4D8-66A80417035E}" srcOrd="1" destOrd="0" presId="urn:microsoft.com/office/officeart/2005/8/layout/radial5"/>
    <dgm:cxn modelId="{5697EEF5-A636-4E7F-B50E-02E11E0AFDC3}" srcId="{44325ABF-2D81-497E-8C19-BAA52ED45490}" destId="{104CB3DF-9DD4-4EDA-865E-E084997A9DC3}" srcOrd="0" destOrd="0" parTransId="{B1865A0F-39AF-46D4-AE4A-123E6C965D76}" sibTransId="{45BF0E4F-0704-4A2D-9FE9-52F1AE44B6DB}"/>
    <dgm:cxn modelId="{75B98417-7F2A-4896-A3D2-01925C3501C5}" type="presParOf" srcId="{DF77E69B-429C-41E4-BC4B-8C4FE0C5BD0F}" destId="{C82E61C4-58CE-479F-935D-47C3A075E08A}" srcOrd="0" destOrd="0" presId="urn:microsoft.com/office/officeart/2005/8/layout/radial5"/>
    <dgm:cxn modelId="{96F60023-F28F-4A00-81BE-75847F12F0C9}" type="presParOf" srcId="{DF77E69B-429C-41E4-BC4B-8C4FE0C5BD0F}" destId="{057DA59C-F92F-40FE-8DA5-ECEE458759EF}" srcOrd="1" destOrd="0" presId="urn:microsoft.com/office/officeart/2005/8/layout/radial5"/>
    <dgm:cxn modelId="{CF60915D-587E-4BF3-B6D4-67684EDA6940}" type="presParOf" srcId="{057DA59C-F92F-40FE-8DA5-ECEE458759EF}" destId="{B5DABCC4-F76B-423A-B353-E86FE6CA6F20}" srcOrd="0" destOrd="0" presId="urn:microsoft.com/office/officeart/2005/8/layout/radial5"/>
    <dgm:cxn modelId="{24C0766E-D420-4821-BDE6-771CEC1F5E50}" type="presParOf" srcId="{DF77E69B-429C-41E4-BC4B-8C4FE0C5BD0F}" destId="{59E16689-DA61-48FE-8E96-6BCCE9388BEC}" srcOrd="2" destOrd="0" presId="urn:microsoft.com/office/officeart/2005/8/layout/radial5"/>
    <dgm:cxn modelId="{E8C37B9F-CCF5-4439-A632-414BE49578FB}" type="presParOf" srcId="{DF77E69B-429C-41E4-BC4B-8C4FE0C5BD0F}" destId="{7401A7CA-7D63-4B31-A1B8-A5D103CB68AA}" srcOrd="3" destOrd="0" presId="urn:microsoft.com/office/officeart/2005/8/layout/radial5"/>
    <dgm:cxn modelId="{6D3BD972-DAAC-4CB5-BBA4-3F049137974B}" type="presParOf" srcId="{7401A7CA-7D63-4B31-A1B8-A5D103CB68AA}" destId="{53F12588-F3E0-4B29-AD10-B63AD50D199B}" srcOrd="0" destOrd="0" presId="urn:microsoft.com/office/officeart/2005/8/layout/radial5"/>
    <dgm:cxn modelId="{8DEEAC24-4045-4FB4-A750-02DBAFD86A69}" type="presParOf" srcId="{DF77E69B-429C-41E4-BC4B-8C4FE0C5BD0F}" destId="{F2C30884-5948-4AAE-B189-43C144C3A839}" srcOrd="4" destOrd="0" presId="urn:microsoft.com/office/officeart/2005/8/layout/radial5"/>
    <dgm:cxn modelId="{3AF6116D-BC42-486A-9A4F-17772E9EBCEB}" type="presParOf" srcId="{DF77E69B-429C-41E4-BC4B-8C4FE0C5BD0F}" destId="{BD3A616D-7CE4-4354-92D8-52ADF9940333}" srcOrd="5" destOrd="0" presId="urn:microsoft.com/office/officeart/2005/8/layout/radial5"/>
    <dgm:cxn modelId="{4F4162C0-CCF6-4E2F-9933-21BD3ED892F9}" type="presParOf" srcId="{BD3A616D-7CE4-4354-92D8-52ADF9940333}" destId="{06AFDEF0-3F75-403D-A4D8-66A80417035E}" srcOrd="0" destOrd="0" presId="urn:microsoft.com/office/officeart/2005/8/layout/radial5"/>
    <dgm:cxn modelId="{4C4602FD-641C-4095-A3CF-B899554A1DE3}" type="presParOf" srcId="{DF77E69B-429C-41E4-BC4B-8C4FE0C5BD0F}" destId="{F6184EDD-FCDD-4F94-840E-AE6F0202B19A}" srcOrd="6" destOrd="0" presId="urn:microsoft.com/office/officeart/2005/8/layout/radial5"/>
    <dgm:cxn modelId="{8E4E49B6-EFA2-4593-BDD8-9E3A755F1718}" type="presParOf" srcId="{DF77E69B-429C-41E4-BC4B-8C4FE0C5BD0F}" destId="{86A1F7E5-836E-4061-A3F4-DBA2016BF075}" srcOrd="7" destOrd="0" presId="urn:microsoft.com/office/officeart/2005/8/layout/radial5"/>
    <dgm:cxn modelId="{6F181531-8D5D-41FF-AF94-3E5B1D94F9EE}" type="presParOf" srcId="{86A1F7E5-836E-4061-A3F4-DBA2016BF075}" destId="{4268C32D-062E-4D16-9975-E40D4FF96182}" srcOrd="0" destOrd="0" presId="urn:microsoft.com/office/officeart/2005/8/layout/radial5"/>
    <dgm:cxn modelId="{A546FC99-2C23-4163-B25A-B72DEE819B35}" type="presParOf" srcId="{DF77E69B-429C-41E4-BC4B-8C4FE0C5BD0F}" destId="{D42C56EA-B366-48EE-877E-A6E507044E7F}" srcOrd="8" destOrd="0" presId="urn:microsoft.com/office/officeart/2005/8/layout/radial5"/>
    <dgm:cxn modelId="{7769005E-3E20-4F4B-99DC-CDFB32A34AAB}" type="presParOf" srcId="{DF77E69B-429C-41E4-BC4B-8C4FE0C5BD0F}" destId="{FEBD359D-E753-4DD2-80E4-D7606AD2CD36}" srcOrd="9" destOrd="0" presId="urn:microsoft.com/office/officeart/2005/8/layout/radial5"/>
    <dgm:cxn modelId="{9DB57557-4774-42D8-AA64-F80D6453D7F9}" type="presParOf" srcId="{FEBD359D-E753-4DD2-80E4-D7606AD2CD36}" destId="{33273BCE-5234-433A-8729-897FC82C7605}" srcOrd="0" destOrd="0" presId="urn:microsoft.com/office/officeart/2005/8/layout/radial5"/>
    <dgm:cxn modelId="{23FB1D6D-67BC-42B3-974D-0B48EE69F7D6}" type="presParOf" srcId="{DF77E69B-429C-41E4-BC4B-8C4FE0C5BD0F}" destId="{03C2CE6A-03CD-4456-9FA8-BBB652F02730}" srcOrd="10" destOrd="0" presId="urn:microsoft.com/office/officeart/2005/8/layout/radial5"/>
    <dgm:cxn modelId="{9E947769-50A2-43A0-8220-B32CDB64B785}" type="presParOf" srcId="{DF77E69B-429C-41E4-BC4B-8C4FE0C5BD0F}" destId="{D8D3790B-33DB-4858-B7E5-01A2CBA8986D}" srcOrd="11" destOrd="0" presId="urn:microsoft.com/office/officeart/2005/8/layout/radial5"/>
    <dgm:cxn modelId="{C2447007-2902-476C-B6D0-A3086DDE9EF4}" type="presParOf" srcId="{D8D3790B-33DB-4858-B7E5-01A2CBA8986D}" destId="{FC1BD10E-496B-4B52-A7F9-27C83096CA3A}" srcOrd="0" destOrd="0" presId="urn:microsoft.com/office/officeart/2005/8/layout/radial5"/>
    <dgm:cxn modelId="{FEDBA64D-F409-4598-8B2D-D84D27225863}" type="presParOf" srcId="{DF77E69B-429C-41E4-BC4B-8C4FE0C5BD0F}" destId="{F4F41804-BE46-473F-AD29-B74424009199}" srcOrd="12" destOrd="0" presId="urn:microsoft.com/office/officeart/2005/8/layout/radial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88A46E0-76B0-4073-AAB4-C34194862AA0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bn-BD" sz="2800" b="1" dirty="0" smtClean="0">
              <a:latin typeface="NikoshBAN" pitchFamily="2" charset="0"/>
              <a:cs typeface="NikoshBAN" pitchFamily="2" charset="0"/>
            </a:rPr>
            <a:t>‘ক’-দল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দৈনন্দিন জীবনে কাঠ শিল্পের যেসব জিনিস ব্যবহৃত হয়  সেগুলো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300" dirty="0"/>
        </a:p>
      </dgm:t>
    </dgm:pt>
    <dgm:pt modelId="{554D606A-8E7B-4CE1-9C6A-BE161E23FB19}" type="parTrans" cxnId="{4B5E7DFB-7175-4EB4-9B69-7752C70690BD}">
      <dgm:prSet/>
      <dgm:spPr/>
      <dgm:t>
        <a:bodyPr/>
        <a:lstStyle/>
        <a:p>
          <a:endParaRPr lang="en-US"/>
        </a:p>
      </dgm:t>
    </dgm:pt>
    <dgm:pt modelId="{FD0FCD9B-153F-4CB0-B161-DDC78063F2CF}" type="sibTrans" cxnId="{4B5E7DFB-7175-4EB4-9B69-7752C70690BD}">
      <dgm:prSet/>
      <dgm:spPr/>
      <dgm:t>
        <a:bodyPr/>
        <a:lstStyle/>
        <a:p>
          <a:endParaRPr lang="en-US"/>
        </a:p>
      </dgm:t>
    </dgm:pt>
    <dgm:pt modelId="{A5043393-B08C-436C-A57B-9A408287EE88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bn-BD" b="1" dirty="0" smtClean="0">
              <a:latin typeface="NikoshBAN" pitchFamily="2" charset="0"/>
              <a:cs typeface="NikoshBAN" pitchFamily="2" charset="0"/>
            </a:rPr>
            <a:t>‘খ’ -দল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সমূহ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dirty="0"/>
        </a:p>
      </dgm:t>
    </dgm:pt>
    <dgm:pt modelId="{0B65DBFC-EBE7-4388-A144-E86D2DD50BD8}" type="parTrans" cxnId="{D2C0E428-CE89-42A6-A0CE-66D74732C17C}">
      <dgm:prSet/>
      <dgm:spPr/>
      <dgm:t>
        <a:bodyPr/>
        <a:lstStyle/>
        <a:p>
          <a:endParaRPr lang="en-US"/>
        </a:p>
      </dgm:t>
    </dgm:pt>
    <dgm:pt modelId="{544EB0F9-6F4F-49B3-BAD1-7DBF1499A31F}" type="sibTrans" cxnId="{D2C0E428-CE89-42A6-A0CE-66D74732C17C}">
      <dgm:prSet/>
      <dgm:spPr/>
      <dgm:t>
        <a:bodyPr/>
        <a:lstStyle/>
        <a:p>
          <a:endParaRPr lang="en-US"/>
        </a:p>
      </dgm:t>
    </dgm:pt>
    <dgm:pt modelId="{FE721979-C1DB-459D-BA71-AE176B01F08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bn-BD" b="1" dirty="0" smtClean="0">
              <a:latin typeface="NikoshBAN" pitchFamily="2" charset="0"/>
              <a:cs typeface="NikoshBAN" pitchFamily="2" charset="0"/>
            </a:rPr>
            <a:t>‘গ’ -দল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তোমাদের এলাকায় দেখা  কয়েকটি  লোকশিল্প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dirty="0"/>
        </a:p>
      </dgm:t>
    </dgm:pt>
    <dgm:pt modelId="{D1B91E0E-F892-4743-A42A-BFF76A665730}" type="parTrans" cxnId="{FB4D9C2F-3F1F-4E5F-AF3B-EB707B46C4A3}">
      <dgm:prSet/>
      <dgm:spPr/>
      <dgm:t>
        <a:bodyPr/>
        <a:lstStyle/>
        <a:p>
          <a:endParaRPr lang="en-US"/>
        </a:p>
      </dgm:t>
    </dgm:pt>
    <dgm:pt modelId="{DB853364-195E-4888-8A90-74BDB82E496A}" type="sibTrans" cxnId="{FB4D9C2F-3F1F-4E5F-AF3B-EB707B46C4A3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160F0-C636-41C0-A6AD-2F179EF0F0E3}" type="pres">
      <dgm:prSet presAssocID="{D88A46E0-76B0-4073-AAB4-C34194862AA0}" presName="node" presStyleLbl="node1" presStyleIdx="0" presStyleCnt="3" custScaleX="111814" custLinFactX="-16169" custLinFactNeighborX="-100000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B1BDE-591F-4F8F-84DE-5CC6187B4177}" type="pres">
      <dgm:prSet presAssocID="{FD0FCD9B-153F-4CB0-B161-DDC78063F2C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382724D-313D-444C-9AB0-1D273F9E3B99}" type="pres">
      <dgm:prSet presAssocID="{A5043393-B08C-436C-A57B-9A408287EE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A39E2-FA11-4473-9D60-01FAF5EFF2B2}" type="pres">
      <dgm:prSet presAssocID="{544EB0F9-6F4F-49B3-BAD1-7DBF1499A31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0BBDAA-F635-405E-BE62-FC9B080DC16C}" type="pres">
      <dgm:prSet presAssocID="{FE721979-C1DB-459D-BA71-AE176B01F08E}" presName="node" presStyleLbl="node1" presStyleIdx="2" presStyleCnt="3" custScaleX="77809" custLinFactX="60754" custLinFactNeighborX="100000" custLinFactNeighborY="-39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E7DFB-7175-4EB4-9B69-7752C70690BD}" srcId="{E3F9D691-3097-4466-8781-D326C9922073}" destId="{D88A46E0-76B0-4073-AAB4-C34194862AA0}" srcOrd="0" destOrd="0" parTransId="{554D606A-8E7B-4CE1-9C6A-BE161E23FB19}" sibTransId="{FD0FCD9B-153F-4CB0-B161-DDC78063F2CF}"/>
    <dgm:cxn modelId="{A8B5B9FC-67CA-440B-893B-F1E12A3F600F}" type="presOf" srcId="{D88A46E0-76B0-4073-AAB4-C34194862AA0}" destId="{7E7160F0-C636-41C0-A6AD-2F179EF0F0E3}" srcOrd="0" destOrd="0" presId="urn:microsoft.com/office/officeart/2005/8/layout/hList6"/>
    <dgm:cxn modelId="{84DCD4D9-07B2-4F78-90D4-2443D2295E50}" type="presOf" srcId="{A5043393-B08C-436C-A57B-9A408287EE88}" destId="{D382724D-313D-444C-9AB0-1D273F9E3B99}" srcOrd="0" destOrd="0" presId="urn:microsoft.com/office/officeart/2005/8/layout/hList6"/>
    <dgm:cxn modelId="{D2C0E428-CE89-42A6-A0CE-66D74732C17C}" srcId="{E3F9D691-3097-4466-8781-D326C9922073}" destId="{A5043393-B08C-436C-A57B-9A408287EE88}" srcOrd="1" destOrd="0" parTransId="{0B65DBFC-EBE7-4388-A144-E86D2DD50BD8}" sibTransId="{544EB0F9-6F4F-49B3-BAD1-7DBF1499A31F}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FB4D9C2F-3F1F-4E5F-AF3B-EB707B46C4A3}" srcId="{E3F9D691-3097-4466-8781-D326C9922073}" destId="{FE721979-C1DB-459D-BA71-AE176B01F08E}" srcOrd="2" destOrd="0" parTransId="{D1B91E0E-F892-4743-A42A-BFF76A665730}" sibTransId="{DB853364-195E-4888-8A90-74BDB82E496A}"/>
    <dgm:cxn modelId="{EFAC1605-4263-4E7E-A930-18FF1049F58D}" type="presOf" srcId="{FE721979-C1DB-459D-BA71-AE176B01F08E}" destId="{460BBDAA-F635-405E-BE62-FC9B080DC16C}" srcOrd="0" destOrd="0" presId="urn:microsoft.com/office/officeart/2005/8/layout/hList6"/>
    <dgm:cxn modelId="{23E69EEB-8163-48B5-A1AF-E5BF07CAFEA3}" type="presParOf" srcId="{6F662E97-E5E3-4CEB-B637-15B73671BB93}" destId="{7E7160F0-C636-41C0-A6AD-2F179EF0F0E3}" srcOrd="0" destOrd="0" presId="urn:microsoft.com/office/officeart/2005/8/layout/hList6"/>
    <dgm:cxn modelId="{D236DF2F-06ED-4D3E-B8A6-720F5B0F6B14}" type="presParOf" srcId="{6F662E97-E5E3-4CEB-B637-15B73671BB93}" destId="{6D5B1BDE-591F-4F8F-84DE-5CC6187B4177}" srcOrd="1" destOrd="0" presId="urn:microsoft.com/office/officeart/2005/8/layout/hList6"/>
    <dgm:cxn modelId="{7FA0B8CB-BC79-4619-9D44-2E7939E823F0}" type="presParOf" srcId="{6F662E97-E5E3-4CEB-B637-15B73671BB93}" destId="{D382724D-313D-444C-9AB0-1D273F9E3B99}" srcOrd="2" destOrd="0" presId="urn:microsoft.com/office/officeart/2005/8/layout/hList6"/>
    <dgm:cxn modelId="{FB5CA513-F373-4341-A3E6-539C2096E904}" type="presParOf" srcId="{6F662E97-E5E3-4CEB-B637-15B73671BB93}" destId="{7B7A39E2-FA11-4473-9D60-01FAF5EFF2B2}" srcOrd="3" destOrd="0" presId="urn:microsoft.com/office/officeart/2005/8/layout/hList6"/>
    <dgm:cxn modelId="{EE6519DB-CB75-4CFD-939B-52B7C56643E5}" type="presParOf" srcId="{6F662E97-E5E3-4CEB-B637-15B73671BB93}" destId="{460BBDAA-F635-405E-BE62-FC9B080DC16C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E61C4-58CE-479F-935D-47C3A075E08A}">
      <dsp:nvSpPr>
        <dsp:cNvPr id="0" name=""/>
        <dsp:cNvSpPr/>
      </dsp:nvSpPr>
      <dsp:spPr>
        <a:xfrm>
          <a:off x="3518631" y="2528031"/>
          <a:ext cx="1801936" cy="18019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endParaRPr lang="en-US" sz="2900" kern="1200" dirty="0"/>
        </a:p>
      </dsp:txBody>
      <dsp:txXfrm>
        <a:off x="3782518" y="2791918"/>
        <a:ext cx="1274162" cy="1274162"/>
      </dsp:txXfrm>
    </dsp:sp>
    <dsp:sp modelId="{057DA59C-F92F-40FE-8DA5-ECEE458759EF}">
      <dsp:nvSpPr>
        <dsp:cNvPr id="0" name=""/>
        <dsp:cNvSpPr/>
      </dsp:nvSpPr>
      <dsp:spPr>
        <a:xfrm rot="16200000">
          <a:off x="4228660" y="1872247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285942" y="2052061"/>
        <a:ext cx="267315" cy="367594"/>
      </dsp:txXfrm>
    </dsp:sp>
    <dsp:sp modelId="{59E16689-DA61-48FE-8E96-6BCCE9388BEC}">
      <dsp:nvSpPr>
        <dsp:cNvPr id="0" name=""/>
        <dsp:cNvSpPr/>
      </dsp:nvSpPr>
      <dsp:spPr>
        <a:xfrm>
          <a:off x="3518631" y="5569"/>
          <a:ext cx="1801936" cy="18019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কুটির শিল্প গড়ে তোলা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82518" y="269456"/>
        <a:ext cx="1274162" cy="1274162"/>
      </dsp:txXfrm>
    </dsp:sp>
    <dsp:sp modelId="{7401A7CA-7D63-4B31-A1B8-A5D103CB68AA}">
      <dsp:nvSpPr>
        <dsp:cNvPr id="0" name=""/>
        <dsp:cNvSpPr/>
      </dsp:nvSpPr>
      <dsp:spPr>
        <a:xfrm rot="19800000">
          <a:off x="5311558" y="2497459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19232" y="2648632"/>
        <a:ext cx="267315" cy="367594"/>
      </dsp:txXfrm>
    </dsp:sp>
    <dsp:sp modelId="{F2C30884-5948-4AAE-B189-43C144C3A839}">
      <dsp:nvSpPr>
        <dsp:cNvPr id="0" name=""/>
        <dsp:cNvSpPr/>
      </dsp:nvSpPr>
      <dsp:spPr>
        <a:xfrm>
          <a:off x="5703148" y="1266800"/>
          <a:ext cx="1801936" cy="180193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 প্রস্তুতে মনোযোগ দেওয়া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967035" y="1530687"/>
        <a:ext cx="1274162" cy="1274162"/>
      </dsp:txXfrm>
    </dsp:sp>
    <dsp:sp modelId="{BD3A616D-7CE4-4354-92D8-52ADF9940333}">
      <dsp:nvSpPr>
        <dsp:cNvPr id="0" name=""/>
        <dsp:cNvSpPr/>
      </dsp:nvSpPr>
      <dsp:spPr>
        <a:xfrm rot="1800000">
          <a:off x="5311558" y="3747882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19232" y="3841773"/>
        <a:ext cx="267315" cy="367594"/>
      </dsp:txXfrm>
    </dsp:sp>
    <dsp:sp modelId="{F6184EDD-FCDD-4F94-840E-AE6F0202B19A}">
      <dsp:nvSpPr>
        <dsp:cNvPr id="0" name=""/>
        <dsp:cNvSpPr/>
      </dsp:nvSpPr>
      <dsp:spPr>
        <a:xfrm>
          <a:off x="5703148" y="3789262"/>
          <a:ext cx="1801936" cy="180193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সচেনতা সৃষ্টি করা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967035" y="4053149"/>
        <a:ext cx="1274162" cy="1274162"/>
      </dsp:txXfrm>
    </dsp:sp>
    <dsp:sp modelId="{86A1F7E5-836E-4061-A3F4-DBA2016BF075}">
      <dsp:nvSpPr>
        <dsp:cNvPr id="0" name=""/>
        <dsp:cNvSpPr/>
      </dsp:nvSpPr>
      <dsp:spPr>
        <a:xfrm rot="5400000">
          <a:off x="4228660" y="4373094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285942" y="4438345"/>
        <a:ext cx="267315" cy="367594"/>
      </dsp:txXfrm>
    </dsp:sp>
    <dsp:sp modelId="{D42C56EA-B366-48EE-877E-A6E507044E7F}">
      <dsp:nvSpPr>
        <dsp:cNvPr id="0" name=""/>
        <dsp:cNvSpPr/>
      </dsp:nvSpPr>
      <dsp:spPr>
        <a:xfrm>
          <a:off x="3518631" y="5050494"/>
          <a:ext cx="1801936" cy="1801936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লোকশিল্পের  ব্যবহারে উৎসাহিত করা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82518" y="5314381"/>
        <a:ext cx="1274162" cy="1274162"/>
      </dsp:txXfrm>
    </dsp:sp>
    <dsp:sp modelId="{FEBD359D-E753-4DD2-80E4-D7606AD2CD36}">
      <dsp:nvSpPr>
        <dsp:cNvPr id="0" name=""/>
        <dsp:cNvSpPr/>
      </dsp:nvSpPr>
      <dsp:spPr>
        <a:xfrm rot="9000000">
          <a:off x="3145762" y="3747882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52651" y="3841773"/>
        <a:ext cx="267315" cy="367594"/>
      </dsp:txXfrm>
    </dsp:sp>
    <dsp:sp modelId="{03C2CE6A-03CD-4456-9FA8-BBB652F02730}">
      <dsp:nvSpPr>
        <dsp:cNvPr id="0" name=""/>
        <dsp:cNvSpPr/>
      </dsp:nvSpPr>
      <dsp:spPr>
        <a:xfrm>
          <a:off x="1334115" y="3789262"/>
          <a:ext cx="1801936" cy="180193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 ও বেসরকারি উদ্যোগ গ্রহণ করা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98002" y="4053149"/>
        <a:ext cx="1274162" cy="1274162"/>
      </dsp:txXfrm>
    </dsp:sp>
    <dsp:sp modelId="{D8D3790B-33DB-4858-B7E5-01A2CBA8986D}">
      <dsp:nvSpPr>
        <dsp:cNvPr id="0" name=""/>
        <dsp:cNvSpPr/>
      </dsp:nvSpPr>
      <dsp:spPr>
        <a:xfrm rot="12600000">
          <a:off x="3145762" y="2497459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52651" y="2648632"/>
        <a:ext cx="267315" cy="367594"/>
      </dsp:txXfrm>
    </dsp:sp>
    <dsp:sp modelId="{F4F41804-BE46-473F-AD29-B74424009199}">
      <dsp:nvSpPr>
        <dsp:cNvPr id="0" name=""/>
        <dsp:cNvSpPr/>
      </dsp:nvSpPr>
      <dsp:spPr>
        <a:xfrm>
          <a:off x="1334115" y="1266800"/>
          <a:ext cx="1801936" cy="180193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বিদেশি অতিথিদের আকৃষ্ট করা ও উপহার দেওয়া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98002" y="1530687"/>
        <a:ext cx="1274162" cy="1274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160F0-C636-41C0-A6AD-2F179EF0F0E3}">
      <dsp:nvSpPr>
        <dsp:cNvPr id="0" name=""/>
        <dsp:cNvSpPr/>
      </dsp:nvSpPr>
      <dsp:spPr>
        <a:xfrm rot="16200000">
          <a:off x="-1240904" y="1240904"/>
          <a:ext cx="4617357" cy="2135548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‘ক’-দল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দৈনন্দিন জীবনে কাঠ শিল্পের যেসব জিনিস ব্যবহৃত হয়  সেগুলো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300" kern="1200" dirty="0"/>
        </a:p>
      </dsp:txBody>
      <dsp:txXfrm rot="5400000">
        <a:off x="0" y="923471"/>
        <a:ext cx="2135548" cy="2770415"/>
      </dsp:txXfrm>
    </dsp:sp>
    <dsp:sp modelId="{D382724D-313D-444C-9AB0-1D273F9E3B99}">
      <dsp:nvSpPr>
        <dsp:cNvPr id="0" name=""/>
        <dsp:cNvSpPr/>
      </dsp:nvSpPr>
      <dsp:spPr>
        <a:xfrm rot="16200000">
          <a:off x="928339" y="1353722"/>
          <a:ext cx="4617357" cy="1909911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1450" tIns="0" rIns="16999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‘খ’ -দল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সমূহ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700" kern="1200" dirty="0"/>
        </a:p>
      </dsp:txBody>
      <dsp:txXfrm rot="5400000">
        <a:off x="2282062" y="923470"/>
        <a:ext cx="1909911" cy="2770415"/>
      </dsp:txXfrm>
    </dsp:sp>
    <dsp:sp modelId="{460BBDAA-F635-405E-BE62-FC9B080DC16C}">
      <dsp:nvSpPr>
        <dsp:cNvPr id="0" name=""/>
        <dsp:cNvSpPr/>
      </dsp:nvSpPr>
      <dsp:spPr>
        <a:xfrm rot="16200000">
          <a:off x="2981494" y="1353722"/>
          <a:ext cx="4617357" cy="1909911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0" tIns="0" rIns="16999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‘গ’ -দল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 তোমাদের এলাকায় দেখা  কয়েকটি  লোকশিল্প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700" kern="1200" dirty="0"/>
        </a:p>
      </dsp:txBody>
      <dsp:txXfrm rot="5400000">
        <a:off x="4335217" y="923470"/>
        <a:ext cx="1909911" cy="277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010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552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(বাংলাদেশের গ্রামে গ্রামে কাঁসা ও পিতল থেকে শেষ পর্যন্ত)</a:t>
            </a:r>
            <a:endParaRPr lang="en-US" sz="2800" b="1" spc="50" dirty="0" smtClean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6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420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02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020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020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8935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উত্তরের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অপশন এ ক্লিক করতে হবে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উত্তরের</a:t>
            </a:r>
            <a:r>
              <a:rPr lang="bn-BD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অপশন এ ক্লিক করতে হবে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6334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9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34000" y="0"/>
            <a:ext cx="3810000" cy="186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160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7400"/>
            <a:ext cx="9144000" cy="4800600"/>
          </a:xfrm>
          <a:prstGeom prst="roundRect">
            <a:avLst>
              <a:gd name="adj" fmla="val 8594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7086600" y="6248400"/>
            <a:ext cx="2057400" cy="6096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835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3886200" cy="2895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 descr="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4887310" cy="2362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429000"/>
            <a:ext cx="34290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2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3048000"/>
            <a:ext cx="3352800" cy="281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Hexagon 8"/>
          <p:cNvSpPr/>
          <p:nvPr/>
        </p:nvSpPr>
        <p:spPr>
          <a:xfrm>
            <a:off x="0" y="6019800"/>
            <a:ext cx="7239000" cy="8382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লোকশিল্পের  অতুলনীয় নিদর্শন মৃৎশিল্প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8077200" y="2819400"/>
            <a:ext cx="1066800" cy="3276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81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0" y="-25400"/>
            <a:ext cx="2286000" cy="15494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6740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শব্দসমূহ দিয়ে তিনটি বাক্যের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676400"/>
            <a:ext cx="1981200" cy="14478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0" y="3276600"/>
            <a:ext cx="22098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0" y="4724400"/>
            <a:ext cx="1981200" cy="11165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477000" cy="1868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33600"/>
            <a:ext cx="6629400" cy="11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05200"/>
            <a:ext cx="6553200" cy="2209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12" descr="mkk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52399"/>
            <a:ext cx="3005302" cy="29669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Hexagon 14"/>
          <p:cNvSpPr/>
          <p:nvPr/>
        </p:nvSpPr>
        <p:spPr>
          <a:xfrm>
            <a:off x="0" y="5867400"/>
            <a:ext cx="9144000" cy="9906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এ ধরনের কাঠের কারুকাজকে</a:t>
            </a:r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হাসিয়া বলা হয়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19" name="Picture 18" descr="kath silpo03.jpg"/>
          <p:cNvPicPr>
            <a:picLocks noChangeAspect="1"/>
          </p:cNvPicPr>
          <p:nvPr/>
        </p:nvPicPr>
        <p:blipFill>
          <a:blip r:embed="rId3"/>
          <a:srcRect l="13402" r="16495"/>
          <a:stretch>
            <a:fillRect/>
          </a:stretch>
        </p:blipFill>
        <p:spPr>
          <a:xfrm>
            <a:off x="7369675" y="0"/>
            <a:ext cx="1774325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 descr="kath silpo04.jpg"/>
          <p:cNvPicPr>
            <a:picLocks noChangeAspect="1"/>
          </p:cNvPicPr>
          <p:nvPr/>
        </p:nvPicPr>
        <p:blipFill>
          <a:blip r:embed="rId4"/>
          <a:srcRect l="15444"/>
          <a:stretch>
            <a:fillRect/>
          </a:stretch>
        </p:blipFill>
        <p:spPr>
          <a:xfrm>
            <a:off x="0" y="3424766"/>
            <a:ext cx="28956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" name="Picture 22" descr="kath silpo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352800"/>
            <a:ext cx="3505200" cy="22013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" name="Picture 17" descr="kath silpo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65760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5" name="Picture 24" descr="kath silpo01.jpg"/>
          <p:cNvPicPr>
            <a:picLocks noChangeAspect="1"/>
          </p:cNvPicPr>
          <p:nvPr/>
        </p:nvPicPr>
        <p:blipFill>
          <a:blip r:embed="rId7"/>
          <a:srcRect l="4124" r="13402"/>
          <a:stretch>
            <a:fillRect/>
          </a:stretch>
        </p:blipFill>
        <p:spPr>
          <a:xfrm>
            <a:off x="6934200" y="3352800"/>
            <a:ext cx="1981200" cy="21078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1954240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HATIR DATER SITOLPATI.jpg"/>
          <p:cNvPicPr>
            <a:picLocks noChangeAspect="1"/>
          </p:cNvPicPr>
          <p:nvPr/>
        </p:nvPicPr>
        <p:blipFill>
          <a:blip r:embed="rId2"/>
          <a:srcRect l="3478" t="6695" b="7944"/>
          <a:stretch>
            <a:fillRect/>
          </a:stretch>
        </p:blipFill>
        <p:spPr>
          <a:xfrm rot="5400000">
            <a:off x="6961414" y="3303814"/>
            <a:ext cx="2286000" cy="20791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mad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228600"/>
            <a:ext cx="314325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sITOL PA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4700" y="228600"/>
            <a:ext cx="26289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mat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0"/>
            <a:ext cx="3048000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mat 26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200400"/>
            <a:ext cx="19812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mat 21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8475" y="3200400"/>
            <a:ext cx="1762125" cy="22097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 descr="mat 254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200400"/>
            <a:ext cx="2924175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5" name="Hexagon 14"/>
          <p:cNvSpPr/>
          <p:nvPr/>
        </p:nvSpPr>
        <p:spPr>
          <a:xfrm>
            <a:off x="0" y="5562600"/>
            <a:ext cx="9144000" cy="12954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খুলনার মাদুর এবং  সিলেটের শীতলপাটি শুধু শিল্প নয় গ্রীষ্মকালে ব্যবহারে আরামদায়ক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9372600" y="5486400"/>
            <a:ext cx="3048000" cy="1371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996601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8" name="Picture 7" descr="81.jpg"/>
          <p:cNvPicPr>
            <a:picLocks noChangeAspect="1"/>
          </p:cNvPicPr>
          <p:nvPr/>
        </p:nvPicPr>
        <p:blipFill>
          <a:blip r:embed="rId2"/>
          <a:srcRect l="3704" t="6667" r="3704" b="20000"/>
          <a:stretch>
            <a:fillRect/>
          </a:stretch>
        </p:blipFill>
        <p:spPr>
          <a:xfrm>
            <a:off x="4343400" y="2743200"/>
            <a:ext cx="4495800" cy="2819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0"/>
            <a:ext cx="2590800" cy="2133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pakh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381000"/>
            <a:ext cx="2590800" cy="2057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 descr="sika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71775"/>
            <a:ext cx="4048125" cy="2828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Hexagon 15"/>
          <p:cNvSpPr/>
          <p:nvPr/>
        </p:nvSpPr>
        <p:spPr>
          <a:xfrm>
            <a:off x="0" y="5638800"/>
            <a:ext cx="9144000" cy="12192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 </a:t>
            </a:r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বাংলার ঘরে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ঘরে তৈরি শিকা ও হাত পাখা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9372600" y="4953000"/>
            <a:ext cx="2895600" cy="365125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466975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037354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Hexagon 2"/>
          <p:cNvSpPr/>
          <p:nvPr/>
        </p:nvSpPr>
        <p:spPr>
          <a:xfrm>
            <a:off x="0" y="5638800"/>
            <a:ext cx="6934200" cy="12192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ফুল পিঠা  শুধু প্রয়োজনই মেটায় না  এটা শিল্পও বটে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3276600"/>
            <a:ext cx="2371725" cy="21526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fr.jpg"/>
          <p:cNvPicPr>
            <a:picLocks noChangeAspect="1"/>
          </p:cNvPicPr>
          <p:nvPr/>
        </p:nvPicPr>
        <p:blipFill rotWithShape="1">
          <a:blip r:embed="rId3"/>
          <a:srcRect l="4906" t="7065"/>
          <a:stretch/>
        </p:blipFill>
        <p:spPr>
          <a:xfrm>
            <a:off x="152401" y="3048000"/>
            <a:ext cx="3276600" cy="2438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75" y="152400"/>
            <a:ext cx="3352226" cy="2743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69.jpg"/>
          <p:cNvPicPr>
            <a:picLocks noChangeAspect="1"/>
          </p:cNvPicPr>
          <p:nvPr/>
        </p:nvPicPr>
        <p:blipFill>
          <a:blip r:embed="rId5"/>
          <a:srcRect l="6061" r="9091"/>
          <a:stretch>
            <a:fillRect/>
          </a:stretch>
        </p:blipFill>
        <p:spPr>
          <a:xfrm>
            <a:off x="0" y="152400"/>
            <a:ext cx="2667000" cy="2514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71.jpg"/>
          <p:cNvPicPr>
            <a:picLocks noChangeAspect="1"/>
          </p:cNvPicPr>
          <p:nvPr/>
        </p:nvPicPr>
        <p:blipFill>
          <a:blip r:embed="rId6"/>
          <a:srcRect l="12355"/>
          <a:stretch>
            <a:fillRect/>
          </a:stretch>
        </p:blipFill>
        <p:spPr>
          <a:xfrm>
            <a:off x="3505200" y="228600"/>
            <a:ext cx="2162175" cy="4267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086600" y="5562600"/>
            <a:ext cx="2057400" cy="12954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091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" name="Picture 3" descr="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743200"/>
            <a:ext cx="32766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2667000"/>
            <a:ext cx="3048000" cy="2667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52400"/>
            <a:ext cx="2895600" cy="2638425"/>
          </a:xfrm>
          <a:prstGeom prst="rect">
            <a:avLst/>
          </a:prstGeom>
        </p:spPr>
      </p:pic>
      <p:pic>
        <p:nvPicPr>
          <p:cNvPr id="7" name="Picture 6" descr="4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90800"/>
            <a:ext cx="2438400" cy="2590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jh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0"/>
            <a:ext cx="3200399" cy="2876550"/>
          </a:xfrm>
          <a:prstGeom prst="rect">
            <a:avLst/>
          </a:prstGeom>
        </p:spPr>
      </p:pic>
      <p:pic>
        <p:nvPicPr>
          <p:cNvPr id="10" name="Picture 9" descr="s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667000" cy="2667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Hexagon 10"/>
          <p:cNvSpPr/>
          <p:nvPr/>
        </p:nvSpPr>
        <p:spPr>
          <a:xfrm>
            <a:off x="0" y="5334000"/>
            <a:ext cx="6172200" cy="15240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 ও বেত শিল্পের আধুনিক রুচির ব্যবহার সামগ্রী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6248400" y="5410200"/>
            <a:ext cx="2895600" cy="14478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2859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hy.jpg"/>
          <p:cNvPicPr>
            <a:picLocks noChangeAspect="1"/>
          </p:cNvPicPr>
          <p:nvPr/>
        </p:nvPicPr>
        <p:blipFill rotWithShape="1">
          <a:blip r:embed="rId2"/>
          <a:srcRect b="7692"/>
          <a:stretch/>
        </p:blipFill>
        <p:spPr>
          <a:xfrm>
            <a:off x="152400" y="2895600"/>
            <a:ext cx="3883463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topor 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0"/>
            <a:ext cx="6324600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sola silp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421691" cy="259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sola 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2895600"/>
            <a:ext cx="44958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Hexagon 11"/>
          <p:cNvSpPr/>
          <p:nvPr/>
        </p:nvSpPr>
        <p:spPr>
          <a:xfrm>
            <a:off x="0" y="5334000"/>
            <a:ext cx="9144000" cy="15240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সোলাশিল্পের উৎকৃষ্ট সৃজনশীলতার নমুনা  টোপর, পুতুল ও ফুল</a:t>
            </a:r>
            <a:r>
              <a:rPr lang="en-US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6245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 descr="o8.jpg"/>
          <p:cNvPicPr>
            <a:picLocks noChangeAspect="1"/>
          </p:cNvPicPr>
          <p:nvPr/>
        </p:nvPicPr>
        <p:blipFill>
          <a:blip r:embed="rId2"/>
          <a:srcRect l="4348" r="4348"/>
          <a:stretch>
            <a:fillRect/>
          </a:stretch>
        </p:blipFill>
        <p:spPr>
          <a:xfrm>
            <a:off x="152400" y="228600"/>
            <a:ext cx="4227221" cy="35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bgdo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600"/>
            <a:ext cx="4191000" cy="4495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Hexagon 8"/>
          <p:cNvSpPr/>
          <p:nvPr/>
        </p:nvSpPr>
        <p:spPr>
          <a:xfrm>
            <a:off x="0" y="5105400"/>
            <a:ext cx="9144000" cy="17526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কাপড়ের পুতুল  কখনও প্রতীকধর্মী, কখনও বাস্তবধর্মী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 ঐতিহ্যের প্রতিনিধিত্ব করে বিদেশি পয়সা উপার্জনে সহায়তা করে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457200" y="3962400"/>
            <a:ext cx="3886200" cy="1066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075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12/10/2020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4034991552"/>
              </p:ext>
            </p:extLst>
          </p:nvPr>
        </p:nvGraphicFramePr>
        <p:xfrm>
          <a:off x="0" y="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5410200" y="5334000"/>
            <a:ext cx="35052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82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Bogra-Cantt-Public-Coll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1828800"/>
            <a:ext cx="1428750" cy="1438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28600" y="3810001"/>
            <a:ext cx="86868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152400"/>
            <a:ext cx="5867400" cy="30469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ভূইয়া</a:t>
            </a:r>
            <a:r>
              <a:rPr lang="en-US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বাঙ্গুরী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দেবিদ্বার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</a:t>
            </a:r>
            <a:r>
              <a:rPr lang="en-US" sz="2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।</a:t>
            </a:r>
            <a:endParaRPr lang="bn-BD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User\Pictures\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2955" y="0"/>
            <a:ext cx="3069174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16748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="" xmlns:p14="http://schemas.microsoft.com/office/powerpoint/2010/main" val="1900888996"/>
              </p:ext>
            </p:extLst>
          </p:nvPr>
        </p:nvGraphicFramePr>
        <p:xfrm>
          <a:off x="0" y="1097643"/>
          <a:ext cx="9144000" cy="5760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0" y="0"/>
            <a:ext cx="2819400" cy="1143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29000" y="0"/>
            <a:ext cx="5715000" cy="15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278081"/>
            <a:ext cx="5257800" cy="838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সোলাশিল্পের উৎকৃষ্ট উদাহরণ কোনটি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362200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পুরাকীর্তি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82895" y="190500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খ)পুতুল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0" y="320040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পাখা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68236" y="2971800"/>
            <a:ext cx="2775764" cy="105421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টোপর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971800" y="0"/>
            <a:ext cx="3420590" cy="127808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‘প্রতীকধর্মী’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5029200"/>
            <a:ext cx="3840390" cy="1295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উদ্দীপনা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6446610" y="4724400"/>
            <a:ext cx="2697390" cy="990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মজবুত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" y="6477000"/>
            <a:ext cx="3886199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(গ)নির্দেশনজ্ঞাপক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6446610" y="5791200"/>
            <a:ext cx="2697390" cy="1066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নিপুণতা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0"/>
            <a:ext cx="1752600" cy="12954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62800" y="0"/>
            <a:ext cx="1981200" cy="1524000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524000"/>
            <a:ext cx="7157049" cy="2743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গ্রামের ঘরে ঘরে তৈরি কোন জিনিস অবহেলার নয়-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হাতপাখা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ফুলপিঠা, শিকা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শীতল পাটি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8600" y="4572000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705600" y="4419600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0" y="5486400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6705600" y="5486400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0"/>
            <a:ext cx="3886200" cy="1295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295400"/>
            <a:ext cx="9143999" cy="2590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কাপড়ের পুতুলের বৈশিষ্ট্য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এসব পুতুল প্রতীকধর্মী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তুলা থেকে  তৈরি হয়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বৈদেশিক মুদ্রা অর্জনে সহায়তা করে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9352" y="4267200"/>
            <a:ext cx="2483449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860788" y="5287737"/>
            <a:ext cx="250885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43951" y="5401814"/>
            <a:ext cx="2508850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860788" y="4267200"/>
            <a:ext cx="250885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0"/>
            <a:ext cx="3886200" cy="9144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0"/>
            <a:ext cx="1524000" cy="146858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32402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297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0" y="1828800"/>
            <a:ext cx="3886200" cy="1828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0"/>
            <a:ext cx="4953000" cy="313805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sp>
        <p:nvSpPr>
          <p:cNvPr id="6" name="TextBox 5"/>
          <p:cNvSpPr txBox="1"/>
          <p:nvPr/>
        </p:nvSpPr>
        <p:spPr>
          <a:xfrm>
            <a:off x="0" y="3733800"/>
            <a:ext cx="9144000" cy="2862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60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লোকশিল্পের অংশ হিসেবে মৃৎশিল্প, বেত শিল্প, ফুল পিঠা সম্পর্কে তিনটি করে বাক্য লিখে আনবে।</a:t>
            </a:r>
            <a:endParaRPr lang="bn-BD" sz="6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886200" cy="1600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8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5634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>
          <a:xfrm>
            <a:off x="5638800" y="0"/>
            <a:ext cx="3505200" cy="6477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sz="166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5486400" cy="643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16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8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up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3660835"/>
            <a:ext cx="5029200" cy="2925203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 descr="bamb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37036"/>
            <a:ext cx="3853997" cy="213036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838200"/>
            <a:ext cx="4876800" cy="198664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971800" y="38100"/>
            <a:ext cx="2743200" cy="53339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362200" y="38099"/>
            <a:ext cx="4267200" cy="533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কোন ধরনের 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14800" y="5943600"/>
            <a:ext cx="5029200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মাটির তৈরি কাপ</a:t>
            </a:r>
            <a:endParaRPr lang="en-US" sz="54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5867400"/>
            <a:ext cx="29718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বেতের তৈরি জিনিস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5791200" y="2837542"/>
            <a:ext cx="1905000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পাখা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68061"/>
            <a:ext cx="3507468" cy="2362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295400" y="2837542"/>
            <a:ext cx="2370818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ফুল পিঠা</a:t>
            </a:r>
            <a:endParaRPr lang="en-US" sz="4400" dirty="0"/>
          </a:p>
        </p:txBody>
      </p:sp>
    </p:spTree>
    <p:extLst>
      <p:ext uri="{BB962C8B-B14F-4D97-AF65-F5344CB8AC3E}">
        <p14:creationId xmlns="" xmlns:p14="http://schemas.microsoft.com/office/powerpoint/2010/main" val="2281629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9" grpId="0" animBg="1"/>
      <p:bldP spid="20" grpId="0" animBg="1"/>
      <p:bldP spid="22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457200"/>
            <a:ext cx="8763000" cy="6400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248400"/>
            <a:ext cx="2895600" cy="609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5016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381000" y="383269"/>
            <a:ext cx="8763000" cy="3274332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 algn="r">
              <a:spcBef>
                <a:spcPct val="0"/>
              </a:spcBef>
              <a:defRPr/>
            </a:pPr>
            <a:r>
              <a:rPr lang="bn-BD" sz="66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66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4864" algn="r">
              <a:spcBef>
                <a:spcPct val="0"/>
              </a:spcBef>
              <a:defRPr/>
            </a:pPr>
            <a:r>
              <a:rPr lang="bn-BD" sz="54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কামরুল হাসান</a:t>
            </a:r>
          </a:p>
          <a:p>
            <a:pPr marL="54864" lvl="0" algn="r">
              <a:spcBef>
                <a:spcPct val="0"/>
              </a:spcBef>
              <a:defRPr/>
            </a:pP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bn-BD" sz="4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3886200"/>
            <a:ext cx="3352800" cy="2971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758" y="3810000"/>
            <a:ext cx="2308242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620" y="3946322"/>
            <a:ext cx="3097180" cy="291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68574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0"/>
            <a:ext cx="3962400" cy="1088571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0" y="1295400"/>
            <a:ext cx="9144000" cy="5105400"/>
          </a:xfrm>
          <a:prstGeom prst="round2DiagRect">
            <a:avLst>
              <a:gd name="adj1" fmla="val 16667"/>
              <a:gd name="adj2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১। 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বাংলাদেশের লোকশিল্পের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 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কাঁসা পিতল, বেত , বাঁশ,কাঠ,পোড়ামাটি, মাদুর,শিকা,হাতপাখা, ফুল পিঠা, কাপড়ের পুতুল ) বর্ণনা দিতে পারবে।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লোকশিল্প সংরক্ষণ ও সম্প্রসারণ এর গুরুত্ব বিশ্লেষণ করতে পারবে।</a:t>
            </a:r>
            <a:endParaRPr lang="bn-BD" sz="36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324601"/>
            <a:ext cx="2895600" cy="53340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কামরুজ্জা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6</a:t>
            </a:fld>
            <a:endParaRPr lang="en-US" sz="140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5786376" cy="4110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ounded Rectangle 24"/>
          <p:cNvSpPr/>
          <p:nvPr/>
        </p:nvSpPr>
        <p:spPr>
          <a:xfrm>
            <a:off x="2751822" y="5447320"/>
            <a:ext cx="5786376" cy="98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নির্দেশনজ্ঞাপক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95400" y="35431"/>
            <a:ext cx="6477000" cy="707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 শব্দার্থসমূহ শিখে নিই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75329" y="5465463"/>
            <a:ext cx="5762869" cy="98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অতীতের গর্ব ও গৌরবের বস্তু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20120101_204255.jpg"/>
          <p:cNvPicPr>
            <a:picLocks noChangeAspect="1"/>
          </p:cNvPicPr>
          <p:nvPr/>
        </p:nvPicPr>
        <p:blipFill>
          <a:blip r:embed="rId4" cstate="print"/>
          <a:srcRect r="14624"/>
          <a:stretch>
            <a:fillRect/>
          </a:stretch>
        </p:blipFill>
        <p:spPr>
          <a:xfrm>
            <a:off x="3048000" y="4114800"/>
            <a:ext cx="5676879" cy="4114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569"/>
          <a:stretch/>
        </p:blipFill>
        <p:spPr>
          <a:xfrm>
            <a:off x="7162800" y="3124200"/>
            <a:ext cx="5786376" cy="4107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ounded Rectangle 28"/>
          <p:cNvSpPr/>
          <p:nvPr/>
        </p:nvSpPr>
        <p:spPr>
          <a:xfrm>
            <a:off x="2438400" y="4343400"/>
            <a:ext cx="5726753" cy="11312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বিশেষভাবে রক্ষা করা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2209800"/>
            <a:ext cx="2057400" cy="9835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প্রতীকধর্মী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6319776" cy="4045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le 26"/>
          <p:cNvSpPr/>
          <p:nvPr/>
        </p:nvSpPr>
        <p:spPr>
          <a:xfrm>
            <a:off x="1" y="5683750"/>
            <a:ext cx="2590800" cy="1174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হিন্দু সম্প্রদায়ের বরের মাথায় মুকুট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3352800"/>
            <a:ext cx="2077357" cy="96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টোপর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4495800"/>
            <a:ext cx="2113643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1066800"/>
            <a:ext cx="2667000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1000"/>
            <a:ext cx="6319776" cy="4045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4" grpId="0" animBg="1"/>
      <p:bldP spid="4" grpId="1" animBg="1"/>
      <p:bldP spid="27" grpId="0" animBg="1"/>
      <p:bldP spid="2" grpId="0" animBg="1"/>
      <p:bldP spid="20" grpId="0" animBg="1"/>
      <p:bldP spid="20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7</a:t>
            </a:fld>
            <a:endParaRPr lang="en-US" sz="140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5786376" cy="4110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ounded Rectangle 24"/>
          <p:cNvSpPr/>
          <p:nvPr/>
        </p:nvSpPr>
        <p:spPr>
          <a:xfrm>
            <a:off x="2751822" y="5447320"/>
            <a:ext cx="5786376" cy="98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নির্দেশনজ্ঞাপক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95400" y="35431"/>
            <a:ext cx="6477000" cy="707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 শব্দার্থসমূহ শিখে নিই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75329" y="5465463"/>
            <a:ext cx="5762869" cy="98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অতীতের গর্ব ও গৌরবের বস্তু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20120101_204255.jpg"/>
          <p:cNvPicPr>
            <a:picLocks noChangeAspect="1"/>
          </p:cNvPicPr>
          <p:nvPr/>
        </p:nvPicPr>
        <p:blipFill>
          <a:blip r:embed="rId4" cstate="print"/>
          <a:srcRect r="14624"/>
          <a:stretch>
            <a:fillRect/>
          </a:stretch>
        </p:blipFill>
        <p:spPr>
          <a:xfrm>
            <a:off x="3048000" y="4114800"/>
            <a:ext cx="5676879" cy="4114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1569"/>
          <a:stretch/>
        </p:blipFill>
        <p:spPr>
          <a:xfrm>
            <a:off x="7162800" y="3124200"/>
            <a:ext cx="5786376" cy="4107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ounded Rectangle 28"/>
          <p:cNvSpPr/>
          <p:nvPr/>
        </p:nvSpPr>
        <p:spPr>
          <a:xfrm>
            <a:off x="2748193" y="5363994"/>
            <a:ext cx="5726753" cy="11312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বিশেষভাবে রক্ষা করা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3505200"/>
            <a:ext cx="2057400" cy="9835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প্রতীকধর্মী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6319776" cy="4045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Rounded Rectangle 26"/>
          <p:cNvSpPr/>
          <p:nvPr/>
        </p:nvSpPr>
        <p:spPr>
          <a:xfrm>
            <a:off x="2824224" y="5421920"/>
            <a:ext cx="5753079" cy="1174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হিন্দু সম্প্রদায়ের বরের মাথায় মুকুট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4648200"/>
            <a:ext cx="2077357" cy="96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টোপর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5874428"/>
            <a:ext cx="2113643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0" y="1066800"/>
            <a:ext cx="2667000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81000"/>
            <a:ext cx="6319776" cy="40455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4" grpId="0" animBg="1"/>
      <p:bldP spid="4" grpId="1" animBg="1"/>
      <p:bldP spid="27" grpId="0" animBg="1"/>
      <p:bldP spid="2" grpId="0" animBg="1"/>
      <p:bldP spid="20" grpId="0" animBg="1"/>
      <p:bldP spid="20" grpId="1" animBg="1"/>
      <p:bldP spid="22" grpId="0" animBg="1"/>
      <p:bldP spid="2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8</a:t>
            </a:fld>
            <a:endParaRPr lang="en-US" sz="140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569075"/>
            <a:ext cx="2895600" cy="365125"/>
          </a:xfrm>
        </p:spPr>
        <p:txBody>
          <a:bodyPr/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81000"/>
            <a:ext cx="5786376" cy="4110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ounded Rectangle 24"/>
          <p:cNvSpPr/>
          <p:nvPr/>
        </p:nvSpPr>
        <p:spPr>
          <a:xfrm>
            <a:off x="2751822" y="5447320"/>
            <a:ext cx="5786376" cy="98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নির্দেশনজ্ঞাপক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95400" y="35431"/>
            <a:ext cx="6477000" cy="707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 শব্দার্থসমূহ শিখে নিই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43200" y="4267200"/>
            <a:ext cx="5762869" cy="98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অতীতের গর্ব ও গৌরবের বস্তু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124200" y="762000"/>
            <a:ext cx="5726753" cy="11312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বিশেষভাবে রক্ষা করা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971800"/>
            <a:ext cx="2057400" cy="9835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প্রতীকধর্মী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743200" y="2743200"/>
            <a:ext cx="5753079" cy="1174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হিন্দু সম্প্রদায়ের বরের মাথায় মুকুট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0" y="4267200"/>
            <a:ext cx="2077357" cy="96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টোপর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0" y="5410200"/>
            <a:ext cx="2113643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04800" y="914400"/>
            <a:ext cx="2667000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4" grpId="0" animBg="1"/>
      <p:bldP spid="4" grpId="1" animBg="1"/>
      <p:bldP spid="27" grpId="0" animBg="1"/>
      <p:bldP spid="2" grpId="0" animBg="1"/>
      <p:bldP spid="20" grpId="0" animBg="1"/>
      <p:bldP spid="20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pitol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219200"/>
            <a:ext cx="180975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57200"/>
            <a:ext cx="1809749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flower.jpg"/>
          <p:cNvPicPr>
            <a:picLocks noChangeAspect="1"/>
          </p:cNvPicPr>
          <p:nvPr/>
        </p:nvPicPr>
        <p:blipFill>
          <a:blip r:embed="rId4"/>
          <a:srcRect l="21333" r="25333"/>
          <a:stretch>
            <a:fillRect/>
          </a:stretch>
        </p:blipFill>
        <p:spPr>
          <a:xfrm>
            <a:off x="152400" y="381000"/>
            <a:ext cx="1809750" cy="25071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Rectangle 6"/>
          <p:cNvSpPr/>
          <p:nvPr/>
        </p:nvSpPr>
        <p:spPr>
          <a:xfrm>
            <a:off x="0" y="3810000"/>
            <a:ext cx="91440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 শত গ্রাম্য কারিগরের তৈরি বিচিত্র সব কাঁসা বা পিতলের তৈজসপত্র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5181600"/>
            <a:ext cx="2895600" cy="15398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কামরুজ্জামান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81275" y="152400"/>
            <a:ext cx="426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বিষয়বস্তু উপস্থাপন</a:t>
            </a:r>
            <a:endParaRPr lang="bn-BD" sz="3200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906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7060</TotalTime>
  <Words>610</Words>
  <Application>Microsoft Office PowerPoint</Application>
  <PresentationFormat>On-screen Show (4:3)</PresentationFormat>
  <Paragraphs>180</Paragraphs>
  <Slides>25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DM Computer</cp:lastModifiedBy>
  <cp:revision>839</cp:revision>
  <dcterms:created xsi:type="dcterms:W3CDTF">2006-08-16T00:00:00Z</dcterms:created>
  <dcterms:modified xsi:type="dcterms:W3CDTF">2020-12-10T06:47:55Z</dcterms:modified>
</cp:coreProperties>
</file>