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60" r:id="rId4"/>
    <p:sldId id="261" r:id="rId5"/>
    <p:sldId id="262" r:id="rId6"/>
    <p:sldId id="264" r:id="rId7"/>
    <p:sldId id="263" r:id="rId8"/>
    <p:sldId id="265" r:id="rId9"/>
    <p:sldId id="267" r:id="rId10"/>
    <p:sldId id="268" r:id="rId11"/>
    <p:sldId id="269" r:id="rId12"/>
    <p:sldId id="270" r:id="rId13"/>
    <p:sldId id="271" r:id="rId14"/>
    <p:sldId id="272" r:id="rId15"/>
    <p:sldId id="277" r:id="rId16"/>
    <p:sldId id="278" r:id="rId17"/>
    <p:sldId id="266"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79" d="100"/>
          <a:sy n="79" d="100"/>
        </p:scale>
        <p:origin x="34" y="26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62091-A041-4AB9-BBD8-AADEC5D610BA}" type="datetimeFigureOut">
              <a:rPr lang="en-SG" smtClean="0"/>
              <a:pPr/>
              <a:t>13/12/2020</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F082C-8FF9-4AE9-ADC4-710138C015C0}" type="slidenum">
              <a:rPr lang="en-SG" smtClean="0"/>
              <a:pPr/>
              <a:t>‹#›</a:t>
            </a:fld>
            <a:endParaRPr lang="en-SG"/>
          </a:p>
        </p:txBody>
      </p:sp>
    </p:spTree>
    <p:extLst>
      <p:ext uri="{BB962C8B-B14F-4D97-AF65-F5344CB8AC3E}">
        <p14:creationId xmlns:p14="http://schemas.microsoft.com/office/powerpoint/2010/main" val="2751479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6C3B9761-503C-4655-ACB0-31C7A5A72753}" type="datetime3">
              <a:rPr lang="en-SG" smtClean="0"/>
              <a:pPr/>
              <a:t>13 December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72398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89CC000A-E243-4D93-BC00-585B499177A8}" type="datetime3">
              <a:rPr lang="en-SG" smtClean="0"/>
              <a:pPr/>
              <a:t>13 December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769900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3A6B6C9-169C-4E32-B417-757D862FA2F9}" type="datetime3">
              <a:rPr lang="en-SG" smtClean="0"/>
              <a:pPr/>
              <a:t>13 December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135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E6BED59-20D8-485E-B186-D018BA329E3C}" type="datetime3">
              <a:rPr lang="en-SG" smtClean="0"/>
              <a:pPr/>
              <a:t>13 December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66388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FC48E203-30E7-4778-9C13-EF46EE1B8E73}" type="datetime3">
              <a:rPr lang="en-SG" smtClean="0"/>
              <a:pPr/>
              <a:t>13 December 2020</a:t>
            </a:fld>
            <a:endParaRPr lang="en-SG"/>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SG"/>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36118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9E645AA-ECC2-4BA4-A193-8775E035E91A}" type="datetime3">
              <a:rPr lang="en-SG" smtClean="0"/>
              <a:pPr/>
              <a:t>13 December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57049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70A09D62-5300-401D-8350-F90EDA50E12C}" type="datetime3">
              <a:rPr lang="en-SG" smtClean="0"/>
              <a:pPr/>
              <a:t>13 December 2020</a:t>
            </a:fld>
            <a:endParaRPr lang="en-SG"/>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SG"/>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308526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SG"/>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A98C866-E769-4748-9732-C740E38CD68A}" type="datetime3">
              <a:rPr lang="en-SG" smtClean="0"/>
              <a:pPr/>
              <a:t>13 December 2020</a:t>
            </a:fld>
            <a:endParaRPr lang="en-SG"/>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SG"/>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74033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4E33840-93EC-4DB4-98D1-6D086373581B}" type="datetime3">
              <a:rPr lang="en-SG" smtClean="0"/>
              <a:pPr/>
              <a:t>13 December 2020</a:t>
            </a:fld>
            <a:endParaRPr lang="en-SG"/>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SG"/>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34606496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769B2C26-3543-4DE7-8D27-DAB3AEAD57CA}" type="datetime3">
              <a:rPr lang="en-SG" smtClean="0"/>
              <a:pPr/>
              <a:t>13 December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25978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8E6B4D4-E9D9-4176-8F85-A168BDB79F9F}" type="datetime3">
              <a:rPr lang="en-SG" smtClean="0"/>
              <a:pPr/>
              <a:t>13 December 2020</a:t>
            </a:fld>
            <a:endParaRPr lang="en-SG"/>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SG"/>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DF40AB4-9AA6-41CF-8B17-8F8EAEED7BDE}" type="slidenum">
              <a:rPr lang="en-SG" smtClean="0"/>
              <a:pPr/>
              <a:t>‹#›</a:t>
            </a:fld>
            <a:endParaRPr lang="en-SG"/>
          </a:p>
        </p:txBody>
      </p:sp>
    </p:spTree>
    <p:extLst>
      <p:ext uri="{BB962C8B-B14F-4D97-AF65-F5344CB8AC3E}">
        <p14:creationId xmlns:p14="http://schemas.microsoft.com/office/powerpoint/2010/main" val="1895355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ame 6"/>
          <p:cNvSpPr/>
          <p:nvPr userDrawn="1"/>
        </p:nvSpPr>
        <p:spPr>
          <a:xfrm>
            <a:off x="0" y="0"/>
            <a:ext cx="12192000" cy="6858000"/>
          </a:xfrm>
          <a:prstGeom prst="frame">
            <a:avLst>
              <a:gd name="adj1" fmla="val 126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Tree>
    <p:extLst>
      <p:ext uri="{BB962C8B-B14F-4D97-AF65-F5344CB8AC3E}">
        <p14:creationId xmlns:p14="http://schemas.microsoft.com/office/powerpoint/2010/main" val="2796209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CC0F68FE-8DF0-4B44-BD69-82E3EE821340}"/>
              </a:ext>
            </a:extLst>
          </p:cNvPr>
          <p:cNvSpPr/>
          <p:nvPr/>
        </p:nvSpPr>
        <p:spPr>
          <a:xfrm>
            <a:off x="1692395" y="374545"/>
            <a:ext cx="8406246" cy="1056140"/>
          </a:xfrm>
          <a:prstGeom prst="rect">
            <a:avLst/>
          </a:prstGeom>
          <a:solidFill>
            <a:srgbClr val="00B0F0"/>
          </a:solidFill>
          <a:ln w="76200">
            <a:solidFill>
              <a:srgbClr val="FFFF00"/>
            </a:solidFill>
          </a:ln>
          <a:scene3d>
            <a:camera prst="orthographicFront"/>
            <a:lightRig rig="threePt" dir="t"/>
          </a:scene3d>
          <a:sp3d>
            <a:bevelT prst="angle"/>
          </a:sp3d>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bn-IN" sz="6600" b="1" i="0" u="none" strike="noStrike" kern="0" cap="none" spc="50" normalizeH="0" baseline="0" noProof="0" dirty="0">
                <a:ln w="11430"/>
                <a:gradFill>
                  <a:gsLst>
                    <a:gs pos="25000">
                      <a:srgbClr val="DA1F28">
                        <a:satMod val="155000"/>
                      </a:srgbClr>
                    </a:gs>
                    <a:gs pos="100000">
                      <a:srgbClr val="DA1F28">
                        <a:shade val="45000"/>
                        <a:satMod val="165000"/>
                      </a:srgbClr>
                    </a:gs>
                  </a:gsLst>
                  <a:lin ang="5400000"/>
                </a:gradFill>
                <a:effectLst>
                  <a:outerShdw blurRad="76200" dist="50800" dir="5400000" algn="tl" rotWithShape="0">
                    <a:srgbClr val="000000">
                      <a:alpha val="65000"/>
                    </a:srgbClr>
                  </a:outerShdw>
                </a:effectLst>
                <a:uLnTx/>
                <a:uFillTx/>
                <a:latin typeface="NikoshBAN" pitchFamily="2" charset="0"/>
                <a:cs typeface="NikoshBAN" pitchFamily="2" charset="0"/>
              </a:rPr>
              <a:t>আজকের পাঠে সবাইকে শুভেচ্ছা </a:t>
            </a:r>
            <a:endParaRPr kumimoji="0" lang="en-US" sz="6600" b="1" i="0" u="none" strike="noStrike" kern="0" cap="none" spc="50" normalizeH="0" baseline="0" noProof="0" dirty="0">
              <a:ln w="11430"/>
              <a:gradFill>
                <a:gsLst>
                  <a:gs pos="25000">
                    <a:srgbClr val="DA1F28">
                      <a:satMod val="155000"/>
                    </a:srgbClr>
                  </a:gs>
                  <a:gs pos="100000">
                    <a:srgbClr val="DA1F28">
                      <a:shade val="45000"/>
                      <a:satMod val="165000"/>
                    </a:srgbClr>
                  </a:gs>
                </a:gsLst>
                <a:lin ang="5400000"/>
              </a:gradFill>
              <a:effectLst>
                <a:outerShdw blurRad="76200" dist="50800" dir="5400000" algn="tl" rotWithShape="0">
                  <a:srgbClr val="000000">
                    <a:alpha val="65000"/>
                  </a:srgbClr>
                </a:outerShdw>
              </a:effectLst>
              <a:uLnTx/>
              <a:uFillTx/>
              <a:latin typeface="Lucida Sans Unicode"/>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590" y="1626669"/>
            <a:ext cx="5770647" cy="4567990"/>
          </a:xfrm>
          <a:prstGeom prst="rect">
            <a:avLst/>
          </a:prstGeom>
        </p:spPr>
      </p:pic>
    </p:spTree>
    <p:extLst>
      <p:ext uri="{BB962C8B-B14F-4D97-AF65-F5344CB8AC3E}">
        <p14:creationId xmlns:p14="http://schemas.microsoft.com/office/powerpoint/2010/main" val="3308036209"/>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16200000">
            <a:off x="4942556" y="1980503"/>
            <a:ext cx="1214446" cy="200026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as-IN" sz="4800" dirty="0" smtClean="0">
                <a:solidFill>
                  <a:schemeClr val="tx1"/>
                </a:solidFill>
                <a:latin typeface="NikoshBAN" pitchFamily="2" charset="0"/>
                <a:cs typeface="NikoshBAN" pitchFamily="2" charset="0"/>
              </a:rPr>
              <a:t>সরব পাঠ</a:t>
            </a:r>
            <a:endParaRPr lang="en-SG" sz="4800" dirty="0">
              <a:solidFill>
                <a:schemeClr val="tx1"/>
              </a:solidFill>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7037" y="445876"/>
            <a:ext cx="7596266" cy="107157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BD" sz="36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এসো আজকের পাঠের নতুন শব্দার্থসমূহ </a:t>
            </a:r>
            <a:r>
              <a:rPr lang="en-US" sz="3600" b="1" i="1" dirty="0" err="1"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জেনে</a:t>
            </a:r>
            <a:r>
              <a:rPr lang="en-US" sz="36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en-US" sz="3600" b="1" i="1" dirty="0" err="1"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নে</a:t>
            </a:r>
            <a:r>
              <a:rPr lang="as-IN" sz="3600" b="1" i="1" dirty="0" smtClean="0">
                <a:ln w="11430"/>
                <a:solidFill>
                  <a:schemeClr val="tx1"/>
                </a:solidFill>
                <a:effectLst>
                  <a:outerShdw blurRad="50800" dist="39000" dir="5460000" algn="tl">
                    <a:srgbClr val="000000">
                      <a:alpha val="38000"/>
                    </a:srgbClr>
                  </a:outerShdw>
                </a:effectLst>
                <a:latin typeface="NikoshBAN" pitchFamily="2" charset="0"/>
                <a:cs typeface="NikoshBAN" pitchFamily="2" charset="0"/>
              </a:rPr>
              <a:t>ই-</a:t>
            </a:r>
            <a:endParaRPr lang="en-US" sz="3600" i="1" dirty="0">
              <a:solidFill>
                <a:schemeClr val="tx1"/>
              </a:solidFill>
              <a:latin typeface="NikoshBAN" pitchFamily="2" charset="0"/>
              <a:cs typeface="NikoshBAN" pitchFamily="2" charset="0"/>
            </a:endParaRPr>
          </a:p>
        </p:txBody>
      </p:sp>
      <p:sp>
        <p:nvSpPr>
          <p:cNvPr id="5" name="Rectangle 4"/>
          <p:cNvSpPr/>
          <p:nvPr/>
        </p:nvSpPr>
        <p:spPr>
          <a:xfrm>
            <a:off x="2239698" y="1988940"/>
            <a:ext cx="2143140" cy="914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সাম্য</a:t>
            </a:r>
            <a:endParaRPr lang="en-SG" sz="2800" dirty="0">
              <a:solidFill>
                <a:schemeClr val="tx1"/>
              </a:solidFill>
              <a:latin typeface="NikoshBAN" pitchFamily="2" charset="0"/>
              <a:cs typeface="NikoshBAN" pitchFamily="2" charset="0"/>
            </a:endParaRPr>
          </a:p>
        </p:txBody>
      </p:sp>
      <p:sp>
        <p:nvSpPr>
          <p:cNvPr id="6" name="Rectangle 5"/>
          <p:cNvSpPr/>
          <p:nvPr/>
        </p:nvSpPr>
        <p:spPr>
          <a:xfrm>
            <a:off x="2239698" y="3224496"/>
            <a:ext cx="2143140"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মহীয়ান</a:t>
            </a:r>
            <a:endParaRPr lang="en-SG" sz="2800" dirty="0">
              <a:solidFill>
                <a:schemeClr val="tx1"/>
              </a:solidFill>
              <a:latin typeface="NikoshBAN" pitchFamily="2" charset="0"/>
              <a:cs typeface="NikoshBAN" pitchFamily="2" charset="0"/>
            </a:endParaRPr>
          </a:p>
        </p:txBody>
      </p:sp>
      <p:sp>
        <p:nvSpPr>
          <p:cNvPr id="7" name="Rectangle 6"/>
          <p:cNvSpPr/>
          <p:nvPr/>
        </p:nvSpPr>
        <p:spPr>
          <a:xfrm>
            <a:off x="2239698" y="4346394"/>
            <a:ext cx="2143140" cy="914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রণ</a:t>
            </a:r>
            <a:endParaRPr lang="en-SG" sz="2800" dirty="0">
              <a:solidFill>
                <a:schemeClr val="tx1"/>
              </a:solidFill>
              <a:latin typeface="NikoshBAN" pitchFamily="2" charset="0"/>
              <a:cs typeface="NikoshBAN" pitchFamily="2" charset="0"/>
            </a:endParaRPr>
          </a:p>
        </p:txBody>
      </p:sp>
      <p:sp>
        <p:nvSpPr>
          <p:cNvPr id="8" name="Right Arrow 7"/>
          <p:cNvSpPr/>
          <p:nvPr/>
        </p:nvSpPr>
        <p:spPr>
          <a:xfrm>
            <a:off x="4525714" y="2203254"/>
            <a:ext cx="171451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9" name="Right Arrow 8"/>
          <p:cNvSpPr/>
          <p:nvPr/>
        </p:nvSpPr>
        <p:spPr>
          <a:xfrm>
            <a:off x="4525714" y="3560576"/>
            <a:ext cx="1714512" cy="48463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0" name="Right Arrow 9"/>
          <p:cNvSpPr/>
          <p:nvPr/>
        </p:nvSpPr>
        <p:spPr>
          <a:xfrm>
            <a:off x="4525714" y="4703584"/>
            <a:ext cx="171451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1" name="Rectangle 10"/>
          <p:cNvSpPr/>
          <p:nvPr/>
        </p:nvSpPr>
        <p:spPr>
          <a:xfrm>
            <a:off x="6525978" y="2060378"/>
            <a:ext cx="3500462" cy="764709"/>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as-IN" sz="2800" dirty="0" smtClean="0">
                <a:latin typeface="NikoshBAN" pitchFamily="2" charset="0"/>
                <a:cs typeface="NikoshBAN" pitchFamily="2" charset="0"/>
              </a:rPr>
              <a:t>সমতা,সকলের জন্য সম অধিকার।</a:t>
            </a:r>
            <a:endParaRPr lang="en-SG" sz="2800" dirty="0">
              <a:latin typeface="NikoshBAN" pitchFamily="2" charset="0"/>
              <a:cs typeface="NikoshBAN" pitchFamily="2" charset="0"/>
            </a:endParaRPr>
          </a:p>
        </p:txBody>
      </p:sp>
      <p:sp>
        <p:nvSpPr>
          <p:cNvPr id="12" name="Rectangle 11"/>
          <p:cNvSpPr/>
          <p:nvPr/>
        </p:nvSpPr>
        <p:spPr>
          <a:xfrm>
            <a:off x="6525978" y="3224496"/>
            <a:ext cx="3500462" cy="856186"/>
          </a:xfrm>
          <a:prstGeom prst="rect">
            <a:avLst/>
          </a:prstGeom>
          <a:solidFill>
            <a:schemeClr val="accent6">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as-IN" sz="2800" dirty="0" smtClean="0">
                <a:latin typeface="NikoshBAN" pitchFamily="2" charset="0"/>
                <a:cs typeface="NikoshBAN" pitchFamily="2" charset="0"/>
              </a:rPr>
              <a:t>সুমহান,এখানে মহিমান্বিত অর্থে ব্যবহৃত হয়েছে।</a:t>
            </a:r>
            <a:endParaRPr lang="en-SG" sz="2800" dirty="0">
              <a:latin typeface="NikoshBAN" pitchFamily="2" charset="0"/>
              <a:cs typeface="NikoshBAN" pitchFamily="2" charset="0"/>
            </a:endParaRPr>
          </a:p>
        </p:txBody>
      </p:sp>
      <p:sp>
        <p:nvSpPr>
          <p:cNvPr id="13" name="Rectangle 12"/>
          <p:cNvSpPr/>
          <p:nvPr/>
        </p:nvSpPr>
        <p:spPr>
          <a:xfrm>
            <a:off x="6525978" y="4489270"/>
            <a:ext cx="3500462" cy="806061"/>
          </a:xfrm>
          <a:prstGeom prst="rect">
            <a:avLst/>
          </a:prstGeo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as-IN" sz="2800" dirty="0" smtClean="0">
                <a:latin typeface="NikoshBAN" pitchFamily="2" charset="0"/>
                <a:cs typeface="NikoshBAN" pitchFamily="2" charset="0"/>
              </a:rPr>
              <a:t>যুদ্ধ,লড়াই।</a:t>
            </a:r>
            <a:endParaRPr lang="en-SG" sz="2800" dirty="0">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diamond(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diamond(in)">
                                      <p:cBhvr>
                                        <p:cTn id="28" dur="20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diamond(in)">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diamond(in)">
                                      <p:cBhvr>
                                        <p:cTn id="44" dur="20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diamond(in)">
                                      <p:cBhvr>
                                        <p:cTn id="5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txBox="1">
            <a:spLocks/>
          </p:cNvSpPr>
          <p:nvPr/>
        </p:nvSpPr>
        <p:spPr>
          <a:xfrm>
            <a:off x="838200" y="6356350"/>
            <a:ext cx="27432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dirty="0">
              <a:ln>
                <a:noFill/>
              </a:ln>
              <a:solidFill>
                <a:schemeClr val="tx1"/>
              </a:solidFill>
              <a:effectLst/>
              <a:uLnTx/>
              <a:uFillTx/>
              <a:latin typeface="NikoshBAN" pitchFamily="2" charset="0"/>
              <a:cs typeface="NikoshBAN" pitchFamily="2" charset="0"/>
            </a:endParaRPr>
          </a:p>
        </p:txBody>
      </p:sp>
      <p:sp>
        <p:nvSpPr>
          <p:cNvPr id="6" name="Rectangle 5"/>
          <p:cNvSpPr/>
          <p:nvPr/>
        </p:nvSpPr>
        <p:spPr>
          <a:xfrm>
            <a:off x="2239698" y="1306552"/>
            <a:ext cx="2115844" cy="9144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ডঙ্কা</a:t>
            </a:r>
            <a:endParaRPr lang="en-SG" sz="2800" dirty="0">
              <a:solidFill>
                <a:schemeClr val="tx1"/>
              </a:solidFill>
              <a:latin typeface="NikoshBAN" pitchFamily="2" charset="0"/>
              <a:cs typeface="NikoshBAN" pitchFamily="2" charset="0"/>
            </a:endParaRPr>
          </a:p>
        </p:txBody>
      </p:sp>
      <p:sp>
        <p:nvSpPr>
          <p:cNvPr id="7" name="Rectangle 6"/>
          <p:cNvSpPr/>
          <p:nvPr/>
        </p:nvSpPr>
        <p:spPr>
          <a:xfrm>
            <a:off x="2225629" y="2826473"/>
            <a:ext cx="2115845" cy="9144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রচা</a:t>
            </a:r>
            <a:endParaRPr lang="en-SG" sz="2800" dirty="0">
              <a:solidFill>
                <a:schemeClr val="tx1"/>
              </a:solidFill>
              <a:latin typeface="NikoshBAN" pitchFamily="2" charset="0"/>
              <a:cs typeface="NikoshBAN" pitchFamily="2" charset="0"/>
            </a:endParaRPr>
          </a:p>
        </p:txBody>
      </p:sp>
      <p:sp>
        <p:nvSpPr>
          <p:cNvPr id="8" name="Rectangle 7"/>
          <p:cNvSpPr/>
          <p:nvPr/>
        </p:nvSpPr>
        <p:spPr>
          <a:xfrm>
            <a:off x="2294290" y="4367283"/>
            <a:ext cx="2149538" cy="9144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solidFill>
                  <a:schemeClr val="tx1"/>
                </a:solidFill>
                <a:latin typeface="NikoshBAN" pitchFamily="2" charset="0"/>
                <a:cs typeface="NikoshBAN" pitchFamily="2" charset="0"/>
              </a:rPr>
              <a:t>পীড়ন</a:t>
            </a:r>
            <a:endParaRPr lang="en-SG" sz="2800" dirty="0">
              <a:solidFill>
                <a:schemeClr val="tx1"/>
              </a:solidFill>
              <a:latin typeface="NikoshBAN" pitchFamily="2" charset="0"/>
              <a:cs typeface="NikoshBAN" pitchFamily="2" charset="0"/>
            </a:endParaRPr>
          </a:p>
        </p:txBody>
      </p:sp>
      <p:sp>
        <p:nvSpPr>
          <p:cNvPr id="9" name="Right Arrow 8"/>
          <p:cNvSpPr/>
          <p:nvPr/>
        </p:nvSpPr>
        <p:spPr>
          <a:xfrm>
            <a:off x="4443828" y="1575457"/>
            <a:ext cx="1714512" cy="484632"/>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0" name="Right Arrow 9"/>
          <p:cNvSpPr/>
          <p:nvPr/>
        </p:nvSpPr>
        <p:spPr>
          <a:xfrm>
            <a:off x="4389236" y="3082905"/>
            <a:ext cx="171451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1" name="Right Arrow 10"/>
          <p:cNvSpPr/>
          <p:nvPr/>
        </p:nvSpPr>
        <p:spPr>
          <a:xfrm>
            <a:off x="4525714" y="4703584"/>
            <a:ext cx="171451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2800">
              <a:latin typeface="NikoshBAN" pitchFamily="2" charset="0"/>
              <a:cs typeface="NikoshBAN" pitchFamily="2" charset="0"/>
            </a:endParaRPr>
          </a:p>
        </p:txBody>
      </p:sp>
      <p:sp>
        <p:nvSpPr>
          <p:cNvPr id="12" name="Rectangle 11"/>
          <p:cNvSpPr/>
          <p:nvPr/>
        </p:nvSpPr>
        <p:spPr>
          <a:xfrm>
            <a:off x="6307614" y="1473524"/>
            <a:ext cx="3500462" cy="764709"/>
          </a:xfrm>
          <a:prstGeom prst="rect">
            <a:avLst/>
          </a:prstGeom>
          <a:solidFill>
            <a:schemeClr val="accent1">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জয়ঢাক।</a:t>
            </a:r>
            <a:endParaRPr lang="en-SG" sz="2800" dirty="0">
              <a:latin typeface="NikoshBAN" pitchFamily="2" charset="0"/>
              <a:cs typeface="NikoshBAN" pitchFamily="2" charset="0"/>
            </a:endParaRPr>
          </a:p>
        </p:txBody>
      </p:sp>
      <p:sp>
        <p:nvSpPr>
          <p:cNvPr id="13" name="Rectangle 12"/>
          <p:cNvSpPr/>
          <p:nvPr/>
        </p:nvSpPr>
        <p:spPr>
          <a:xfrm>
            <a:off x="6334910" y="2854942"/>
            <a:ext cx="3473166" cy="734419"/>
          </a:xfrm>
          <a:prstGeom prst="rect">
            <a:avLst/>
          </a:prstGeom>
          <a:solidFill>
            <a:schemeClr val="accent6">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রচনা করা হয়েছে এমন।</a:t>
            </a:r>
            <a:endParaRPr lang="en-SG" sz="2800" dirty="0">
              <a:latin typeface="NikoshBAN" pitchFamily="2" charset="0"/>
              <a:cs typeface="NikoshBAN" pitchFamily="2" charset="0"/>
            </a:endParaRPr>
          </a:p>
        </p:txBody>
      </p:sp>
      <p:sp>
        <p:nvSpPr>
          <p:cNvPr id="14" name="Rectangle 13"/>
          <p:cNvSpPr/>
          <p:nvPr/>
        </p:nvSpPr>
        <p:spPr>
          <a:xfrm>
            <a:off x="6307614" y="4475622"/>
            <a:ext cx="3500462" cy="806061"/>
          </a:xfrm>
          <a:prstGeom prst="rect">
            <a:avLst/>
          </a:prstGeom>
          <a:solidFill>
            <a:schemeClr val="accent1">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as-IN" sz="2800" dirty="0" smtClean="0">
                <a:latin typeface="NikoshBAN" pitchFamily="2" charset="0"/>
                <a:cs typeface="NikoshBAN" pitchFamily="2" charset="0"/>
              </a:rPr>
              <a:t>অত্যাচার,নির্যাতন</a:t>
            </a:r>
            <a:r>
              <a:rPr lang="en-US" sz="2800" dirty="0" smtClean="0">
                <a:latin typeface="NikoshBAN" pitchFamily="2" charset="0"/>
                <a:cs typeface="NikoshBAN" pitchFamily="2" charset="0"/>
              </a:rPr>
              <a:t>।</a:t>
            </a:r>
            <a:endParaRPr lang="en-SG" sz="2800" dirty="0">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amond(i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diamond(in)">
                                      <p:cBhvr>
                                        <p:cTn id="34" dur="2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amond(in)">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8" presetClass="entr" presetSubtype="16"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amond(in)">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6"/>
          <p:cNvGrpSpPr/>
          <p:nvPr/>
        </p:nvGrpSpPr>
        <p:grpSpPr>
          <a:xfrm>
            <a:off x="3461047" y="453180"/>
            <a:ext cx="3921530" cy="1665633"/>
            <a:chOff x="5329473" y="343184"/>
            <a:chExt cx="1983905" cy="2001890"/>
          </a:xfrm>
          <a:solidFill>
            <a:schemeClr val="accent6">
              <a:lumMod val="60000"/>
              <a:lumOff val="40000"/>
            </a:schemeClr>
          </a:solidFill>
        </p:grpSpPr>
        <p:grpSp>
          <p:nvGrpSpPr>
            <p:cNvPr id="6" name="Group 18"/>
            <p:cNvGrpSpPr/>
            <p:nvPr/>
          </p:nvGrpSpPr>
          <p:grpSpPr>
            <a:xfrm>
              <a:off x="5329473" y="343184"/>
              <a:ext cx="1983905" cy="2001890"/>
              <a:chOff x="204764" y="2395052"/>
              <a:chExt cx="2364500" cy="2343058"/>
            </a:xfrm>
            <a:grpFill/>
          </p:grpSpPr>
          <p:sp>
            <p:nvSpPr>
              <p:cNvPr id="8" name="Oval 7">
                <a:extLst>
                  <a:ext uri="{FF2B5EF4-FFF2-40B4-BE49-F238E27FC236}">
                    <a16:creationId xmlns:a16="http://schemas.microsoft.com/office/drawing/2014/main" xmlns="" id="{E66CFF82-C205-45CC-9E5B-CF29E78990C6}"/>
                  </a:ext>
                </a:extLst>
              </p:cNvPr>
              <p:cNvSpPr/>
              <p:nvPr/>
            </p:nvSpPr>
            <p:spPr>
              <a:xfrm>
                <a:off x="204764" y="2395052"/>
                <a:ext cx="2364500" cy="234305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0" name="Oval 9">
                <a:extLst>
                  <a:ext uri="{FF2B5EF4-FFF2-40B4-BE49-F238E27FC236}">
                    <a16:creationId xmlns:a16="http://schemas.microsoft.com/office/drawing/2014/main" xmlns="" id="{FF2F21DA-04F9-4CAF-8758-9852D1F9674E}"/>
                  </a:ext>
                </a:extLst>
              </p:cNvPr>
              <p:cNvSpPr/>
              <p:nvPr/>
            </p:nvSpPr>
            <p:spPr>
              <a:xfrm>
                <a:off x="362626" y="2572504"/>
                <a:ext cx="2048775" cy="2006922"/>
              </a:xfrm>
              <a:prstGeom prst="ellipse">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sp>
          <p:nvSpPr>
            <p:cNvPr id="7" name="Rectangle 6">
              <a:extLst>
                <a:ext uri="{FF2B5EF4-FFF2-40B4-BE49-F238E27FC236}">
                  <a16:creationId xmlns:a16="http://schemas.microsoft.com/office/drawing/2014/main" xmlns="" id="{6D4E8B2E-4F62-406A-BCB8-2561B52A8595}"/>
                </a:ext>
              </a:extLst>
            </p:cNvPr>
            <p:cNvSpPr/>
            <p:nvPr/>
          </p:nvSpPr>
          <p:spPr>
            <a:xfrm>
              <a:off x="5369552" y="726060"/>
              <a:ext cx="1811372" cy="1413057"/>
            </a:xfrm>
            <a:prstGeom prst="rect">
              <a:avLst/>
            </a:prstGeom>
            <a:grpFill/>
            <a:ln>
              <a:noFill/>
            </a:ln>
            <a:scene3d>
              <a:camera prst="orthographicFront"/>
              <a:lightRig rig="threePt" dir="t"/>
            </a:scene3d>
            <a:sp3d>
              <a:bevelT w="152400" h="50800" prst="softRound"/>
            </a:sp3d>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80000"/>
                </a:lnSpc>
              </a:pPr>
              <a:r>
                <a:rPr lang="en-US"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জোড়ায়</a:t>
              </a:r>
              <a:r>
                <a:rPr lang="en-US" sz="48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lgn="ctr">
                <a:lnSpc>
                  <a:spcPct val="80000"/>
                </a:lnSpc>
              </a:pPr>
              <a:r>
                <a:rPr lang="en-US" sz="40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4000" b="1" dirty="0">
                <a:effectLst>
                  <a:outerShdw blurRad="38100" dist="38100" dir="2700000" algn="tl">
                    <a:srgbClr val="000000">
                      <a:alpha val="43137"/>
                    </a:srgbClr>
                  </a:outerShdw>
                </a:effectLst>
              </a:endParaRPr>
            </a:p>
          </p:txBody>
        </p:sp>
      </p:grpSp>
      <p:graphicFrame>
        <p:nvGraphicFramePr>
          <p:cNvPr id="11" name="Table 10"/>
          <p:cNvGraphicFramePr>
            <a:graphicFrameLocks noGrp="1"/>
          </p:cNvGraphicFramePr>
          <p:nvPr>
            <p:extLst>
              <p:ext uri="{D42A27DB-BD31-4B8C-83A1-F6EECF244321}">
                <p14:modId xmlns:p14="http://schemas.microsoft.com/office/powerpoint/2010/main" val="2294361514"/>
              </p:ext>
            </p:extLst>
          </p:nvPr>
        </p:nvGraphicFramePr>
        <p:xfrm>
          <a:off x="1049154" y="2962803"/>
          <a:ext cx="10135401" cy="518160"/>
        </p:xfrm>
        <a:graphic>
          <a:graphicData uri="http://schemas.openxmlformats.org/drawingml/2006/table">
            <a:tbl>
              <a:tblPr firstRow="1" bandRow="1">
                <a:tableStyleId>{7DF18680-E054-41AD-8BC1-D1AEF772440D}</a:tableStyleId>
              </a:tblPr>
              <a:tblGrid>
                <a:gridCol w="10135401">
                  <a:extLst>
                    <a:ext uri="{9D8B030D-6E8A-4147-A177-3AD203B41FA5}">
                      <a16:colId xmlns:a16="http://schemas.microsoft.com/office/drawing/2014/main" xmlns="" val="20000"/>
                    </a:ext>
                  </a:extLst>
                </a:gridCol>
              </a:tblGrid>
              <a:tr h="370840">
                <a:tc>
                  <a:txBody>
                    <a:bodyPr/>
                    <a:lstStyle/>
                    <a:p>
                      <a:r>
                        <a:rPr lang="as-IN" sz="2800" dirty="0" smtClean="0"/>
                        <a:t>     সাম্য,রণ,রচা এবং</a:t>
                      </a:r>
                      <a:r>
                        <a:rPr lang="as-IN" sz="2800" baseline="0" dirty="0" smtClean="0"/>
                        <a:t> পীড়ন শব্দ দিয়ে ২টি করে বাক্য লেখ।</a:t>
                      </a:r>
                      <a:endParaRPr lang="en-SG" sz="2800" b="0" i="1" dirty="0">
                        <a:solidFill>
                          <a:schemeClr val="tx1"/>
                        </a:solidFill>
                        <a:latin typeface="NikoshBAN" pitchFamily="2" charset="0"/>
                        <a:cs typeface="NikoshBAN" pitchFamily="2" charset="0"/>
                      </a:endParaRPr>
                    </a:p>
                  </a:txBody>
                  <a:tcPr/>
                </a:tc>
                <a:extLst>
                  <a:ext uri="{0D108BD9-81ED-4DB2-BD59-A6C34878D82A}">
                    <a16:rowId xmlns:a16="http://schemas.microsoft.com/office/drawing/2014/main" xmlns="" val="10000"/>
                  </a:ext>
                </a:extLst>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flipH="1">
            <a:off x="5496025" y="2147783"/>
            <a:ext cx="6453366" cy="2062103"/>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3200" b="1" dirty="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as-IN" sz="3200" b="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as-IN"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BD"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সাম্যের </a:t>
            </a:r>
            <a:r>
              <a:rPr lang="bn-BD" sz="3200" i="1" dirty="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গান গাই-</a:t>
            </a:r>
          </a:p>
          <a:p>
            <a:pPr algn="ctr"/>
            <a:r>
              <a:rPr lang="as-IN"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BD"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আমার </a:t>
            </a:r>
            <a:r>
              <a:rPr lang="bn-BD" sz="3200" i="1" dirty="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চক্ষে পুরুষ-রমণী কোনো ভেদাভেদ নাই</a:t>
            </a:r>
            <a:r>
              <a:rPr lang="bn-BD"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a:t>
            </a:r>
            <a:r>
              <a:rPr lang="as-IN"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                     </a:t>
            </a:r>
            <a:r>
              <a:rPr lang="bn-BD" sz="3200" i="1" dirty="0" smtClean="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বিশ্বের </a:t>
            </a:r>
            <a:r>
              <a:rPr lang="bn-BD" sz="3200" i="1" dirty="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যা- কিছু মহান সৃষ্টি চির- কল্যাণকর</a:t>
            </a:r>
          </a:p>
          <a:p>
            <a:pPr algn="ctr"/>
            <a:r>
              <a:rPr lang="bn-BD" sz="3200" i="1" dirty="0">
                <a:ln w="11430">
                  <a:solidFill>
                    <a:schemeClr val="tx1"/>
                  </a:solidFill>
                </a:ln>
                <a:solidFill>
                  <a:schemeClr val="tx1"/>
                </a:solidFill>
                <a:effectLst>
                  <a:outerShdw blurRad="50800" dist="39000" dir="5460000" algn="tl">
                    <a:srgbClr val="000000">
                      <a:alpha val="38000"/>
                    </a:srgbClr>
                  </a:outerShdw>
                </a:effectLst>
                <a:latin typeface="NikoshBAN" pitchFamily="2" charset="0"/>
                <a:cs typeface="NikoshBAN" pitchFamily="2" charset="0"/>
              </a:rPr>
              <a:t>অর্ধেক তার করিয়াছে নারী, অর্ধেক তার নর।</a:t>
            </a:r>
            <a:endParaRPr lang="en-SG" sz="3200" i="1"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816" y="1199642"/>
            <a:ext cx="4333575" cy="3958387"/>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25415" y="2119779"/>
            <a:ext cx="5775157" cy="2554545"/>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bn-BD" sz="3200" i="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rPr>
              <a:t>বিশ্বে যা-কিছু এল পাপ-তাপ বেদনা অশ্রুবারি</a:t>
            </a:r>
          </a:p>
          <a:p>
            <a:pPr algn="ctr"/>
            <a:r>
              <a:rPr lang="bn-BD" sz="3200" i="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rPr>
              <a:t>অর্ধেক তার আনিয়াছে নর,অর্ধেক তার নারী</a:t>
            </a:r>
            <a:r>
              <a:rPr lang="bn-BD" sz="3200" i="1" dirty="0" smtClean="0">
                <a:ln w="11430">
                  <a:solidFill>
                    <a:schemeClr val="tx1"/>
                  </a:solidFill>
                </a:ln>
                <a:effectLst>
                  <a:outerShdw blurRad="50800" dist="39000" dir="5460000" algn="tl">
                    <a:srgbClr val="000000">
                      <a:alpha val="38000"/>
                    </a:srgbClr>
                  </a:outerShdw>
                </a:effectLst>
                <a:latin typeface="NikoshBAN" pitchFamily="2" charset="0"/>
                <a:cs typeface="NikoshBAN" pitchFamily="2" charset="0"/>
              </a:rPr>
              <a:t>।</a:t>
            </a:r>
            <a:endParaRPr lang="as-IN" sz="3200" i="1" dirty="0" smtClean="0">
              <a:ln w="11430">
                <a:solidFill>
                  <a:schemeClr val="tx1"/>
                </a:solidFill>
              </a:ln>
              <a:effectLst>
                <a:outerShdw blurRad="50800" dist="39000" dir="5460000" algn="tl">
                  <a:srgbClr val="000000">
                    <a:alpha val="38000"/>
                  </a:srgbClr>
                </a:outerShdw>
              </a:effectLst>
              <a:latin typeface="NikoshBAN" pitchFamily="2" charset="0"/>
              <a:cs typeface="NikoshBAN" pitchFamily="2" charset="0"/>
            </a:endParaRPr>
          </a:p>
          <a:p>
            <a:pPr algn="just"/>
            <a:r>
              <a:rPr lang="bn-BD" sz="3200" i="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rPr>
              <a:t>জগতের যত বড় বড় জয় বড় বড় অভিযান</a:t>
            </a:r>
          </a:p>
          <a:p>
            <a:pPr algn="just"/>
            <a:r>
              <a:rPr lang="bn-BD" sz="3200" i="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rPr>
              <a:t>মাতা ভগ্নী ও বধূদের ত্যাগে হইয়াছে মহীয়ান।          </a:t>
            </a:r>
            <a:endParaRPr lang="en-US" sz="3200" i="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endParaRPr>
          </a:p>
          <a:p>
            <a:pPr algn="ctr"/>
            <a:endParaRPr lang="bn-BD" sz="3200" b="1" dirty="0">
              <a:ln w="11430">
                <a:solidFill>
                  <a:schemeClr val="tx1"/>
                </a:solidFill>
              </a:ln>
              <a:effectLst>
                <a:outerShdw blurRad="50800" dist="39000" dir="5460000" algn="tl">
                  <a:srgbClr val="000000">
                    <a:alpha val="38000"/>
                  </a:srgbClr>
                </a:outerShdw>
              </a:effectLst>
              <a:latin typeface="NikoshBAN" pitchFamily="2" charset="0"/>
              <a:cs typeface="NikoshBAN" pitchFamily="2"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9390" y="1311256"/>
            <a:ext cx="4745254" cy="3816429"/>
          </a:xfrm>
          <a:prstGeom prst="rect">
            <a:avLst/>
          </a:prstGeom>
        </p:spPr>
      </p:pic>
    </p:spTree>
    <p:extLst>
      <p:ext uri="{BB962C8B-B14F-4D97-AF65-F5344CB8AC3E}">
        <p14:creationId xmlns:p14="http://schemas.microsoft.com/office/powerpoint/2010/main" val="4276308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67664" y="1749576"/>
            <a:ext cx="6044664" cy="304698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r"/>
            <a:r>
              <a:rPr lang="bn-BD" sz="3200" b="1" i="1" dirty="0">
                <a:ln w="11430">
                  <a:noFill/>
                </a:ln>
                <a:solidFill>
                  <a:schemeClr val="tx1"/>
                </a:solidFill>
                <a:effectLst>
                  <a:outerShdw blurRad="50800" dist="39000" dir="5460000" algn="tl">
                    <a:srgbClr val="000000">
                      <a:alpha val="38000"/>
                    </a:srgbClr>
                  </a:outerShdw>
                </a:effectLst>
                <a:latin typeface="NikoshBAN" pitchFamily="2" charset="0"/>
                <a:cs typeface="NikoshBAN" pitchFamily="2" charset="0"/>
              </a:rPr>
              <a:t>নর যদি রাখে নারী বন্দী, তবে এর পরযুগে</a:t>
            </a:r>
          </a:p>
          <a:p>
            <a:pPr algn="r"/>
            <a:r>
              <a:rPr lang="bn-BD" sz="3200" b="1" i="1" dirty="0">
                <a:ln w="11430">
                  <a:noFill/>
                </a:ln>
                <a:solidFill>
                  <a:schemeClr val="tx1"/>
                </a:solidFill>
                <a:effectLst>
                  <a:outerShdw blurRad="50800" dist="39000" dir="5460000" algn="tl">
                    <a:srgbClr val="000000">
                      <a:alpha val="38000"/>
                    </a:srgbClr>
                  </a:outerShdw>
                </a:effectLst>
                <a:latin typeface="NikoshBAN" pitchFamily="2" charset="0"/>
                <a:cs typeface="NikoshBAN" pitchFamily="2" charset="0"/>
              </a:rPr>
              <a:t>আপনারি রচা ঐ কারাগারে পুরুষ মরিবে ভুগে।</a:t>
            </a:r>
          </a:p>
          <a:p>
            <a:pPr algn="r"/>
            <a:r>
              <a:rPr lang="bn-BD" sz="3200" b="1" i="1" dirty="0">
                <a:ln w="11430">
                  <a:noFill/>
                </a:ln>
                <a:solidFill>
                  <a:schemeClr val="tx1"/>
                </a:solidFill>
                <a:effectLst>
                  <a:outerShdw blurRad="50800" dist="39000" dir="5460000" algn="tl">
                    <a:srgbClr val="000000">
                      <a:alpha val="38000"/>
                    </a:srgbClr>
                  </a:outerShdw>
                </a:effectLst>
                <a:latin typeface="NikoshBAN" pitchFamily="2" charset="0"/>
                <a:cs typeface="NikoshBAN" pitchFamily="2" charset="0"/>
              </a:rPr>
              <a:t>                                    যুগের ধর্ম এই-</a:t>
            </a:r>
          </a:p>
          <a:p>
            <a:pPr algn="r"/>
            <a:r>
              <a:rPr lang="bn-BD" sz="3200" b="1" i="1" dirty="0">
                <a:ln w="11430">
                  <a:noFill/>
                </a:ln>
                <a:solidFill>
                  <a:schemeClr val="tx1"/>
                </a:solidFill>
                <a:effectLst>
                  <a:outerShdw blurRad="50800" dist="39000" dir="5460000" algn="tl">
                    <a:srgbClr val="000000">
                      <a:alpha val="38000"/>
                    </a:srgbClr>
                  </a:outerShdw>
                </a:effectLst>
                <a:latin typeface="NikoshBAN" pitchFamily="2" charset="0"/>
                <a:cs typeface="NikoshBAN" pitchFamily="2" charset="0"/>
              </a:rPr>
              <a:t>পীড়ন করিলে সে-পীড়ন এসে পীড়া দেবে তোমাকেই।</a:t>
            </a:r>
          </a:p>
          <a:p>
            <a:pPr algn="r"/>
            <a:endParaRPr lang="en-SG" sz="3200" dirty="0">
              <a:solidFill>
                <a:schemeClr val="tx1"/>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797" y="1287565"/>
            <a:ext cx="5560614" cy="3816428"/>
          </a:xfrm>
          <a:prstGeom prst="rect">
            <a:avLst/>
          </a:prstGeom>
        </p:spPr>
      </p:pic>
    </p:spTree>
    <p:extLst>
      <p:ext uri="{BB962C8B-B14F-4D97-AF65-F5344CB8AC3E}">
        <p14:creationId xmlns:p14="http://schemas.microsoft.com/office/powerpoint/2010/main" val="12622220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5"/>
          <p:cNvGrpSpPr/>
          <p:nvPr/>
        </p:nvGrpSpPr>
        <p:grpSpPr>
          <a:xfrm>
            <a:off x="3099334" y="377587"/>
            <a:ext cx="5130265" cy="1499339"/>
            <a:chOff x="5284807" y="334317"/>
            <a:chExt cx="1983905" cy="2001891"/>
          </a:xfrm>
        </p:grpSpPr>
        <p:grpSp>
          <p:nvGrpSpPr>
            <p:cNvPr id="6" name="Group 26"/>
            <p:cNvGrpSpPr/>
            <p:nvPr/>
          </p:nvGrpSpPr>
          <p:grpSpPr>
            <a:xfrm>
              <a:off x="5284807" y="334317"/>
              <a:ext cx="1983905" cy="2001891"/>
              <a:chOff x="151529" y="2384674"/>
              <a:chExt cx="2364500" cy="2343058"/>
            </a:xfrm>
          </p:grpSpPr>
          <p:sp>
            <p:nvSpPr>
              <p:cNvPr id="8" name="Oval 7">
                <a:extLst>
                  <a:ext uri="{FF2B5EF4-FFF2-40B4-BE49-F238E27FC236}">
                    <a16:creationId xmlns:a16="http://schemas.microsoft.com/office/drawing/2014/main" xmlns="" id="{E66CFF82-C205-45CC-9E5B-CF29E78990C6}"/>
                  </a:ext>
                </a:extLst>
              </p:cNvPr>
              <p:cNvSpPr/>
              <p:nvPr/>
            </p:nvSpPr>
            <p:spPr>
              <a:xfrm>
                <a:off x="151529" y="2384674"/>
                <a:ext cx="2364500" cy="2343058"/>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sp>
            <p:nvSpPr>
              <p:cNvPr id="10" name="Oval 9">
                <a:extLst>
                  <a:ext uri="{FF2B5EF4-FFF2-40B4-BE49-F238E27FC236}">
                    <a16:creationId xmlns:a16="http://schemas.microsoft.com/office/drawing/2014/main" xmlns="" id="{FF2F21DA-04F9-4CAF-8758-9852D1F9674E}"/>
                  </a:ext>
                </a:extLst>
              </p:cNvPr>
              <p:cNvSpPr/>
              <p:nvPr/>
            </p:nvSpPr>
            <p:spPr>
              <a:xfrm>
                <a:off x="362626" y="2572504"/>
                <a:ext cx="2048775" cy="2006922"/>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0"/>
                  <a:solidFill>
                    <a:schemeClr val="tx1"/>
                  </a:solidFill>
                  <a:effectLst>
                    <a:outerShdw blurRad="38100" dist="19050" dir="2700000" algn="tl" rotWithShape="0">
                      <a:schemeClr val="dk1">
                        <a:alpha val="40000"/>
                      </a:schemeClr>
                    </a:outerShdw>
                  </a:effectLst>
                </a:endParaRPr>
              </a:p>
            </p:txBody>
          </p:sp>
        </p:grpSp>
        <p:sp>
          <p:nvSpPr>
            <p:cNvPr id="7" name="Rectangle 6">
              <a:extLst>
                <a:ext uri="{FF2B5EF4-FFF2-40B4-BE49-F238E27FC236}">
                  <a16:creationId xmlns:a16="http://schemas.microsoft.com/office/drawing/2014/main" xmlns="" id="{6D4E8B2E-4F62-406A-BCB8-2561B52A8595}"/>
                </a:ext>
              </a:extLst>
            </p:cNvPr>
            <p:cNvSpPr/>
            <p:nvPr/>
          </p:nvSpPr>
          <p:spPr>
            <a:xfrm>
              <a:off x="5498983" y="955260"/>
              <a:ext cx="1555552" cy="760003"/>
            </a:xfrm>
            <a:prstGeom prst="rect">
              <a:avLst/>
            </a:prstGeom>
            <a:scene3d>
              <a:camera prst="orthographicFront"/>
              <a:lightRig rig="threePt" dir="t"/>
            </a:scene3d>
            <a:sp3d>
              <a:bevelT w="152400" h="50800" prst="softRound"/>
            </a:sp3d>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80000"/>
                </a:lnSpc>
              </a:pPr>
              <a:r>
                <a:rPr lang="en-US" sz="44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a:t>
              </a:r>
              <a:r>
                <a:rPr lang="en-US" sz="4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endParaRPr lang="en-US" sz="4400" b="1" dirty="0">
                <a:effectLst>
                  <a:outerShdw blurRad="38100" dist="38100" dir="2700000" algn="tl">
                    <a:srgbClr val="000000">
                      <a:alpha val="43137"/>
                    </a:srgbClr>
                  </a:outerShdw>
                </a:effectLst>
              </a:endParaRPr>
            </a:p>
          </p:txBody>
        </p:sp>
      </p:grpSp>
      <p:graphicFrame>
        <p:nvGraphicFramePr>
          <p:cNvPr id="12" name="Table 11"/>
          <p:cNvGraphicFramePr>
            <a:graphicFrameLocks noGrp="1"/>
          </p:cNvGraphicFramePr>
          <p:nvPr>
            <p:extLst>
              <p:ext uri="{D42A27DB-BD31-4B8C-83A1-F6EECF244321}">
                <p14:modId xmlns:p14="http://schemas.microsoft.com/office/powerpoint/2010/main" val="922893245"/>
              </p:ext>
            </p:extLst>
          </p:nvPr>
        </p:nvGraphicFramePr>
        <p:xfrm>
          <a:off x="779646" y="3046106"/>
          <a:ext cx="10318282" cy="2529840"/>
        </p:xfrm>
        <a:graphic>
          <a:graphicData uri="http://schemas.openxmlformats.org/drawingml/2006/table">
            <a:tbl>
              <a:tblPr firstRow="1" bandRow="1">
                <a:tableStyleId>{93296810-A885-4BE3-A3E7-6D5BEEA58F35}</a:tableStyleId>
              </a:tblPr>
              <a:tblGrid>
                <a:gridCol w="10318282">
                  <a:extLst>
                    <a:ext uri="{9D8B030D-6E8A-4147-A177-3AD203B41FA5}">
                      <a16:colId xmlns:a16="http://schemas.microsoft.com/office/drawing/2014/main" xmlns="" val="20000"/>
                    </a:ext>
                  </a:extLst>
                </a:gridCol>
              </a:tblGrid>
              <a:tr h="767940">
                <a:tc>
                  <a:txBody>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3200" u="none" strike="noStrike" kern="1200" cap="none" spc="0" normalizeH="0" baseline="0" noProof="0" dirty="0" smtClean="0">
                          <a:ln>
                            <a:noFill/>
                          </a:ln>
                          <a:effectLst/>
                          <a:uLnTx/>
                          <a:uFillTx/>
                        </a:rPr>
                        <a:t>১. </a:t>
                      </a:r>
                      <a:r>
                        <a:rPr kumimoji="0" lang="as-IN" sz="3200" u="none" strike="noStrike" kern="1200" cap="none" spc="0" normalizeH="0" baseline="0" noProof="0" dirty="0" smtClean="0">
                          <a:ln>
                            <a:noFill/>
                          </a:ln>
                          <a:effectLst/>
                          <a:uLnTx/>
                          <a:uFillTx/>
                        </a:rPr>
                        <a:t>কবি ‘সাম্যের যুগ’ বলতে কী বুঝিয়েছেন?</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3200" u="none" strike="noStrike" kern="1200" cap="none" spc="0" normalizeH="0" baseline="0" noProof="0" dirty="0" smtClean="0">
                          <a:ln>
                            <a:noFill/>
                          </a:ln>
                          <a:effectLst/>
                          <a:uLnTx/>
                          <a:uFillTx/>
                        </a:rPr>
                        <a:t>২.</a:t>
                      </a:r>
                      <a:r>
                        <a:rPr kumimoji="0" lang="as-IN" sz="3200" u="none" strike="noStrike" kern="1200" cap="none" spc="0" normalizeH="0" baseline="0" noProof="0" dirty="0" smtClean="0">
                          <a:ln>
                            <a:noFill/>
                          </a:ln>
                          <a:effectLst/>
                          <a:uLnTx/>
                          <a:uFillTx/>
                        </a:rPr>
                        <a:t> ‘নারী’কবিতাটি কবির কোন কাব্যগ্রন্থ থেকে নেওয়া হয়েছে?</a:t>
                      </a: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r>
                        <a:rPr kumimoji="0" lang="en-US" sz="3200" u="none" strike="noStrike" kern="1200" cap="none" spc="0" normalizeH="0" baseline="0" noProof="0" dirty="0" smtClean="0">
                          <a:ln>
                            <a:noFill/>
                          </a:ln>
                          <a:effectLst/>
                          <a:uLnTx/>
                          <a:uFillTx/>
                        </a:rPr>
                        <a:t>৩. </a:t>
                      </a:r>
                      <a:r>
                        <a:rPr kumimoji="0" lang="as-IN" sz="3200" u="none" strike="noStrike" kern="1200" cap="none" spc="0" normalizeH="0" baseline="0" noProof="0" dirty="0" smtClean="0">
                          <a:ln>
                            <a:noFill/>
                          </a:ln>
                          <a:effectLst/>
                          <a:uLnTx/>
                          <a:uFillTx/>
                        </a:rPr>
                        <a:t>মহীয়ান শব্দটি ‘নারী’ কবিতায় কোন অর্থে ব্যবহৃত হয়েছে?</a:t>
                      </a:r>
                      <a:endParaRPr kumimoji="0" lang="as-IN" sz="3200" b="0" i="0" u="none" strike="noStrike" kern="1200" cap="none" spc="0" normalizeH="0" baseline="0" noProof="0" dirty="0" smtClean="0">
                        <a:ln>
                          <a:noFill/>
                        </a:ln>
                        <a:solidFill>
                          <a:prstClr val="black"/>
                        </a:solidFill>
                        <a:effectLst/>
                        <a:uLnTx/>
                        <a:uFillTx/>
                        <a:latin typeface="NikoshBAN" pitchFamily="2" charset="0"/>
                        <a:cs typeface="NikoshBAN" pitchFamily="2" charset="0"/>
                      </a:endParaRPr>
                    </a:p>
                  </a:txBody>
                  <a:tcPr/>
                </a:tc>
                <a:extLst>
                  <a:ext uri="{0D108BD9-81ED-4DB2-BD59-A6C34878D82A}">
                    <a16:rowId xmlns:a16="http://schemas.microsoft.com/office/drawing/2014/main" xmlns="" val="10000"/>
                  </a:ext>
                </a:extLst>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heel(4)">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6D4E8B2E-4F62-406A-BCB8-2561B52A8595}"/>
              </a:ext>
            </a:extLst>
          </p:cNvPr>
          <p:cNvSpPr/>
          <p:nvPr/>
        </p:nvSpPr>
        <p:spPr>
          <a:xfrm>
            <a:off x="3874168" y="633457"/>
            <a:ext cx="3700914" cy="773738"/>
          </a:xfrm>
          <a:prstGeom prst="rect">
            <a:avLst/>
          </a:prstGeom>
          <a:solidFill>
            <a:schemeClr val="accent6">
              <a:lumMod val="40000"/>
              <a:lumOff val="60000"/>
            </a:scheme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76000"/>
              </a:lnSpc>
            </a:pPr>
            <a:r>
              <a:rPr lang="en-US" sz="54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দলগত</a:t>
            </a:r>
            <a:r>
              <a:rPr lang="en-US" sz="54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4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r>
              <a:rPr lang="en-US" sz="54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5400" b="1" dirty="0">
              <a:effectLst>
                <a:outerShdw blurRad="38100" dist="38100" dir="2700000" algn="tl">
                  <a:srgbClr val="000000">
                    <a:alpha val="43137"/>
                  </a:srgbClr>
                </a:outerShdw>
              </a:effectLst>
            </a:endParaRPr>
          </a:p>
        </p:txBody>
      </p:sp>
      <p:sp>
        <p:nvSpPr>
          <p:cNvPr id="13" name="Rectangle 12"/>
          <p:cNvSpPr/>
          <p:nvPr/>
        </p:nvSpPr>
        <p:spPr>
          <a:xfrm>
            <a:off x="1215075" y="3233787"/>
            <a:ext cx="9950230" cy="646331"/>
          </a:xfrm>
          <a:prstGeom prst="rect">
            <a:avLst/>
          </a:prstGeom>
          <a:noFill/>
        </p:spPr>
        <p:txBody>
          <a:bodyPr wrap="square" lIns="91440" tIns="45720" rIns="91440" bIns="45720">
            <a:spAutoFit/>
          </a:bodyPr>
          <a:lstStyle/>
          <a:p>
            <a:pPr algn="ctr"/>
            <a:r>
              <a:rPr lang="bn-BD" sz="28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NikoshBAN" pitchFamily="2" charset="0"/>
                <a:cs typeface="NikoshBAN" pitchFamily="2" charset="0"/>
              </a:rPr>
              <a:t> </a:t>
            </a:r>
            <a:r>
              <a:rPr lang="as-IN" sz="3600" b="1" cap="none" spc="100" dirty="0"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মানবসভ্যতা </a:t>
            </a:r>
            <a:r>
              <a:rPr lang="en-US" sz="3600" b="1" cap="none" spc="100" dirty="0" err="1"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বি</a:t>
            </a:r>
            <a:r>
              <a:rPr lang="as-IN" sz="3600" b="1" cap="none" spc="100" dirty="0"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নির্মা</a:t>
            </a:r>
            <a:r>
              <a:rPr lang="en-US" sz="3600" b="1" cap="none" spc="100" dirty="0" err="1"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ণে</a:t>
            </a:r>
            <a:r>
              <a:rPr lang="as-IN" sz="3600" b="1" cap="none" spc="100" dirty="0"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 </a:t>
            </a:r>
            <a:r>
              <a:rPr lang="as-IN" sz="3600" b="1" cap="none" spc="100" dirty="0" smtClean="0">
                <a:ln w="18000">
                  <a:noFill/>
                  <a:prstDash val="solid"/>
                </a:ln>
                <a:effectLst>
                  <a:outerShdw blurRad="25000" dist="20000" dir="16020000" algn="tl">
                    <a:schemeClr val="accent1">
                      <a:satMod val="200000"/>
                      <a:shade val="1000"/>
                      <a:alpha val="60000"/>
                    </a:schemeClr>
                  </a:outerShdw>
                </a:effectLst>
                <a:latin typeface="NikoshBAN" pitchFamily="2" charset="0"/>
                <a:cs typeface="NikoshBAN" pitchFamily="2" charset="0"/>
              </a:rPr>
              <a:t>পুরুষ ও নারীর যৌথ ভূমিকা বিশ্লেষণ কর।</a:t>
            </a:r>
            <a:endParaRPr lang="en-SG" sz="3600" b="1" cap="none" spc="100" dirty="0">
              <a:ln w="18000">
                <a:noFill/>
                <a:prstDash val="solid"/>
              </a:ln>
              <a:effectLst>
                <a:outerShdw blurRad="25000" dist="20000" dir="16020000" algn="tl">
                  <a:schemeClr val="accent1">
                    <a:satMod val="200000"/>
                    <a:shade val="1000"/>
                    <a:alpha val="60000"/>
                  </a:schemeClr>
                </a:outerShdw>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796173" y="343301"/>
            <a:ext cx="3265715" cy="107405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400" b="1" dirty="0" smtClean="0">
                <a:solidFill>
                  <a:schemeClr val="tx1"/>
                </a:solidFill>
                <a:latin typeface="NikoshBAN" pitchFamily="2" charset="0"/>
                <a:cs typeface="NikoshBAN" pitchFamily="2" charset="0"/>
              </a:rPr>
              <a:t>মূল্যায়ন</a:t>
            </a:r>
            <a:endParaRPr lang="en-SG" sz="4400" b="1" dirty="0">
              <a:solidFill>
                <a:schemeClr val="tx1"/>
              </a:solidFill>
              <a:latin typeface="NikoshBAN" pitchFamily="2" charset="0"/>
              <a:cs typeface="NikoshBAN" pitchFamily="2" charset="0"/>
            </a:endParaRPr>
          </a:p>
        </p:txBody>
      </p:sp>
      <p:sp>
        <p:nvSpPr>
          <p:cNvPr id="4" name="Rounded Rectangle 3"/>
          <p:cNvSpPr/>
          <p:nvPr/>
        </p:nvSpPr>
        <p:spPr>
          <a:xfrm>
            <a:off x="1073905" y="2473693"/>
            <a:ext cx="10409034" cy="1544167"/>
          </a:xfrm>
          <a:prstGeom prst="round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marL="514350" indent="-514350">
              <a:buAutoNum type="arabicPeriod"/>
            </a:pPr>
            <a:r>
              <a:rPr lang="en-SG" sz="3200" dirty="0" smtClean="0">
                <a:solidFill>
                  <a:schemeClr val="tx1"/>
                </a:solidFill>
                <a:latin typeface="NikoshBAN" pitchFamily="2" charset="0"/>
                <a:cs typeface="NikoshBAN" pitchFamily="2" charset="0"/>
              </a:rPr>
              <a:t>‘</a:t>
            </a:r>
            <a:r>
              <a:rPr lang="en-SG" sz="3200" dirty="0" err="1" smtClean="0">
                <a:solidFill>
                  <a:schemeClr val="tx1"/>
                </a:solidFill>
                <a:latin typeface="NikoshBAN" pitchFamily="2" charset="0"/>
                <a:cs typeface="NikoshBAN" pitchFamily="2" charset="0"/>
              </a:rPr>
              <a:t>নারী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কবিতা</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অবলম্বনে</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নারীদের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প্রতি</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শ্রদ্ধা</a:t>
            </a:r>
            <a:r>
              <a:rPr lang="en-SG" sz="3200" dirty="0" smtClean="0">
                <a:solidFill>
                  <a:schemeClr val="tx1"/>
                </a:solidFill>
                <a:latin typeface="NikoshBAN" pitchFamily="2" charset="0"/>
                <a:cs typeface="NikoshBAN" pitchFamily="2" charset="0"/>
              </a:rPr>
              <a:t> ও </a:t>
            </a:r>
            <a:r>
              <a:rPr lang="en-SG" sz="3200" dirty="0" err="1" smtClean="0">
                <a:solidFill>
                  <a:schemeClr val="tx1"/>
                </a:solidFill>
                <a:latin typeface="NikoshBAN" pitchFamily="2" charset="0"/>
                <a:cs typeface="NikoshBAN" pitchFamily="2" charset="0"/>
              </a:rPr>
              <a:t>মর্যাদার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দিকটি</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বিশ্লেষণ</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কর</a:t>
            </a:r>
            <a:r>
              <a:rPr lang="en-SG" sz="3200" dirty="0" smtClean="0">
                <a:solidFill>
                  <a:schemeClr val="tx1"/>
                </a:solidFill>
                <a:latin typeface="NikoshBAN" pitchFamily="2" charset="0"/>
                <a:cs typeface="NikoshBAN" pitchFamily="2" charset="0"/>
              </a:rPr>
              <a:t>।</a:t>
            </a:r>
          </a:p>
          <a:p>
            <a:pPr marL="514350" indent="-514350">
              <a:buAutoNum type="arabicPeriod"/>
            </a:pP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নারী-পুরুষের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সমঅধিকারের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চেতনার</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দিকটি</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বর্ণনা</a:t>
            </a:r>
            <a:r>
              <a:rPr lang="en-SG" sz="3200" dirty="0" smtClean="0">
                <a:solidFill>
                  <a:schemeClr val="tx1"/>
                </a:solidFill>
                <a:latin typeface="NikoshBAN" pitchFamily="2" charset="0"/>
                <a:cs typeface="NikoshBAN" pitchFamily="2" charset="0"/>
              </a:rPr>
              <a:t> </a:t>
            </a:r>
            <a:r>
              <a:rPr lang="en-SG" sz="3200" dirty="0" err="1" smtClean="0">
                <a:solidFill>
                  <a:schemeClr val="tx1"/>
                </a:solidFill>
                <a:latin typeface="NikoshBAN" pitchFamily="2" charset="0"/>
                <a:cs typeface="NikoshBAN" pitchFamily="2" charset="0"/>
              </a:rPr>
              <a:t>কর</a:t>
            </a:r>
            <a:r>
              <a:rPr lang="en-SG" sz="3200" dirty="0" smtClean="0">
                <a:solidFill>
                  <a:schemeClr val="tx1"/>
                </a:solidFill>
                <a:latin typeface="NikoshBAN" pitchFamily="2" charset="0"/>
                <a:cs typeface="NikoshBAN" pitchFamily="2" charset="0"/>
              </a:rPr>
              <a:t>।</a:t>
            </a:r>
            <a:endParaRPr lang="en-SG" sz="3200" dirty="0">
              <a:solidFill>
                <a:schemeClr val="tx1"/>
              </a:solidFill>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4400555" y="442549"/>
            <a:ext cx="2215671" cy="1015663"/>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as-IN" sz="6000" dirty="0" smtClean="0">
                <a:ln/>
                <a:latin typeface="NikoshBAN" panose="02000000000000000000" pitchFamily="2" charset="0"/>
                <a:cs typeface="NikoshBAN" panose="02000000000000000000" pitchFamily="2" charset="0"/>
              </a:rPr>
              <a:t>পরিচিতি</a:t>
            </a:r>
            <a:endParaRPr lang="en-US" sz="6000" cap="none" spc="0" dirty="0">
              <a:ln/>
              <a:effectLst/>
              <a:latin typeface="NikoshBAN" panose="02000000000000000000" pitchFamily="2" charset="0"/>
              <a:cs typeface="NikoshBAN" panose="02000000000000000000" pitchFamily="2" charset="0"/>
            </a:endParaRPr>
          </a:p>
        </p:txBody>
      </p:sp>
      <p:pic>
        <p:nvPicPr>
          <p:cNvPr id="16" name="Picture 15" descr="Rojob.jpg">
            <a:extLst>
              <a:ext uri="{FF2B5EF4-FFF2-40B4-BE49-F238E27FC236}">
                <a16:creationId xmlns:a16="http://schemas.microsoft.com/office/drawing/2014/main" xmlns="" id="{E1D409A0-0865-4C24-ADF0-784151477EA5}"/>
              </a:ext>
            </a:extLst>
          </p:cNvPr>
          <p:cNvPicPr>
            <a:picLocks noChangeAspect="1"/>
          </p:cNvPicPr>
          <p:nvPr/>
        </p:nvPicPr>
        <p:blipFill>
          <a:blip r:embed="rId2" cstate="print"/>
          <a:stretch>
            <a:fillRect/>
          </a:stretch>
        </p:blipFill>
        <p:spPr>
          <a:xfrm>
            <a:off x="909519" y="340000"/>
            <a:ext cx="2662429" cy="2693757"/>
          </a:xfrm>
          <a:prstGeom prst="round2DiagRect">
            <a:avLst>
              <a:gd name="adj1" fmla="val 16667"/>
              <a:gd name="adj2" fmla="val 9104"/>
            </a:avLst>
          </a:prstGeom>
          <a:ln w="76200" cap="sq">
            <a:solidFill>
              <a:srgbClr val="FF0000"/>
            </a:solidFill>
            <a:miter lim="800000"/>
          </a:ln>
          <a:effectLst>
            <a:outerShdw blurRad="254000" algn="tl" rotWithShape="0">
              <a:srgbClr val="000000">
                <a:alpha val="43000"/>
              </a:srgbClr>
            </a:outerShdw>
          </a:effectLst>
        </p:spPr>
      </p:pic>
      <p:sp>
        <p:nvSpPr>
          <p:cNvPr id="17" name="Rectangle 16">
            <a:extLst>
              <a:ext uri="{FF2B5EF4-FFF2-40B4-BE49-F238E27FC236}">
                <a16:creationId xmlns:a16="http://schemas.microsoft.com/office/drawing/2014/main" xmlns="" id="{BE3CA00F-AA05-45E7-A43A-AF5C416CD440}"/>
              </a:ext>
            </a:extLst>
          </p:cNvPr>
          <p:cNvSpPr/>
          <p:nvPr/>
        </p:nvSpPr>
        <p:spPr>
          <a:xfrm>
            <a:off x="439500" y="3127760"/>
            <a:ext cx="4749236" cy="280076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মো</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রজব</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আলী</a:t>
            </a:r>
            <a:endPar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সহকারী</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প্রধান</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শিক্ষক</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চুহড়</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উচ্চ</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বিদ্যালয়</a:t>
            </a:r>
            <a:endPar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মিঠাপুকুর</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 </a:t>
            </a:r>
            <a:r>
              <a:rPr kumimoji="0" lang="en-US" sz="4400" b="0" i="0" u="none" strike="noStrike" kern="0" cap="none" spc="0" normalizeH="0" baseline="0" noProof="0" dirty="0" err="1" smtClean="0">
                <a:ln>
                  <a:noFill/>
                </a:ln>
                <a:solidFill>
                  <a:prstClr val="black"/>
                </a:solidFill>
                <a:effectLst/>
                <a:uLnTx/>
                <a:uFillTx/>
                <a:latin typeface="NikoshBAN" panose="02000000000000000000" pitchFamily="2" charset="0"/>
                <a:cs typeface="NikoshBAN" panose="02000000000000000000" pitchFamily="2" charset="0"/>
              </a:rPr>
              <a:t>রংপুর</a:t>
            </a:r>
            <a:r>
              <a:rPr kumimoji="0" lang="en-US" sz="4400" b="0" i="0" u="none" strike="noStrike" kern="0" cap="none" spc="0" normalizeH="0" baseline="0" noProof="0" dirty="0" smtClean="0">
                <a:ln>
                  <a:noFill/>
                </a:ln>
                <a:solidFill>
                  <a:prstClr val="black"/>
                </a:solidFill>
                <a:effectLst/>
                <a:uLnTx/>
                <a:uFillTx/>
                <a:latin typeface="NikoshBAN" panose="02000000000000000000" pitchFamily="2" charset="0"/>
                <a:cs typeface="NikoshBAN" panose="02000000000000000000" pitchFamily="2" charset="0"/>
              </a:rPr>
              <a:t>।</a:t>
            </a:r>
            <a:endParaRPr kumimoji="0" lang="en-US" sz="4400" b="0" i="0" u="none" strike="noStrike" kern="0" cap="none" spc="0" normalizeH="0" baseline="0" noProof="0" dirty="0" smtClean="0">
              <a:ln>
                <a:noFill/>
              </a:ln>
              <a:solidFill>
                <a:prstClr val="black"/>
              </a:solidFill>
              <a:effectLst/>
              <a:uLnTx/>
              <a:uFillTx/>
            </a:endParaRPr>
          </a:p>
        </p:txBody>
      </p:sp>
      <p:sp>
        <p:nvSpPr>
          <p:cNvPr id="18" name="Rectangle 17">
            <a:extLst>
              <a:ext uri="{FF2B5EF4-FFF2-40B4-BE49-F238E27FC236}">
                <a16:creationId xmlns:a16="http://schemas.microsoft.com/office/drawing/2014/main" xmlns="" id="{C53F0D35-2A59-465F-8F39-93E9F21242FA}"/>
              </a:ext>
            </a:extLst>
          </p:cNvPr>
          <p:cNvSpPr/>
          <p:nvPr/>
        </p:nvSpPr>
        <p:spPr>
          <a:xfrm>
            <a:off x="6682812" y="2602330"/>
            <a:ext cx="5341122" cy="3477875"/>
          </a:xfrm>
          <a:prstGeom prst="rect">
            <a:avLst/>
          </a:prstGeom>
        </p:spPr>
        <p:txBody>
          <a:bodyPr wrap="square">
            <a:spAutoFit/>
          </a:bodyPr>
          <a:lstStyle/>
          <a:p>
            <a:pPr algn="ctr"/>
            <a:r>
              <a:rPr lang="bn-BD" sz="4400" dirty="0" smtClean="0">
                <a:solidFill>
                  <a:prstClr val="black">
                    <a:lumMod val="95000"/>
                    <a:lumOff val="5000"/>
                  </a:prstClr>
                </a:solidFill>
                <a:latin typeface="NikoshBAN" pitchFamily="2" charset="0"/>
                <a:cs typeface="NikoshBAN" pitchFamily="2" charset="0"/>
              </a:rPr>
              <a:t>শ্রেণি</a:t>
            </a:r>
            <a:r>
              <a:rPr lang="en-US" sz="4400" dirty="0" smtClean="0">
                <a:solidFill>
                  <a:prstClr val="black">
                    <a:lumMod val="95000"/>
                    <a:lumOff val="5000"/>
                  </a:prstClr>
                </a:solidFill>
                <a:latin typeface="NikoshBAN" pitchFamily="2" charset="0"/>
                <a:cs typeface="NikoshBAN" pitchFamily="2" charset="0"/>
              </a:rPr>
              <a:t>: </a:t>
            </a:r>
            <a:r>
              <a:rPr lang="en-US" sz="4400" dirty="0" err="1" smtClean="0">
                <a:solidFill>
                  <a:prstClr val="black">
                    <a:lumMod val="95000"/>
                    <a:lumOff val="5000"/>
                  </a:prstClr>
                </a:solidFill>
                <a:latin typeface="NikoshBAN" pitchFamily="2" charset="0"/>
                <a:cs typeface="NikoshBAN" pitchFamily="2" charset="0"/>
              </a:rPr>
              <a:t>অষ্টম</a:t>
            </a:r>
            <a:endParaRPr lang="bn-BD" sz="4400" dirty="0">
              <a:solidFill>
                <a:prstClr val="black">
                  <a:lumMod val="95000"/>
                  <a:lumOff val="5000"/>
                </a:prstClr>
              </a:solidFill>
              <a:latin typeface="NikoshBAN" pitchFamily="2" charset="0"/>
              <a:cs typeface="NikoshBAN" pitchFamily="2" charset="0"/>
            </a:endParaRPr>
          </a:p>
          <a:p>
            <a:pPr algn="ctr"/>
            <a:r>
              <a:rPr lang="en-US" sz="4400" b="1" dirty="0" err="1" smtClean="0">
                <a:solidFill>
                  <a:prstClr val="black">
                    <a:lumMod val="95000"/>
                    <a:lumOff val="5000"/>
                  </a:prstClr>
                </a:solidFill>
                <a:effectLst>
                  <a:outerShdw blurRad="38100" dist="38100" dir="2700000" algn="tl">
                    <a:srgbClr val="000000">
                      <a:alpha val="43137"/>
                    </a:srgbClr>
                  </a:outerShdw>
                </a:effectLst>
                <a:latin typeface="NikoshBAN" pitchFamily="2" charset="0"/>
                <a:cs typeface="NikoshBAN" pitchFamily="2" charset="0"/>
              </a:rPr>
              <a:t>বিষয়</a:t>
            </a:r>
            <a:r>
              <a:rPr lang="en-US" sz="4400" b="1" dirty="0" smtClean="0">
                <a:solidFill>
                  <a:prstClr val="black">
                    <a:lumMod val="95000"/>
                    <a:lumOff val="5000"/>
                  </a:prstClr>
                </a:solidFill>
                <a:effectLst>
                  <a:outerShdw blurRad="38100" dist="38100" dir="2700000" algn="tl">
                    <a:srgbClr val="000000">
                      <a:alpha val="43137"/>
                    </a:srgbClr>
                  </a:outerShdw>
                </a:effectLst>
                <a:latin typeface="NikoshBAN" pitchFamily="2" charset="0"/>
                <a:cs typeface="NikoshBAN" pitchFamily="2" charset="0"/>
              </a:rPr>
              <a:t>: </a:t>
            </a:r>
            <a:r>
              <a:rPr lang="en-US" sz="4400" b="1" dirty="0" err="1" smtClean="0">
                <a:solidFill>
                  <a:prstClr val="black">
                    <a:lumMod val="95000"/>
                    <a:lumOff val="5000"/>
                  </a:prstClr>
                </a:solidFill>
                <a:effectLst>
                  <a:outerShdw blurRad="38100" dist="38100" dir="2700000" algn="tl">
                    <a:srgbClr val="000000">
                      <a:alpha val="43137"/>
                    </a:srgbClr>
                  </a:outerShdw>
                </a:effectLst>
                <a:latin typeface="NikoshBAN" pitchFamily="2" charset="0"/>
                <a:cs typeface="NikoshBAN" pitchFamily="2" charset="0"/>
              </a:rPr>
              <a:t>বাংলা</a:t>
            </a:r>
            <a:endParaRPr lang="bn-BD" sz="4400" b="1" dirty="0">
              <a:solidFill>
                <a:prstClr val="black">
                  <a:lumMod val="95000"/>
                  <a:lumOff val="5000"/>
                </a:prstClr>
              </a:solidFill>
              <a:effectLst>
                <a:outerShdw blurRad="38100" dist="38100" dir="2700000" algn="tl">
                  <a:srgbClr val="000000">
                    <a:alpha val="43137"/>
                  </a:srgbClr>
                </a:outerShdw>
              </a:effectLst>
              <a:latin typeface="NikoshBAN" pitchFamily="2" charset="0"/>
              <a:cs typeface="NikoshBAN" pitchFamily="2" charset="0"/>
            </a:endParaRPr>
          </a:p>
          <a:p>
            <a:pPr algn="ctr"/>
            <a:r>
              <a:rPr lang="en-US" sz="4400" dirty="0">
                <a:solidFill>
                  <a:prstClr val="black">
                    <a:lumMod val="95000"/>
                    <a:lumOff val="5000"/>
                  </a:prstClr>
                </a:solidFill>
                <a:latin typeface="NikoshBAN" pitchFamily="2" charset="0"/>
                <a:cs typeface="NikoshBAN" pitchFamily="2" charset="0"/>
              </a:rPr>
              <a:t>(ক</a:t>
            </a:r>
            <a:r>
              <a:rPr lang="as-IN" sz="4400" dirty="0">
                <a:solidFill>
                  <a:prstClr val="black">
                    <a:lumMod val="95000"/>
                    <a:lumOff val="5000"/>
                  </a:prstClr>
                </a:solidFill>
                <a:latin typeface="NikoshBAN" pitchFamily="2" charset="0"/>
                <a:cs typeface="NikoshBAN" pitchFamily="2" charset="0"/>
              </a:rPr>
              <a:t>ব</a:t>
            </a:r>
            <a:r>
              <a:rPr lang="en-US" sz="4400" dirty="0">
                <a:solidFill>
                  <a:prstClr val="black">
                    <a:lumMod val="95000"/>
                    <a:lumOff val="5000"/>
                  </a:prstClr>
                </a:solidFill>
                <a:latin typeface="NikoshBAN" pitchFamily="2" charset="0"/>
                <a:cs typeface="NikoshBAN" pitchFamily="2" charset="0"/>
              </a:rPr>
              <a:t>ি</a:t>
            </a:r>
            <a:r>
              <a:rPr lang="as-IN" sz="4400" dirty="0">
                <a:solidFill>
                  <a:prstClr val="black">
                    <a:lumMod val="95000"/>
                    <a:lumOff val="5000"/>
                  </a:prstClr>
                </a:solidFill>
                <a:latin typeface="NikoshBAN" pitchFamily="2" charset="0"/>
                <a:cs typeface="NikoshBAN" pitchFamily="2" charset="0"/>
              </a:rPr>
              <a:t>ত</a:t>
            </a:r>
            <a:r>
              <a:rPr lang="en-US" sz="4400" dirty="0">
                <a:solidFill>
                  <a:prstClr val="black">
                    <a:lumMod val="95000"/>
                    <a:lumOff val="5000"/>
                  </a:prstClr>
                </a:solidFill>
                <a:latin typeface="NikoshBAN" pitchFamily="2" charset="0"/>
                <a:cs typeface="NikoshBAN" pitchFamily="2" charset="0"/>
              </a:rPr>
              <a:t>া)</a:t>
            </a:r>
            <a:endParaRPr lang="bn-BD" sz="4400" dirty="0">
              <a:solidFill>
                <a:prstClr val="black">
                  <a:lumMod val="95000"/>
                  <a:lumOff val="5000"/>
                </a:prstClr>
              </a:solidFill>
              <a:latin typeface="NikoshBAN" pitchFamily="2" charset="0"/>
              <a:cs typeface="NikoshBAN" pitchFamily="2" charset="0"/>
            </a:endParaRPr>
          </a:p>
          <a:p>
            <a:pPr algn="ctr"/>
            <a:r>
              <a:rPr lang="bn-BD" sz="4400" dirty="0" smtClean="0">
                <a:solidFill>
                  <a:prstClr val="black">
                    <a:lumMod val="95000"/>
                    <a:lumOff val="5000"/>
                  </a:prstClr>
                </a:solidFill>
                <a:latin typeface="NikoshBAN" pitchFamily="2" charset="0"/>
                <a:cs typeface="NikoshBAN" pitchFamily="2" charset="0"/>
              </a:rPr>
              <a:t>সময়</a:t>
            </a:r>
            <a:r>
              <a:rPr lang="en-US" sz="4400" dirty="0" smtClean="0">
                <a:solidFill>
                  <a:prstClr val="black">
                    <a:lumMod val="95000"/>
                    <a:lumOff val="5000"/>
                  </a:prstClr>
                </a:solidFill>
                <a:latin typeface="NikoshBAN" pitchFamily="2" charset="0"/>
                <a:cs typeface="NikoshBAN" pitchFamily="2" charset="0"/>
              </a:rPr>
              <a:t>:</a:t>
            </a:r>
            <a:r>
              <a:rPr lang="bn-BD" sz="4400" dirty="0" smtClean="0">
                <a:solidFill>
                  <a:prstClr val="black">
                    <a:lumMod val="95000"/>
                    <a:lumOff val="5000"/>
                  </a:prstClr>
                </a:solidFill>
                <a:latin typeface="NikoshBAN" pitchFamily="2" charset="0"/>
                <a:cs typeface="NikoshBAN" pitchFamily="2" charset="0"/>
              </a:rPr>
              <a:t> </a:t>
            </a:r>
            <a:r>
              <a:rPr lang="bn-BD" sz="4400" dirty="0">
                <a:solidFill>
                  <a:prstClr val="black">
                    <a:lumMod val="95000"/>
                    <a:lumOff val="5000"/>
                  </a:prstClr>
                </a:solidFill>
                <a:latin typeface="NikoshBAN" pitchFamily="2" charset="0"/>
                <a:cs typeface="NikoshBAN" pitchFamily="2" charset="0"/>
              </a:rPr>
              <a:t>৫০ </a:t>
            </a:r>
            <a:r>
              <a:rPr lang="bn-BD" sz="4400" dirty="0" smtClean="0">
                <a:solidFill>
                  <a:prstClr val="black">
                    <a:lumMod val="95000"/>
                    <a:lumOff val="5000"/>
                  </a:prstClr>
                </a:solidFill>
                <a:latin typeface="NikoshBAN" pitchFamily="2" charset="0"/>
                <a:cs typeface="NikoshBAN" pitchFamily="2" charset="0"/>
              </a:rPr>
              <a:t>মিনিট</a:t>
            </a:r>
            <a:endParaRPr lang="en-US" sz="4400" dirty="0" smtClean="0">
              <a:solidFill>
                <a:prstClr val="black">
                  <a:lumMod val="95000"/>
                  <a:lumOff val="5000"/>
                </a:prstClr>
              </a:solidFill>
              <a:latin typeface="NikoshBAN" pitchFamily="2" charset="0"/>
              <a:cs typeface="NikoshBAN" pitchFamily="2" charset="0"/>
            </a:endParaRPr>
          </a:p>
          <a:p>
            <a:pPr algn="ctr"/>
            <a:r>
              <a:rPr lang="en-US" sz="4400" dirty="0" err="1" smtClean="0">
                <a:solidFill>
                  <a:prstClr val="black">
                    <a:lumMod val="95000"/>
                    <a:lumOff val="5000"/>
                  </a:prstClr>
                </a:solidFill>
                <a:latin typeface="NikoshBAN" pitchFamily="2" charset="0"/>
                <a:cs typeface="NikoshBAN" pitchFamily="2" charset="0"/>
              </a:rPr>
              <a:t>তারিখ</a:t>
            </a:r>
            <a:r>
              <a:rPr lang="en-US" sz="4400" dirty="0" smtClean="0">
                <a:solidFill>
                  <a:prstClr val="black">
                    <a:lumMod val="95000"/>
                    <a:lumOff val="5000"/>
                  </a:prstClr>
                </a:solidFill>
                <a:latin typeface="NikoshBAN" pitchFamily="2" charset="0"/>
                <a:cs typeface="NikoshBAN" pitchFamily="2" charset="0"/>
              </a:rPr>
              <a:t>: 13ডিসেম্বর 2020</a:t>
            </a:r>
            <a:endParaRPr lang="en-US" sz="4400" dirty="0">
              <a:solidFill>
                <a:prstClr val="black">
                  <a:lumMod val="95000"/>
                  <a:lumOff val="5000"/>
                </a:prstClr>
              </a:solidFill>
              <a:latin typeface="NikoshBAN" pitchFamily="2" charset="0"/>
              <a:cs typeface="NikoshBAN" pitchFamily="2" charset="0"/>
            </a:endParaRPr>
          </a:p>
        </p:txBody>
      </p:sp>
    </p:spTree>
    <p:extLst>
      <p:ext uri="{BB962C8B-B14F-4D97-AF65-F5344CB8AC3E}">
        <p14:creationId xmlns:p14="http://schemas.microsoft.com/office/powerpoint/2010/main" val="68227033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754604" y="356439"/>
            <a:ext cx="7848600" cy="5015009"/>
            <a:chOff x="1850857" y="616322"/>
            <a:chExt cx="7848600" cy="5015009"/>
          </a:xfrm>
          <a:solidFill>
            <a:schemeClr val="accent1">
              <a:lumMod val="20000"/>
              <a:lumOff val="80000"/>
            </a:schemeClr>
          </a:solidFill>
        </p:grpSpPr>
        <p:grpSp>
          <p:nvGrpSpPr>
            <p:cNvPr id="8" name="Group 7"/>
            <p:cNvGrpSpPr/>
            <p:nvPr/>
          </p:nvGrpSpPr>
          <p:grpSpPr>
            <a:xfrm>
              <a:off x="1850857" y="616322"/>
              <a:ext cx="7848600" cy="5015009"/>
              <a:chOff x="2437998" y="1578906"/>
              <a:chExt cx="7848600" cy="5015009"/>
            </a:xfrm>
            <a:grpFill/>
          </p:grpSpPr>
          <p:sp>
            <p:nvSpPr>
              <p:cNvPr id="6" name="Rectangle 5">
                <a:extLst>
                  <a:ext uri="{FF2B5EF4-FFF2-40B4-BE49-F238E27FC236}">
                    <a16:creationId xmlns:a16="http://schemas.microsoft.com/office/drawing/2014/main" xmlns="" id="{9E7CA20A-6F02-48A2-96ED-DA31A4EC0C58}"/>
                  </a:ext>
                </a:extLst>
              </p:cNvPr>
              <p:cNvSpPr/>
              <p:nvPr/>
            </p:nvSpPr>
            <p:spPr>
              <a:xfrm>
                <a:off x="3048800" y="3622058"/>
                <a:ext cx="6858000" cy="2971857"/>
              </a:xfrm>
              <a:prstGeom prst="rect">
                <a:avLst/>
              </a:prstGeom>
              <a:grpFill/>
              <a:ln w="76200" cap="flat" cmpd="sng" algn="ctr">
                <a:solidFill>
                  <a:schemeClr val="accent6">
                    <a:lumMod val="7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নারী</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কবিতার</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অন্তরালে</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প্রকাশিত</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কবির</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প্রত্যাশার</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দিকটি</a:t>
                </a:r>
                <a:r>
                  <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baseline="0" noProof="0" dirty="0" err="1" smtClean="0">
                    <a:ln w="12700">
                      <a:solidFill>
                        <a:prstClr val="white"/>
                      </a:solidFill>
                    </a:ln>
                    <a:effectLst/>
                    <a:uLnTx/>
                    <a:uFillTx/>
                    <a:latin typeface="NikoshBAN" pitchFamily="2" charset="0"/>
                    <a:cs typeface="NikoshBAN" pitchFamily="2" charset="0"/>
                  </a:rPr>
                  <a:t>বিশ্লেষণ</a:t>
                </a:r>
                <a:r>
                  <a:rPr kumimoji="0" lang="en-US" sz="4400" b="1" i="0" u="none" strike="noStrike" kern="0" cap="none" spc="0" normalizeH="0" noProof="0" dirty="0" smtClean="0">
                    <a:ln w="12700">
                      <a:solidFill>
                        <a:prstClr val="white"/>
                      </a:solidFill>
                    </a:ln>
                    <a:effectLst/>
                    <a:uLnTx/>
                    <a:uFillTx/>
                    <a:latin typeface="NikoshBAN" pitchFamily="2" charset="0"/>
                    <a:cs typeface="NikoshBAN" pitchFamily="2" charset="0"/>
                  </a:rPr>
                  <a:t> </a:t>
                </a:r>
                <a:r>
                  <a:rPr kumimoji="0" lang="en-US" sz="4400" b="1" i="0" u="none" strike="noStrike" kern="0" cap="none" spc="0" normalizeH="0" noProof="0" dirty="0" err="1" smtClean="0">
                    <a:ln w="12700">
                      <a:solidFill>
                        <a:prstClr val="white"/>
                      </a:solidFill>
                    </a:ln>
                    <a:effectLst/>
                    <a:uLnTx/>
                    <a:uFillTx/>
                    <a:latin typeface="NikoshBAN" pitchFamily="2" charset="0"/>
                    <a:cs typeface="NikoshBAN" pitchFamily="2" charset="0"/>
                  </a:rPr>
                  <a:t>কর</a:t>
                </a:r>
                <a:r>
                  <a:rPr kumimoji="0" lang="en-US" sz="4400" b="1" i="0" u="none" strike="noStrike" kern="0" cap="none" spc="0" normalizeH="0" noProof="0" dirty="0" smtClean="0">
                    <a:ln w="12700">
                      <a:solidFill>
                        <a:prstClr val="white"/>
                      </a:solidFill>
                    </a:ln>
                    <a:effectLst/>
                    <a:uLnTx/>
                    <a:uFillTx/>
                    <a:latin typeface="NikoshBAN" pitchFamily="2" charset="0"/>
                    <a:cs typeface="NikoshBAN" pitchFamily="2" charset="0"/>
                  </a:rPr>
                  <a:t>।</a:t>
                </a:r>
                <a:endParaRPr kumimoji="0" lang="en-US" sz="4400" b="1" i="0" u="none" strike="noStrike" kern="0" cap="none" spc="0" normalizeH="0" baseline="0" noProof="0" dirty="0" smtClean="0">
                  <a:ln w="12700">
                    <a:solidFill>
                      <a:prstClr val="white"/>
                    </a:solidFill>
                  </a:ln>
                  <a:effectLst/>
                  <a:uLnTx/>
                  <a:uFillTx/>
                  <a:latin typeface="NikoshBAN" pitchFamily="2" charset="0"/>
                  <a:cs typeface="NikoshBAN" pitchFamily="2" charset="0"/>
                </a:endParaRPr>
              </a:p>
            </p:txBody>
          </p:sp>
          <p:sp>
            <p:nvSpPr>
              <p:cNvPr id="7" name="Isosceles Triangle 6">
                <a:extLst>
                  <a:ext uri="{FF2B5EF4-FFF2-40B4-BE49-F238E27FC236}">
                    <a16:creationId xmlns:a16="http://schemas.microsoft.com/office/drawing/2014/main" xmlns="" id="{FA5C5271-A91A-4AD6-A33A-80744F960B0D}"/>
                  </a:ext>
                </a:extLst>
              </p:cNvPr>
              <p:cNvSpPr/>
              <p:nvPr/>
            </p:nvSpPr>
            <p:spPr>
              <a:xfrm>
                <a:off x="2437998" y="1578906"/>
                <a:ext cx="7848600" cy="2043152"/>
              </a:xfrm>
              <a:prstGeom prst="triangle">
                <a:avLst>
                  <a:gd name="adj" fmla="val 51701"/>
                </a:avLst>
              </a:prstGeom>
              <a:grpFill/>
              <a:ln w="76200" cap="flat" cmpd="sng" algn="ctr">
                <a:solidFill>
                  <a:schemeClr val="accent6">
                    <a:lumMod val="75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ndParaRPr>
              </a:p>
            </p:txBody>
          </p:sp>
        </p:grpSp>
        <p:sp>
          <p:nvSpPr>
            <p:cNvPr id="9" name="TextBox 8"/>
            <p:cNvSpPr txBox="1"/>
            <p:nvPr/>
          </p:nvSpPr>
          <p:spPr>
            <a:xfrm>
              <a:off x="4466122" y="1530418"/>
              <a:ext cx="2983832" cy="707886"/>
            </a:xfrm>
            <a:prstGeom prst="rect">
              <a:avLst/>
            </a:prstGeom>
            <a:grpFill/>
            <a:ln>
              <a:noFill/>
            </a:ln>
          </p:spPr>
          <p:txBody>
            <a:bodyPr wrap="square" rtlCol="0">
              <a:spAutoFit/>
            </a:bodyPr>
            <a:lstStyle/>
            <a:p>
              <a:r>
                <a:rPr lang="en-US" sz="4000" dirty="0" err="1" smtClean="0"/>
                <a:t>বাড়ির</a:t>
              </a:r>
              <a:r>
                <a:rPr lang="en-US" sz="4000" dirty="0" smtClean="0"/>
                <a:t> </a:t>
              </a:r>
              <a:r>
                <a:rPr lang="en-US" sz="4000" dirty="0" err="1" smtClean="0"/>
                <a:t>কাজ</a:t>
              </a:r>
              <a:endParaRPr lang="en-US" sz="4000" dirty="0"/>
            </a:p>
          </p:txBody>
        </p:sp>
      </p:gr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xmlns="" id="{63B857EF-5850-4A20-8193-7FC1AD575265}"/>
              </a:ext>
            </a:extLst>
          </p:cNvPr>
          <p:cNvSpPr/>
          <p:nvPr/>
        </p:nvSpPr>
        <p:spPr>
          <a:xfrm>
            <a:off x="2211405" y="529388"/>
            <a:ext cx="6971097" cy="5342021"/>
          </a:xfrm>
          <a:prstGeom prst="hexagon">
            <a:avLst/>
          </a:prstGeom>
          <a:solidFill>
            <a:schemeClr val="accent1">
              <a:lumMod val="20000"/>
              <a:lumOff val="80000"/>
            </a:schemeClr>
          </a:solidFill>
          <a:ln w="19050" cap="flat" cmpd="sng" algn="ctr">
            <a:solidFill>
              <a:srgbClr val="A6B727">
                <a:shade val="50000"/>
              </a:srgbClr>
            </a:solidFill>
            <a:prstDash val="solid"/>
          </a:ln>
          <a:effectLst/>
          <a:scene3d>
            <a:camera prst="orthographicFront"/>
            <a:lightRig rig="threePt" dir="t"/>
          </a:scene3d>
          <a:sp3d>
            <a:bevelT/>
          </a:sp3d>
        </p:spPr>
        <p:txBody>
          <a:bodyPr rtlCol="0" anchor="ctr"/>
          <a:lstStyle/>
          <a:p>
            <a:pPr algn="ctr" defTabSz="457200">
              <a:defRPr/>
            </a:pPr>
            <a:r>
              <a:rPr lang="en-US" sz="6000" kern="0" dirty="0">
                <a:latin typeface="NikoshBAN" panose="02000000000000000000" pitchFamily="2" charset="0"/>
                <a:cs typeface="NikoshBAN" panose="02000000000000000000" pitchFamily="2" charset="0"/>
              </a:rPr>
              <a:t>আজকের </a:t>
            </a:r>
            <a:r>
              <a:rPr lang="en-US" sz="6000" kern="0" dirty="0" err="1">
                <a:latin typeface="NikoshBAN" panose="02000000000000000000" pitchFamily="2" charset="0"/>
                <a:cs typeface="NikoshBAN" panose="02000000000000000000" pitchFamily="2" charset="0"/>
              </a:rPr>
              <a:t>পাঠে</a:t>
            </a:r>
            <a:r>
              <a:rPr lang="en-US" sz="6000" kern="0" dirty="0">
                <a:latin typeface="NikoshBAN" panose="02000000000000000000" pitchFamily="2" charset="0"/>
                <a:cs typeface="NikoshBAN" panose="02000000000000000000" pitchFamily="2" charset="0"/>
              </a:rPr>
              <a:t> </a:t>
            </a:r>
          </a:p>
          <a:p>
            <a:pPr algn="ctr" defTabSz="457200">
              <a:defRPr/>
            </a:pPr>
            <a:r>
              <a:rPr lang="en-US" sz="6000" kern="0" dirty="0" err="1">
                <a:latin typeface="NikoshBAN" panose="02000000000000000000" pitchFamily="2" charset="0"/>
                <a:cs typeface="NikoshBAN" panose="02000000000000000000" pitchFamily="2" charset="0"/>
              </a:rPr>
              <a:t>অংশগ্রহণের</a:t>
            </a:r>
            <a:r>
              <a:rPr lang="en-US" sz="6000" kern="0" dirty="0">
                <a:latin typeface="NikoshBAN" panose="02000000000000000000" pitchFamily="2" charset="0"/>
                <a:cs typeface="NikoshBAN" panose="02000000000000000000" pitchFamily="2" charset="0"/>
              </a:rPr>
              <a:t> </a:t>
            </a:r>
            <a:r>
              <a:rPr lang="en-US" sz="6000" kern="0" dirty="0" err="1">
                <a:latin typeface="NikoshBAN" panose="02000000000000000000" pitchFamily="2" charset="0"/>
                <a:cs typeface="NikoshBAN" panose="02000000000000000000" pitchFamily="2" charset="0"/>
              </a:rPr>
              <a:t>জন্য</a:t>
            </a:r>
            <a:endParaRPr lang="en-US" sz="6000" kern="0" dirty="0">
              <a:latin typeface="NikoshBAN" panose="02000000000000000000" pitchFamily="2" charset="0"/>
              <a:cs typeface="NikoshBAN" panose="02000000000000000000" pitchFamily="2" charset="0"/>
            </a:endParaRPr>
          </a:p>
          <a:p>
            <a:pPr algn="ctr" defTabSz="457200">
              <a:defRPr/>
            </a:pPr>
            <a:r>
              <a:rPr lang="en-US" sz="6000" kern="0" dirty="0" err="1">
                <a:latin typeface="NikoshBAN" panose="02000000000000000000" pitchFamily="2" charset="0"/>
                <a:cs typeface="NikoshBAN" panose="02000000000000000000" pitchFamily="2" charset="0"/>
              </a:rPr>
              <a:t>সকলকে</a:t>
            </a:r>
            <a:r>
              <a:rPr lang="en-US" sz="6000" kern="0" dirty="0">
                <a:latin typeface="NikoshBAN" panose="02000000000000000000" pitchFamily="2" charset="0"/>
                <a:cs typeface="NikoshBAN" panose="02000000000000000000" pitchFamily="2" charset="0"/>
              </a:rPr>
              <a:t> </a:t>
            </a:r>
            <a:r>
              <a:rPr lang="en-US" sz="6000" kern="0" dirty="0" err="1">
                <a:latin typeface="NikoshBAN" panose="02000000000000000000" pitchFamily="2" charset="0"/>
                <a:cs typeface="NikoshBAN" panose="02000000000000000000" pitchFamily="2" charset="0"/>
              </a:rPr>
              <a:t>ধন্যবাদ</a:t>
            </a:r>
            <a:endParaRPr lang="en-US" sz="6000" kern="0" dirty="0">
              <a:latin typeface="NikoshBAN" panose="02000000000000000000" pitchFamily="2" charset="0"/>
              <a:cs typeface="NikoshBAN" panose="02000000000000000000" pitchFamily="2"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2632" y="1640792"/>
            <a:ext cx="4407705" cy="293291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835" y="1640793"/>
            <a:ext cx="4481056" cy="2932917"/>
          </a:xfrm>
          <a:prstGeom prst="rect">
            <a:avLst/>
          </a:prstGeom>
        </p:spPr>
      </p:pic>
      <p:sp>
        <p:nvSpPr>
          <p:cNvPr id="5" name="Rectangle 4"/>
          <p:cNvSpPr/>
          <p:nvPr/>
        </p:nvSpPr>
        <p:spPr>
          <a:xfrm>
            <a:off x="6003632" y="2967335"/>
            <a:ext cx="112355"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20" name="Rectangle 19"/>
          <p:cNvSpPr/>
          <p:nvPr/>
        </p:nvSpPr>
        <p:spPr>
          <a:xfrm>
            <a:off x="6156032" y="3119735"/>
            <a:ext cx="112355"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23" name="Rectangle 22"/>
          <p:cNvSpPr/>
          <p:nvPr/>
        </p:nvSpPr>
        <p:spPr>
          <a:xfrm>
            <a:off x="1590359" y="638063"/>
            <a:ext cx="4703532" cy="769441"/>
          </a:xfrm>
          <a:prstGeom prst="rect">
            <a:avLst/>
          </a:prstGeom>
          <a:noFill/>
        </p:spPr>
        <p:txBody>
          <a:bodyPr wrap="none" lIns="91440" tIns="45720" rIns="91440" bIns="45720">
            <a:spAutoFit/>
          </a:bodyPr>
          <a:lstStyle/>
          <a:p>
            <a:pPr algn="ctr"/>
            <a:r>
              <a:rPr lang="as-IN" sz="4400" b="1" cap="none" spc="0" dirty="0" smtClean="0">
                <a:ln w="3175">
                  <a:solidFill>
                    <a:schemeClr val="tx1"/>
                  </a:solidFill>
                  <a:prstDash val="solid"/>
                </a:ln>
                <a:latin typeface="NikoshBAN" panose="02000000000000000000" pitchFamily="2" charset="0"/>
                <a:cs typeface="NikoshBAN" panose="02000000000000000000" pitchFamily="2" charset="0"/>
              </a:rPr>
              <a:t>১নং চিত্রে কী দেখা যাচ্ছে?</a:t>
            </a:r>
            <a:endParaRPr lang="en-US" sz="4400" b="1" cap="none" spc="0" dirty="0">
              <a:ln w="3175">
                <a:solidFill>
                  <a:schemeClr val="tx1"/>
                </a:solidFill>
                <a:prstDash val="solid"/>
              </a:ln>
              <a:latin typeface="NikoshBAN" panose="02000000000000000000" pitchFamily="2" charset="0"/>
              <a:cs typeface="NikoshBAN" panose="02000000000000000000" pitchFamily="2" charset="0"/>
            </a:endParaRPr>
          </a:p>
        </p:txBody>
      </p:sp>
      <p:sp>
        <p:nvSpPr>
          <p:cNvPr id="25" name="Rectangle 24"/>
          <p:cNvSpPr/>
          <p:nvPr/>
        </p:nvSpPr>
        <p:spPr>
          <a:xfrm>
            <a:off x="6268386" y="638063"/>
            <a:ext cx="5132965" cy="830997"/>
          </a:xfrm>
          <a:prstGeom prst="rect">
            <a:avLst/>
          </a:prstGeom>
          <a:noFill/>
        </p:spPr>
        <p:txBody>
          <a:bodyPr wrap="square" lIns="91440" tIns="45720" rIns="91440" bIns="45720">
            <a:spAutoFit/>
          </a:bodyPr>
          <a:lstStyle/>
          <a:p>
            <a:pPr algn="ctr"/>
            <a:r>
              <a:rPr lang="as-IN" sz="4800" b="1" cap="none" spc="0" dirty="0" smtClean="0">
                <a:ln w="28575">
                  <a:noFill/>
                  <a:prstDash val="solid"/>
                </a:ln>
                <a:effectLst/>
                <a:latin typeface="NikoshBAN" panose="02000000000000000000" pitchFamily="2" charset="0"/>
                <a:cs typeface="NikoshBAN" panose="02000000000000000000" pitchFamily="2" charset="0"/>
              </a:rPr>
              <a:t>২নং চিত্রে কী দেখা যাচ্ছে?</a:t>
            </a:r>
            <a:endParaRPr lang="en-US" sz="4800" b="1" cap="none" spc="0" dirty="0">
              <a:ln w="28575">
                <a:noFill/>
                <a:prstDash val="solid"/>
              </a:ln>
              <a:effectLst/>
              <a:latin typeface="NikoshBAN" panose="02000000000000000000" pitchFamily="2" charset="0"/>
              <a:cs typeface="NikoshBAN" panose="02000000000000000000" pitchFamily="2" charset="0"/>
            </a:endParaRPr>
          </a:p>
        </p:txBody>
      </p:sp>
      <p:sp>
        <p:nvSpPr>
          <p:cNvPr id="33" name="TextBox 32"/>
          <p:cNvSpPr txBox="1"/>
          <p:nvPr/>
        </p:nvSpPr>
        <p:spPr>
          <a:xfrm>
            <a:off x="3578234" y="1640793"/>
            <a:ext cx="1547064" cy="584775"/>
          </a:xfrm>
          <a:prstGeom prst="rect">
            <a:avLst/>
          </a:prstGeom>
          <a:solidFill>
            <a:srgbClr val="0070C0"/>
          </a:solidFill>
        </p:spPr>
        <p:txBody>
          <a:bodyPr wrap="square" rtlCol="0">
            <a:spAutoFit/>
          </a:bodyPr>
          <a:lstStyle/>
          <a:p>
            <a:r>
              <a:rPr lang="as-IN" sz="3200" dirty="0" smtClean="0">
                <a:latin typeface="NikoshBAN" panose="02000000000000000000" pitchFamily="2" charset="0"/>
                <a:cs typeface="NikoshBAN" panose="02000000000000000000" pitchFamily="2" charset="0"/>
              </a:rPr>
              <a:t>১</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চিত্র</a:t>
            </a:r>
            <a:endParaRPr lang="en-SG" sz="3200" dirty="0">
              <a:latin typeface="NikoshBAN" panose="02000000000000000000" pitchFamily="2" charset="0"/>
              <a:cs typeface="NikoshBAN" panose="02000000000000000000" pitchFamily="2" charset="0"/>
            </a:endParaRPr>
          </a:p>
        </p:txBody>
      </p:sp>
      <p:sp>
        <p:nvSpPr>
          <p:cNvPr id="35" name="Rectangle 34"/>
          <p:cNvSpPr/>
          <p:nvPr/>
        </p:nvSpPr>
        <p:spPr>
          <a:xfrm>
            <a:off x="2609113" y="5016137"/>
            <a:ext cx="2679167" cy="9405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b="1" dirty="0" smtClean="0">
                <a:solidFill>
                  <a:schemeClr val="tx1"/>
                </a:solidFill>
                <a:latin typeface="NikoshBAN" panose="02000000000000000000" pitchFamily="2" charset="0"/>
                <a:cs typeface="NikoshBAN" panose="02000000000000000000" pitchFamily="2" charset="0"/>
              </a:rPr>
              <a:t>নারী </a:t>
            </a:r>
            <a:r>
              <a:rPr lang="as-IN" sz="2800" b="1" dirty="0" smtClean="0">
                <a:solidFill>
                  <a:schemeClr val="tx1"/>
                </a:solidFill>
                <a:latin typeface="NikoshBAN" panose="02000000000000000000" pitchFamily="2" charset="0"/>
                <a:cs typeface="NikoshBAN" panose="02000000000000000000" pitchFamily="2" charset="0"/>
              </a:rPr>
              <a:t>ঘরের </a:t>
            </a:r>
            <a:r>
              <a:rPr lang="en-US" sz="2800" b="1" dirty="0" err="1" smtClean="0">
                <a:solidFill>
                  <a:schemeClr val="tx1"/>
                </a:solidFill>
                <a:latin typeface="NikoshBAN" panose="02000000000000000000" pitchFamily="2" charset="0"/>
                <a:cs typeface="NikoshBAN" panose="02000000000000000000" pitchFamily="2" charset="0"/>
              </a:rPr>
              <a:t>ভিতর</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কাজ</a:t>
            </a:r>
            <a:r>
              <a:rPr lang="en-US" sz="2800" b="1" dirty="0" smtClean="0">
                <a:solidFill>
                  <a:schemeClr val="tx1"/>
                </a:solidFill>
                <a:latin typeface="NikoshBAN" panose="02000000000000000000" pitchFamily="2" charset="0"/>
                <a:cs typeface="NikoshBAN" panose="02000000000000000000" pitchFamily="2" charset="0"/>
              </a:rPr>
              <a:t> </a:t>
            </a:r>
            <a:r>
              <a:rPr lang="en-US" sz="2800" b="1" dirty="0" err="1" smtClean="0">
                <a:solidFill>
                  <a:schemeClr val="tx1"/>
                </a:solidFill>
                <a:latin typeface="NikoshBAN" panose="02000000000000000000" pitchFamily="2" charset="0"/>
                <a:cs typeface="NikoshBAN" panose="02000000000000000000" pitchFamily="2" charset="0"/>
              </a:rPr>
              <a:t>করছে</a:t>
            </a:r>
            <a:endParaRPr lang="en-SG" sz="2800" b="1" dirty="0">
              <a:solidFill>
                <a:schemeClr val="tx1"/>
              </a:solidFill>
              <a:latin typeface="NikoshBAN" panose="02000000000000000000" pitchFamily="2" charset="0"/>
              <a:cs typeface="NikoshBAN" panose="02000000000000000000" pitchFamily="2" charset="0"/>
            </a:endParaRPr>
          </a:p>
        </p:txBody>
      </p:sp>
      <p:sp>
        <p:nvSpPr>
          <p:cNvPr id="36" name="TextBox 35"/>
          <p:cNvSpPr txBox="1"/>
          <p:nvPr/>
        </p:nvSpPr>
        <p:spPr>
          <a:xfrm>
            <a:off x="7476611" y="5077304"/>
            <a:ext cx="2716514" cy="954107"/>
          </a:xfrm>
          <a:prstGeom prst="rect">
            <a:avLst/>
          </a:prstGeom>
          <a:solidFill>
            <a:schemeClr val="bg1"/>
          </a:solidFill>
        </p:spPr>
        <p:txBody>
          <a:bodyPr wrap="square" rtlCol="0">
            <a:spAutoFit/>
          </a:bodyPr>
          <a:lstStyle/>
          <a:p>
            <a:r>
              <a:rPr lang="as-IN" sz="2800" b="1" dirty="0" smtClean="0">
                <a:latin typeface="NikoshBAN" panose="02000000000000000000" pitchFamily="2" charset="0"/>
                <a:cs typeface="NikoshBAN" panose="02000000000000000000" pitchFamily="2" charset="0"/>
              </a:rPr>
              <a:t>নারী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ডাক্তার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রোগীর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চিকিৎসা</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করছে</a:t>
            </a:r>
            <a:endParaRPr lang="en-SG" sz="2800" b="1" dirty="0">
              <a:latin typeface="NikoshBAN" panose="02000000000000000000" pitchFamily="2" charset="0"/>
              <a:cs typeface="NikoshBAN" panose="02000000000000000000" pitchFamily="2" charset="0"/>
            </a:endParaRPr>
          </a:p>
        </p:txBody>
      </p:sp>
      <p:sp>
        <p:nvSpPr>
          <p:cNvPr id="40" name="TextBox 39"/>
          <p:cNvSpPr txBox="1"/>
          <p:nvPr/>
        </p:nvSpPr>
        <p:spPr>
          <a:xfrm>
            <a:off x="6742632" y="1640793"/>
            <a:ext cx="163748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s-IN" sz="3200" dirty="0" smtClean="0">
                <a:latin typeface="NikoshBAN" panose="02000000000000000000" pitchFamily="2" charset="0"/>
                <a:cs typeface="NikoshBAN" panose="02000000000000000000" pitchFamily="2" charset="0"/>
              </a:rPr>
              <a:t>২</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চিত্র</a:t>
            </a:r>
            <a:endParaRPr lang="en-SG"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455399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heel(1)">
                                      <p:cBhvr>
                                        <p:cTn id="7" dur="20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3"/>
                                        </p:tgtEl>
                                        <p:attrNameLst>
                                          <p:attrName>ppt_y</p:attrName>
                                        </p:attrNameLst>
                                      </p:cBhvr>
                                      <p:tavLst>
                                        <p:tav tm="0">
                                          <p:val>
                                            <p:strVal val="#ppt_y"/>
                                          </p:val>
                                        </p:tav>
                                        <p:tav tm="100000">
                                          <p:val>
                                            <p:strVal val="#ppt_y"/>
                                          </p:val>
                                        </p:tav>
                                      </p:tavLst>
                                    </p:anim>
                                    <p:anim calcmode="lin" valueType="num">
                                      <p:cBhvr>
                                        <p:cTn id="14" dur="500" fill="hold"/>
                                        <p:tgtEl>
                                          <p:spTgt spid="2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80">
                                          <p:stCondLst>
                                            <p:cond delay="0"/>
                                          </p:stCondLst>
                                        </p:cTn>
                                        <p:tgtEl>
                                          <p:spTgt spid="35"/>
                                        </p:tgtEl>
                                      </p:cBhvr>
                                    </p:animEffect>
                                    <p:anim calcmode="lin" valueType="num">
                                      <p:cBhvr>
                                        <p:cTn id="22"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27" dur="26">
                                          <p:stCondLst>
                                            <p:cond delay="650"/>
                                          </p:stCondLst>
                                        </p:cTn>
                                        <p:tgtEl>
                                          <p:spTgt spid="35"/>
                                        </p:tgtEl>
                                      </p:cBhvr>
                                      <p:to x="100000" y="60000"/>
                                    </p:animScale>
                                    <p:animScale>
                                      <p:cBhvr>
                                        <p:cTn id="28" dur="166" decel="50000">
                                          <p:stCondLst>
                                            <p:cond delay="676"/>
                                          </p:stCondLst>
                                        </p:cTn>
                                        <p:tgtEl>
                                          <p:spTgt spid="35"/>
                                        </p:tgtEl>
                                      </p:cBhvr>
                                      <p:to x="100000" y="100000"/>
                                    </p:animScale>
                                    <p:animScale>
                                      <p:cBhvr>
                                        <p:cTn id="29" dur="26">
                                          <p:stCondLst>
                                            <p:cond delay="1312"/>
                                          </p:stCondLst>
                                        </p:cTn>
                                        <p:tgtEl>
                                          <p:spTgt spid="35"/>
                                        </p:tgtEl>
                                      </p:cBhvr>
                                      <p:to x="100000" y="80000"/>
                                    </p:animScale>
                                    <p:animScale>
                                      <p:cBhvr>
                                        <p:cTn id="30" dur="166" decel="50000">
                                          <p:stCondLst>
                                            <p:cond delay="1338"/>
                                          </p:stCondLst>
                                        </p:cTn>
                                        <p:tgtEl>
                                          <p:spTgt spid="35"/>
                                        </p:tgtEl>
                                      </p:cBhvr>
                                      <p:to x="100000" y="100000"/>
                                    </p:animScale>
                                    <p:animScale>
                                      <p:cBhvr>
                                        <p:cTn id="31" dur="26">
                                          <p:stCondLst>
                                            <p:cond delay="1642"/>
                                          </p:stCondLst>
                                        </p:cTn>
                                        <p:tgtEl>
                                          <p:spTgt spid="35"/>
                                        </p:tgtEl>
                                      </p:cBhvr>
                                      <p:to x="100000" y="90000"/>
                                    </p:animScale>
                                    <p:animScale>
                                      <p:cBhvr>
                                        <p:cTn id="32" dur="166" decel="50000">
                                          <p:stCondLst>
                                            <p:cond delay="1668"/>
                                          </p:stCondLst>
                                        </p:cTn>
                                        <p:tgtEl>
                                          <p:spTgt spid="35"/>
                                        </p:tgtEl>
                                      </p:cBhvr>
                                      <p:to x="100000" y="100000"/>
                                    </p:animScale>
                                    <p:animScale>
                                      <p:cBhvr>
                                        <p:cTn id="33" dur="26">
                                          <p:stCondLst>
                                            <p:cond delay="1808"/>
                                          </p:stCondLst>
                                        </p:cTn>
                                        <p:tgtEl>
                                          <p:spTgt spid="35"/>
                                        </p:tgtEl>
                                      </p:cBhvr>
                                      <p:to x="100000" y="95000"/>
                                    </p:animScale>
                                    <p:animScale>
                                      <p:cBhvr>
                                        <p:cTn id="34" dur="166" decel="50000">
                                          <p:stCondLst>
                                            <p:cond delay="1834"/>
                                          </p:stCondLst>
                                        </p:cTn>
                                        <p:tgtEl>
                                          <p:spTgt spid="3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wipe(down)">
                                      <p:cBhvr>
                                        <p:cTn id="39" dur="500"/>
                                        <p:tgtEl>
                                          <p:spTgt spid="40"/>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grpId="0" nodeType="clickEffect">
                                  <p:stCondLst>
                                    <p:cond delay="0"/>
                                  </p:stCondLst>
                                  <p:iterate type="lt">
                                    <p:tmPct val="10000"/>
                                  </p:iterate>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25"/>
                                        </p:tgtEl>
                                        <p:attrNameLst>
                                          <p:attrName>ppt_y</p:attrName>
                                        </p:attrNameLst>
                                      </p:cBhvr>
                                      <p:tavLst>
                                        <p:tav tm="0">
                                          <p:val>
                                            <p:strVal val="#ppt_y"/>
                                          </p:val>
                                        </p:tav>
                                        <p:tav tm="100000">
                                          <p:val>
                                            <p:strVal val="#ppt_y"/>
                                          </p:val>
                                        </p:tav>
                                      </p:tavLst>
                                    </p:anim>
                                    <p:anim calcmode="lin" valueType="num">
                                      <p:cBhvr>
                                        <p:cTn id="46"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25"/>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36">
                                            <p:txEl>
                                              <p:pRg st="0" end="0"/>
                                            </p:txEl>
                                          </p:spTgt>
                                        </p:tgtEl>
                                        <p:attrNameLst>
                                          <p:attrName>style.visibility</p:attrName>
                                        </p:attrNameLst>
                                      </p:cBhvr>
                                      <p:to>
                                        <p:strVal val="visible"/>
                                      </p:to>
                                    </p:set>
                                    <p:animEffect transition="in" filter="randombar(horizontal)">
                                      <p:cBhvr>
                                        <p:cTn id="53"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3" grpId="0" animBg="1"/>
      <p:bldP spid="35" grpId="0" animBg="1"/>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0862" y="304759"/>
            <a:ext cx="3786214" cy="10715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4000" b="1" dirty="0" err="1" smtClean="0">
                <a:solidFill>
                  <a:schemeClr val="tx1"/>
                </a:solidFill>
                <a:latin typeface="NikoshBAN" pitchFamily="2" charset="0"/>
                <a:cs typeface="NikoshBAN" pitchFamily="2" charset="0"/>
              </a:rPr>
              <a:t>আজকের</a:t>
            </a:r>
            <a:r>
              <a:rPr lang="en-US" sz="4000" b="1" dirty="0" smtClean="0">
                <a:solidFill>
                  <a:schemeClr val="tx1"/>
                </a:solidFill>
                <a:latin typeface="NikoshBAN" pitchFamily="2" charset="0"/>
                <a:cs typeface="NikoshBAN" pitchFamily="2" charset="0"/>
              </a:rPr>
              <a:t> </a:t>
            </a:r>
            <a:r>
              <a:rPr lang="en-US" sz="4000" b="1" dirty="0" err="1" smtClean="0">
                <a:solidFill>
                  <a:schemeClr val="tx1"/>
                </a:solidFill>
                <a:latin typeface="NikoshBAN" pitchFamily="2" charset="0"/>
                <a:cs typeface="NikoshBAN" pitchFamily="2" charset="0"/>
              </a:rPr>
              <a:t>পাঠ</a:t>
            </a:r>
            <a:r>
              <a:rPr lang="en-US" sz="4000" b="1" dirty="0" smtClean="0">
                <a:solidFill>
                  <a:schemeClr val="tx1"/>
                </a:solidFill>
                <a:latin typeface="NikoshBAN" pitchFamily="2" charset="0"/>
                <a:cs typeface="NikoshBAN" pitchFamily="2" charset="0"/>
              </a:rPr>
              <a:t>-</a:t>
            </a:r>
            <a:endParaRPr lang="en-SG" sz="4000" b="1" dirty="0">
              <a:solidFill>
                <a:schemeClr val="tx1"/>
              </a:solidFill>
              <a:latin typeface="NikoshBAN" pitchFamily="2" charset="0"/>
              <a:cs typeface="NikoshBAN" pitchFamily="2"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54713" t="466" b="1"/>
          <a:stretch/>
        </p:blipFill>
        <p:spPr>
          <a:xfrm>
            <a:off x="7567076" y="2649169"/>
            <a:ext cx="2969223" cy="3376246"/>
          </a:xfrm>
          <a:prstGeom prst="rect">
            <a:avLst/>
          </a:prstGeom>
        </p:spPr>
      </p:pic>
      <p:grpSp>
        <p:nvGrpSpPr>
          <p:cNvPr id="14" name="Group 13"/>
          <p:cNvGrpSpPr/>
          <p:nvPr/>
        </p:nvGrpSpPr>
        <p:grpSpPr>
          <a:xfrm>
            <a:off x="614115" y="2854977"/>
            <a:ext cx="5417044" cy="3170438"/>
            <a:chOff x="614115" y="2854977"/>
            <a:chExt cx="5417044" cy="3170438"/>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115" y="2854977"/>
              <a:ext cx="5417044" cy="3170438"/>
            </a:xfrm>
            <a:prstGeom prst="rect">
              <a:avLst/>
            </a:prstGeom>
          </p:spPr>
        </p:pic>
        <p:sp>
          <p:nvSpPr>
            <p:cNvPr id="12" name="TextBox 11"/>
            <p:cNvSpPr txBox="1"/>
            <p:nvPr/>
          </p:nvSpPr>
          <p:spPr>
            <a:xfrm>
              <a:off x="614115" y="2854977"/>
              <a:ext cx="1522693"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as-IN" sz="4400" dirty="0" smtClean="0">
                  <a:latin typeface="NikoshBAN" panose="02000000000000000000" pitchFamily="2" charset="0"/>
                  <a:cs typeface="NikoshBAN" panose="02000000000000000000" pitchFamily="2" charset="0"/>
                </a:rPr>
                <a:t>নারী</a:t>
              </a:r>
              <a:endParaRPr lang="en-SG" sz="4400" dirty="0">
                <a:latin typeface="NikoshBAN" panose="02000000000000000000" pitchFamily="2" charset="0"/>
                <a:cs typeface="NikoshBAN" panose="02000000000000000000" pitchFamily="2" charset="0"/>
              </a:endParaRPr>
            </a:p>
          </p:txBody>
        </p:sp>
      </p:grpSp>
      <p:sp>
        <p:nvSpPr>
          <p:cNvPr id="13" name="TextBox 12"/>
          <p:cNvSpPr txBox="1"/>
          <p:nvPr/>
        </p:nvSpPr>
        <p:spPr>
          <a:xfrm>
            <a:off x="7567075" y="6025415"/>
            <a:ext cx="2969223"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32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কাজী</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32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নজরুল</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 </a:t>
            </a:r>
            <a:r>
              <a:rPr lang="en-US" sz="32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rPr>
              <a:t>ইসলাম</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val="2812615517"/>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heel(1)">
                                      <p:cBhvr>
                                        <p:cTn id="19" dur="2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heel(1)">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309016" y="1466622"/>
            <a:ext cx="3541354" cy="584775"/>
          </a:xfrm>
          <a:prstGeom prst="rect">
            <a:avLst/>
          </a:prstGeom>
        </p:spPr>
        <p:txBody>
          <a:bodyPr wrap="none">
            <a:spAutoFit/>
          </a:bodyPr>
          <a:lstStyle/>
          <a:p>
            <a:r>
              <a:rPr lang="bn-IN" sz="3200" b="1"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এই</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পাঠ</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শেষে</a:t>
            </a:r>
            <a:r>
              <a:rPr lang="en-US" sz="3200" b="1" u="sng" dirty="0">
                <a:ln w="0"/>
                <a:effectLst>
                  <a:outerShdw blurRad="38100" dist="19050" dir="2700000" algn="tl" rotWithShape="0">
                    <a:schemeClr val="dk1">
                      <a:alpha val="40000"/>
                    </a:schemeClr>
                  </a:outerShdw>
                </a:effectLst>
                <a:latin typeface="NikoshBAN" pitchFamily="2" charset="0"/>
                <a:cs typeface="NikoshBAN" pitchFamily="2" charset="0"/>
              </a:rPr>
              <a:t> </a:t>
            </a:r>
            <a:r>
              <a:rPr lang="en-US" sz="3200" b="1" u="sng" dirty="0" err="1">
                <a:ln w="0"/>
                <a:effectLst>
                  <a:outerShdw blurRad="38100" dist="19050" dir="2700000" algn="tl" rotWithShape="0">
                    <a:schemeClr val="dk1">
                      <a:alpha val="40000"/>
                    </a:schemeClr>
                  </a:outerShdw>
                </a:effectLst>
                <a:latin typeface="NikoshBAN" pitchFamily="2" charset="0"/>
                <a:cs typeface="NikoshBAN" pitchFamily="2" charset="0"/>
              </a:rPr>
              <a:t>শিক্ষার্থীরা</a:t>
            </a:r>
            <a:r>
              <a:rPr lang="en-US" sz="3200" b="1" dirty="0">
                <a:ln w="0"/>
                <a:effectLst>
                  <a:outerShdw blurRad="38100" dist="19050" dir="2700000" algn="tl" rotWithShape="0">
                    <a:schemeClr val="dk1">
                      <a:alpha val="40000"/>
                    </a:schemeClr>
                  </a:outerShdw>
                </a:effectLst>
                <a:latin typeface="NikoshBAN" pitchFamily="2" charset="0"/>
                <a:cs typeface="NikoshBAN" pitchFamily="2" charset="0"/>
              </a:rPr>
              <a:t>..</a:t>
            </a:r>
            <a:endParaRPr lang="en-SG" sz="3200" dirty="0"/>
          </a:p>
        </p:txBody>
      </p:sp>
      <p:graphicFrame>
        <p:nvGraphicFramePr>
          <p:cNvPr id="8" name="Table 7"/>
          <p:cNvGraphicFramePr>
            <a:graphicFrameLocks noGrp="1"/>
          </p:cNvGraphicFramePr>
          <p:nvPr>
            <p:extLst>
              <p:ext uri="{D42A27DB-BD31-4B8C-83A1-F6EECF244321}">
                <p14:modId xmlns:p14="http://schemas.microsoft.com/office/powerpoint/2010/main" val="4117966426"/>
              </p:ext>
            </p:extLst>
          </p:nvPr>
        </p:nvGraphicFramePr>
        <p:xfrm>
          <a:off x="2569946" y="2259000"/>
          <a:ext cx="7488454" cy="3749040"/>
        </p:xfrm>
        <a:graphic>
          <a:graphicData uri="http://schemas.openxmlformats.org/drawingml/2006/table">
            <a:tbl>
              <a:tblPr firstRow="1" bandRow="1">
                <a:tableStyleId>{5C22544A-7EE6-4342-B048-85BDC9FD1C3A}</a:tableStyleId>
              </a:tblPr>
              <a:tblGrid>
                <a:gridCol w="7488454">
                  <a:extLst>
                    <a:ext uri="{9D8B030D-6E8A-4147-A177-3AD203B41FA5}">
                      <a16:colId xmlns:a16="http://schemas.microsoft.com/office/drawing/2014/main" xmlns="" val="20000"/>
                    </a:ext>
                  </a:extLst>
                </a:gridCol>
              </a:tblGrid>
              <a:tr h="815568">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effectLst>
                            <a:outerShdw blurRad="38100" dist="19050" dir="2700000" algn="tl" rotWithShape="0">
                              <a:schemeClr val="dk1">
                                <a:alpha val="40000"/>
                              </a:schemeClr>
                            </a:outerShdw>
                          </a:effectLst>
                        </a:rPr>
                        <a:t>মানব</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সভ্যতা</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বিনির্মাণে</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পুরুষ</a:t>
                      </a:r>
                      <a:r>
                        <a:rPr lang="en-US" sz="2800" baseline="0" dirty="0" smtClean="0">
                          <a:ln w="0"/>
                          <a:effectLst>
                            <a:outerShdw blurRad="38100" dist="19050" dir="2700000" algn="tl" rotWithShape="0">
                              <a:schemeClr val="dk1">
                                <a:alpha val="40000"/>
                              </a:schemeClr>
                            </a:outerShdw>
                          </a:effectLst>
                        </a:rPr>
                        <a:t> ও </a:t>
                      </a:r>
                      <a:r>
                        <a:rPr lang="en-US" sz="2800" baseline="0" dirty="0" err="1" smtClean="0">
                          <a:ln w="0"/>
                          <a:effectLst>
                            <a:outerShdw blurRad="38100" dist="19050" dir="2700000" algn="tl" rotWithShape="0">
                              <a:schemeClr val="dk1">
                                <a:alpha val="40000"/>
                              </a:schemeClr>
                            </a:outerShdw>
                          </a:effectLst>
                        </a:rPr>
                        <a:t>নারীর</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যৌথ</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ভূমিকা</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বিশ্লেষণ</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করতে</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পারবে</a:t>
                      </a:r>
                      <a:r>
                        <a:rPr lang="en-US" sz="2800" baseline="0" dirty="0" smtClean="0">
                          <a:ln w="0"/>
                          <a:effectLst>
                            <a:outerShdw blurRad="38100" dist="19050" dir="2700000" algn="tl" rotWithShape="0">
                              <a:schemeClr val="dk1">
                                <a:alpha val="40000"/>
                              </a:schemeClr>
                            </a:outerShdw>
                          </a:effectLst>
                        </a:rPr>
                        <a:t>।</a:t>
                      </a:r>
                      <a:endParaRPr lang="en-SG" dirty="0"/>
                    </a:p>
                  </a:txBody>
                  <a:tcPr/>
                </a:tc>
                <a:extLst>
                  <a:ext uri="{0D108BD9-81ED-4DB2-BD59-A6C34878D82A}">
                    <a16:rowId xmlns:a16="http://schemas.microsoft.com/office/drawing/2014/main" xmlns="" val="10000"/>
                  </a:ext>
                </a:extLst>
              </a:tr>
              <a:tr h="1052346">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effectLst>
                            <a:outerShdw blurRad="38100" dist="19050" dir="2700000" algn="tl" rotWithShape="0">
                              <a:schemeClr val="dk1">
                                <a:alpha val="40000"/>
                              </a:schemeClr>
                            </a:outerShdw>
                          </a:effectLst>
                        </a:rPr>
                        <a:t>পৃথিবীর</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সকল</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বিজয়গাথায়</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নারীর</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অবদান</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নির্ণয়</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করতে</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পারবে</a:t>
                      </a:r>
                      <a:r>
                        <a:rPr lang="en-US" sz="2800" baseline="0" dirty="0" smtClean="0">
                          <a:ln w="0"/>
                          <a:effectLst>
                            <a:outerShdw blurRad="38100" dist="19050" dir="2700000" algn="tl" rotWithShape="0">
                              <a:schemeClr val="dk1">
                                <a:alpha val="40000"/>
                              </a:schemeClr>
                            </a:outerShdw>
                          </a:effectLst>
                        </a:rPr>
                        <a:t>।</a:t>
                      </a:r>
                      <a:endParaRPr lang="en-US" sz="2800" dirty="0" smtClean="0">
                        <a:ln w="0"/>
                        <a:effectLst>
                          <a:outerShdw blurRad="38100" dist="19050" dir="2700000" algn="tl" rotWithShape="0">
                            <a:schemeClr val="dk1">
                              <a:alpha val="40000"/>
                            </a:schemeClr>
                          </a:outerShdw>
                        </a:effectLst>
                      </a:endParaRPr>
                    </a:p>
                    <a:p>
                      <a:endParaRPr lang="en-SG" dirty="0"/>
                    </a:p>
                  </a:txBody>
                  <a:tcPr/>
                </a:tc>
                <a:extLst>
                  <a:ext uri="{0D108BD9-81ED-4DB2-BD59-A6C34878D82A}">
                    <a16:rowId xmlns:a16="http://schemas.microsoft.com/office/drawing/2014/main" xmlns="" val="10001"/>
                  </a:ext>
                </a:extLst>
              </a:tr>
              <a:tr h="1052346">
                <a:tc>
                  <a:txBody>
                    <a:bodyPr/>
                    <a:lstStyle/>
                    <a:p>
                      <a:pPr marL="457200" marR="0" lvl="1"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US" sz="2800" dirty="0" err="1" smtClean="0">
                          <a:ln w="0"/>
                          <a:effectLst>
                            <a:outerShdw blurRad="38100" dist="19050" dir="2700000" algn="tl" rotWithShape="0">
                              <a:schemeClr val="dk1">
                                <a:alpha val="40000"/>
                              </a:schemeClr>
                            </a:outerShdw>
                          </a:effectLst>
                        </a:rPr>
                        <a:t>পুরুষ</a:t>
                      </a:r>
                      <a:r>
                        <a:rPr lang="en-US" sz="2800" dirty="0" smtClean="0">
                          <a:ln w="0"/>
                          <a:effectLst>
                            <a:outerShdw blurRad="38100" dist="19050" dir="2700000" algn="tl" rotWithShape="0">
                              <a:schemeClr val="dk1">
                                <a:alpha val="40000"/>
                              </a:schemeClr>
                            </a:outerShdw>
                          </a:effectLst>
                        </a:rPr>
                        <a:t> ও </a:t>
                      </a:r>
                      <a:r>
                        <a:rPr lang="en-US" sz="2800" dirty="0" err="1" smtClean="0">
                          <a:ln w="0"/>
                          <a:effectLst>
                            <a:outerShdw blurRad="38100" dist="19050" dir="2700000" algn="tl" rotWithShape="0">
                              <a:schemeClr val="dk1">
                                <a:alpha val="40000"/>
                              </a:schemeClr>
                            </a:outerShdw>
                          </a:effectLst>
                        </a:rPr>
                        <a:t>নারীর</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সমান</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অধিকারের</a:t>
                      </a:r>
                      <a:r>
                        <a:rPr lang="en-US" sz="2800" dirty="0" smtClean="0">
                          <a:ln w="0"/>
                          <a:effectLst>
                            <a:outerShdw blurRad="38100" dist="19050" dir="2700000" algn="tl" rotWithShape="0">
                              <a:schemeClr val="dk1">
                                <a:alpha val="40000"/>
                              </a:schemeClr>
                            </a:outerShdw>
                          </a:effectLst>
                        </a:rPr>
                        <a:t> </a:t>
                      </a:r>
                      <a:r>
                        <a:rPr lang="en-US" sz="2800" dirty="0" err="1" smtClean="0">
                          <a:ln w="0"/>
                          <a:effectLst>
                            <a:outerShdw blurRad="38100" dist="19050" dir="2700000" algn="tl" rotWithShape="0">
                              <a:schemeClr val="dk1">
                                <a:alpha val="40000"/>
                              </a:schemeClr>
                            </a:outerShdw>
                          </a:effectLst>
                        </a:rPr>
                        <a:t>যৌক্তিকতা</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ব্যাখ্যা</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করতে</a:t>
                      </a:r>
                      <a:r>
                        <a:rPr lang="en-US" sz="2800" baseline="0" dirty="0" smtClean="0">
                          <a:ln w="0"/>
                          <a:effectLst>
                            <a:outerShdw blurRad="38100" dist="19050" dir="2700000" algn="tl" rotWithShape="0">
                              <a:schemeClr val="dk1">
                                <a:alpha val="40000"/>
                              </a:schemeClr>
                            </a:outerShdw>
                          </a:effectLst>
                        </a:rPr>
                        <a:t> </a:t>
                      </a:r>
                      <a:r>
                        <a:rPr lang="en-US" sz="2800" baseline="0" dirty="0" err="1" smtClean="0">
                          <a:ln w="0"/>
                          <a:effectLst>
                            <a:outerShdw blurRad="38100" dist="19050" dir="2700000" algn="tl" rotWithShape="0">
                              <a:schemeClr val="dk1">
                                <a:alpha val="40000"/>
                              </a:schemeClr>
                            </a:outerShdw>
                          </a:effectLst>
                        </a:rPr>
                        <a:t>পারবে</a:t>
                      </a:r>
                      <a:r>
                        <a:rPr lang="en-US" sz="2800" baseline="0" dirty="0" smtClean="0">
                          <a:ln w="0"/>
                          <a:effectLst>
                            <a:outerShdw blurRad="38100" dist="19050" dir="2700000" algn="tl" rotWithShape="0">
                              <a:schemeClr val="dk1">
                                <a:alpha val="40000"/>
                              </a:schemeClr>
                            </a:outerShdw>
                          </a:effectLst>
                        </a:rPr>
                        <a:t>।</a:t>
                      </a:r>
                      <a:endParaRPr lang="en-US" sz="2800" dirty="0" smtClean="0">
                        <a:ln w="0"/>
                        <a:effectLst>
                          <a:outerShdw blurRad="38100" dist="19050" dir="2700000" algn="tl" rotWithShape="0">
                            <a:schemeClr val="dk1">
                              <a:alpha val="40000"/>
                            </a:schemeClr>
                          </a:outerShdw>
                        </a:effectLst>
                      </a:endParaRPr>
                    </a:p>
                    <a:p>
                      <a:endParaRPr lang="en-SG" dirty="0"/>
                    </a:p>
                  </a:txBody>
                  <a:tcPr/>
                </a:tc>
                <a:extLst>
                  <a:ext uri="{0D108BD9-81ED-4DB2-BD59-A6C34878D82A}">
                    <a16:rowId xmlns:a16="http://schemas.microsoft.com/office/drawing/2014/main" xmlns="" val="10002"/>
                  </a:ext>
                </a:extLst>
              </a:tr>
              <a:tr h="315704">
                <a:tc>
                  <a:txBody>
                    <a:bodyPr/>
                    <a:lstStyle/>
                    <a:p>
                      <a:endParaRPr lang="en-SG" dirty="0"/>
                    </a:p>
                  </a:txBody>
                  <a:tcPr/>
                </a:tc>
                <a:extLst>
                  <a:ext uri="{0D108BD9-81ED-4DB2-BD59-A6C34878D82A}">
                    <a16:rowId xmlns:a16="http://schemas.microsoft.com/office/drawing/2014/main" xmlns="" val="10003"/>
                  </a:ext>
                </a:extLst>
              </a:tr>
            </a:tbl>
          </a:graphicData>
        </a:graphic>
      </p:graphicFrame>
      <p:sp>
        <p:nvSpPr>
          <p:cNvPr id="3" name="Rectangle 2"/>
          <p:cNvSpPr/>
          <p:nvPr/>
        </p:nvSpPr>
        <p:spPr>
          <a:xfrm>
            <a:off x="4158113" y="452387"/>
            <a:ext cx="2983831" cy="59676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s-IN" sz="3600" b="1" i="1">
                <a:solidFill>
                  <a:prstClr val="black"/>
                </a:solidFill>
                <a:latin typeface="NikoshBAN" panose="02000000000000000000" pitchFamily="2" charset="0"/>
                <a:cs typeface="NikoshBAN" panose="02000000000000000000" pitchFamily="2" charset="0"/>
              </a:rPr>
              <a:t>শিখনফল</a:t>
            </a:r>
            <a:endParaRPr lang="en-SG" sz="3600" b="1" i="1" dirty="0">
              <a:solidFill>
                <a:prstClr val="black"/>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6427414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jpg"/>
          <p:cNvPicPr>
            <a:picLocks noChangeAspect="1"/>
          </p:cNvPicPr>
          <p:nvPr/>
        </p:nvPicPr>
        <p:blipFill>
          <a:blip r:embed="rId2"/>
          <a:stretch>
            <a:fillRect/>
          </a:stretch>
        </p:blipFill>
        <p:spPr>
          <a:xfrm>
            <a:off x="467052" y="1319349"/>
            <a:ext cx="3078219" cy="3905700"/>
          </a:xfrm>
          <a:prstGeom prst="rect">
            <a:avLst/>
          </a:prstGeom>
          <a:ln>
            <a:noFill/>
          </a:ln>
          <a:effectLst>
            <a:softEdge rad="112500"/>
          </a:effectLst>
        </p:spPr>
      </p:pic>
      <p:sp>
        <p:nvSpPr>
          <p:cNvPr id="4" name="Rectangle 3"/>
          <p:cNvSpPr/>
          <p:nvPr/>
        </p:nvSpPr>
        <p:spPr>
          <a:xfrm>
            <a:off x="4981063" y="396019"/>
            <a:ext cx="3070071" cy="923330"/>
          </a:xfrm>
          <a:prstGeom prst="rect">
            <a:avLst/>
          </a:prstGeom>
          <a:noFill/>
        </p:spPr>
        <p:txBody>
          <a:bodyPr wrap="none" lIns="91440" tIns="45720" rIns="91440" bIns="45720">
            <a:spAutoFit/>
          </a:bodyPr>
          <a:lstStyle/>
          <a:p>
            <a:pPr algn="ctr"/>
            <a:r>
              <a:rPr lang="as-IN" sz="5400" b="1" dirty="0" smtClean="0">
                <a:ln w="12700">
                  <a:solidFill>
                    <a:schemeClr val="tx2">
                      <a:satMod val="155000"/>
                    </a:schemeClr>
                  </a:solidFill>
                  <a:prstDash val="solid"/>
                </a:ln>
                <a:effectLst>
                  <a:outerShdw blurRad="41275" dist="20320" dir="1800000" algn="tl" rotWithShape="0">
                    <a:srgbClr val="000000">
                      <a:alpha val="40000"/>
                    </a:srgbClr>
                  </a:outerShdw>
                </a:effectLst>
                <a:latin typeface="NikoshBAN" pitchFamily="2" charset="0"/>
                <a:cs typeface="NikoshBAN" pitchFamily="2" charset="0"/>
              </a:rPr>
              <a:t>কবি পরিচিতি</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5" name="Rounded Rectangle 4"/>
          <p:cNvSpPr/>
          <p:nvPr/>
        </p:nvSpPr>
        <p:spPr>
          <a:xfrm>
            <a:off x="3625717" y="1319349"/>
            <a:ext cx="7356708" cy="4417308"/>
          </a:xfrm>
          <a:prstGeom prst="roundRect">
            <a:avLst>
              <a:gd name="adj" fmla="val 450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as-IN" sz="3200" dirty="0" smtClean="0">
                <a:solidFill>
                  <a:schemeClr val="tx1"/>
                </a:solidFill>
                <a:latin typeface="NikoshBAN" pitchFamily="2" charset="0"/>
                <a:cs typeface="NikoshBAN" pitchFamily="2" charset="0"/>
              </a:rPr>
              <a:t>কাজী নজরুল ইসলাম ১৮৯৯ খ্রিষ্টাব্দের ২৪ মে ভারতের পশ্চিমবঙ্গের বর্ধমান জেলার আসানসোল মহকুমার চুরুলিয়া গ্রামে জন্ম গ্রহণ করেন।১৯৭৬ খ্রিষ্টাব্দের ২৯ শে আগস্ট তিনি ঢাকায় মৃত্যুবরণ করেন। ঢাকা বিশ্ববিদ্যালয়ের কেন্দ্রীয় মসজিদের পাশে তাঁকে সমাহিত করা হয়।</a:t>
            </a:r>
            <a:endParaRPr lang="en-SG" sz="3200" dirty="0">
              <a:solidFill>
                <a:schemeClr val="tx1"/>
              </a:solidFill>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4)">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bg/>
                                          </p:spTgt>
                                        </p:tgtEl>
                                        <p:attrNameLst>
                                          <p:attrName>style.visibility</p:attrName>
                                        </p:attrNameLst>
                                      </p:cBhvr>
                                      <p:to>
                                        <p:strVal val="visible"/>
                                      </p:to>
                                    </p:set>
                                    <p:animEffect transition="in" filter="diamond(in)">
                                      <p:cBhvr>
                                        <p:cTn id="22" dur="2000"/>
                                        <p:tgtEl>
                                          <p:spTgt spid="5">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12042" y="493250"/>
            <a:ext cx="3441968" cy="4729090"/>
            <a:chOff x="340918" y="329621"/>
            <a:chExt cx="3441968" cy="4729090"/>
          </a:xfrm>
        </p:grpSpPr>
        <p:pic>
          <p:nvPicPr>
            <p:cNvPr id="3" name="Picture 2" descr="n.jpg"/>
            <p:cNvPicPr>
              <a:picLocks noChangeAspect="1"/>
            </p:cNvPicPr>
            <p:nvPr/>
          </p:nvPicPr>
          <p:blipFill>
            <a:blip r:embed="rId2"/>
            <a:stretch>
              <a:fillRect/>
            </a:stretch>
          </p:blipFill>
          <p:spPr>
            <a:xfrm>
              <a:off x="522793" y="329621"/>
              <a:ext cx="3078219" cy="39057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4" name="Rectangle 3"/>
            <p:cNvSpPr/>
            <p:nvPr/>
          </p:nvSpPr>
          <p:spPr>
            <a:xfrm>
              <a:off x="340918" y="4350825"/>
              <a:ext cx="3441968" cy="707886"/>
            </a:xfrm>
            <a:prstGeom prst="rect">
              <a:avLst/>
            </a:prstGeom>
            <a:noFill/>
          </p:spPr>
          <p:txBody>
            <a:bodyPr wrap="none" lIns="91440" tIns="45720" rIns="91440" bIns="45720">
              <a:spAutoFit/>
            </a:bodyPr>
            <a:lstStyle/>
            <a:p>
              <a:pPr algn="ctr"/>
              <a:r>
                <a:rPr lang="en-US" sz="4000" b="1" dirty="0" err="1" smtClean="0">
                  <a:ln w="12700">
                    <a:noFill/>
                    <a:prstDash val="solid"/>
                  </a:ln>
                  <a:effectLst>
                    <a:outerShdw blurRad="41275" dist="20320" dir="1800000" algn="tl" rotWithShape="0">
                      <a:srgbClr val="000000">
                        <a:alpha val="40000"/>
                      </a:srgbClr>
                    </a:outerShdw>
                  </a:effectLst>
                  <a:latin typeface="NikoshBAN" pitchFamily="2" charset="0"/>
                  <a:cs typeface="NikoshBAN" pitchFamily="2" charset="0"/>
                </a:rPr>
                <a:t>কাজী</a:t>
              </a:r>
              <a:r>
                <a:rPr lang="en-US" sz="4000" b="1" dirty="0" smtClean="0">
                  <a:ln w="12700">
                    <a:noFill/>
                    <a:prstDash val="solid"/>
                  </a:ln>
                  <a:effectLst>
                    <a:outerShdw blurRad="41275" dist="20320" dir="1800000" algn="tl" rotWithShape="0">
                      <a:srgbClr val="000000">
                        <a:alpha val="40000"/>
                      </a:srgbClr>
                    </a:outerShdw>
                  </a:effectLst>
                  <a:latin typeface="NikoshBAN" pitchFamily="2" charset="0"/>
                  <a:cs typeface="NikoshBAN" pitchFamily="2" charset="0"/>
                </a:rPr>
                <a:t> </a:t>
              </a:r>
              <a:r>
                <a:rPr lang="en-US" sz="4000" b="1" dirty="0" err="1" smtClean="0">
                  <a:ln w="12700">
                    <a:noFill/>
                    <a:prstDash val="solid"/>
                  </a:ln>
                  <a:effectLst>
                    <a:outerShdw blurRad="41275" dist="20320" dir="1800000" algn="tl" rotWithShape="0">
                      <a:srgbClr val="000000">
                        <a:alpha val="40000"/>
                      </a:srgbClr>
                    </a:outerShdw>
                  </a:effectLst>
                  <a:latin typeface="NikoshBAN" pitchFamily="2" charset="0"/>
                  <a:cs typeface="NikoshBAN" pitchFamily="2" charset="0"/>
                </a:rPr>
                <a:t>নজরুল</a:t>
              </a:r>
              <a:r>
                <a:rPr lang="en-US" sz="4000" b="1" dirty="0" smtClean="0">
                  <a:ln w="12700">
                    <a:noFill/>
                    <a:prstDash val="solid"/>
                  </a:ln>
                  <a:effectLst>
                    <a:outerShdw blurRad="41275" dist="20320" dir="1800000" algn="tl" rotWithShape="0">
                      <a:srgbClr val="000000">
                        <a:alpha val="40000"/>
                      </a:srgbClr>
                    </a:outerShdw>
                  </a:effectLst>
                  <a:latin typeface="NikoshBAN" pitchFamily="2" charset="0"/>
                  <a:cs typeface="NikoshBAN" pitchFamily="2" charset="0"/>
                </a:rPr>
                <a:t> </a:t>
              </a:r>
              <a:r>
                <a:rPr lang="en-US" sz="4000" b="1" dirty="0" err="1" smtClean="0">
                  <a:ln w="12700">
                    <a:noFill/>
                    <a:prstDash val="solid"/>
                  </a:ln>
                  <a:effectLst>
                    <a:outerShdw blurRad="41275" dist="20320" dir="1800000" algn="tl" rotWithShape="0">
                      <a:srgbClr val="000000">
                        <a:alpha val="40000"/>
                      </a:srgbClr>
                    </a:outerShdw>
                  </a:effectLst>
                  <a:latin typeface="NikoshBAN" pitchFamily="2" charset="0"/>
                  <a:cs typeface="NikoshBAN" pitchFamily="2" charset="0"/>
                </a:rPr>
                <a:t>ইসলাম</a:t>
              </a:r>
              <a:endParaRPr lang="en-US" sz="4000" b="1" cap="none" spc="0" dirty="0">
                <a:ln w="12700">
                  <a:noFill/>
                  <a:prstDash val="solid"/>
                </a:ln>
                <a:effectLst>
                  <a:outerShdw blurRad="41275" dist="20320" dir="1800000" algn="tl" rotWithShape="0">
                    <a:srgbClr val="000000">
                      <a:alpha val="40000"/>
                    </a:srgbClr>
                  </a:outerShdw>
                </a:effectLst>
                <a:latin typeface="NikoshBAN" pitchFamily="2" charset="0"/>
                <a:cs typeface="NikoshBAN" pitchFamily="2"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976455262"/>
              </p:ext>
            </p:extLst>
          </p:nvPr>
        </p:nvGraphicFramePr>
        <p:xfrm>
          <a:off x="4115650" y="322199"/>
          <a:ext cx="7636796" cy="4968240"/>
        </p:xfrm>
        <a:graphic>
          <a:graphicData uri="http://schemas.openxmlformats.org/drawingml/2006/table">
            <a:tbl>
              <a:tblPr firstRow="1" bandRow="1">
                <a:tableStyleId>{7DF18680-E054-41AD-8BC1-D1AEF772440D}</a:tableStyleId>
              </a:tblPr>
              <a:tblGrid>
                <a:gridCol w="7636796">
                  <a:extLst>
                    <a:ext uri="{9D8B030D-6E8A-4147-A177-3AD203B41FA5}">
                      <a16:colId xmlns:a16="http://schemas.microsoft.com/office/drawing/2014/main" xmlns="" val="20000"/>
                    </a:ext>
                  </a:extLst>
                </a:gridCol>
              </a:tblGrid>
              <a:tr h="304990">
                <a:tc>
                  <a:txBody>
                    <a:bodyPr/>
                    <a:lstStyle/>
                    <a:p>
                      <a:r>
                        <a:rPr lang="as-IN" sz="2800" dirty="0" smtClean="0"/>
                        <a:t>কাজী নজরুল</a:t>
                      </a:r>
                      <a:r>
                        <a:rPr lang="as-IN" sz="2800" baseline="0" dirty="0" smtClean="0"/>
                        <a:t> ইসলাম বিদ্রোহী কবি,প্রেমের কবি,মানবতার কবি।</a:t>
                      </a:r>
                      <a:endParaRPr lang="en-SG" sz="2800" dirty="0">
                        <a:solidFill>
                          <a:schemeClr val="tx1"/>
                        </a:solidFill>
                        <a:latin typeface="NikoshBAN" pitchFamily="2" charset="0"/>
                        <a:cs typeface="NikoshBAN" pitchFamily="2" charset="0"/>
                      </a:endParaRPr>
                    </a:p>
                  </a:txBody>
                  <a:tcPr/>
                </a:tc>
                <a:extLst>
                  <a:ext uri="{0D108BD9-81ED-4DB2-BD59-A6C34878D82A}">
                    <a16:rowId xmlns:a16="http://schemas.microsoft.com/office/drawing/2014/main" xmlns="" val="10000"/>
                  </a:ext>
                </a:extLst>
              </a:tr>
              <a:tr h="556159">
                <a:tc>
                  <a:txBody>
                    <a:bodyPr/>
                    <a:lstStyle/>
                    <a:p>
                      <a:r>
                        <a:rPr lang="as-IN" sz="2800" dirty="0" smtClean="0"/>
                        <a:t>শোষণ</a:t>
                      </a:r>
                      <a:r>
                        <a:rPr lang="as-IN" sz="2800" baseline="0" dirty="0" smtClean="0"/>
                        <a:t> ও নির্যাতনের বিরুদ্ধে উদ্দীপনামূলক কবিতা লিখে বাংলার জনমনে ‘বিদ্রোহী কবি’ হিসেবে নন্দিত আসন পেয়েছেন।</a:t>
                      </a:r>
                      <a:endParaRPr lang="en-SG" sz="2800" b="1" dirty="0">
                        <a:solidFill>
                          <a:schemeClr val="tx1"/>
                        </a:solidFill>
                        <a:latin typeface="NikoshBAN" pitchFamily="2" charset="0"/>
                        <a:cs typeface="NikoshBAN" pitchFamily="2" charset="0"/>
                      </a:endParaRPr>
                    </a:p>
                  </a:txBody>
                  <a:tcPr/>
                </a:tc>
                <a:extLst>
                  <a:ext uri="{0D108BD9-81ED-4DB2-BD59-A6C34878D82A}">
                    <a16:rowId xmlns:a16="http://schemas.microsoft.com/office/drawing/2014/main" xmlns="" val="10001"/>
                  </a:ext>
                </a:extLst>
              </a:tr>
              <a:tr h="1309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s-IN" sz="2800" dirty="0" smtClean="0"/>
                        <a:t>ছেলেবেলায়</a:t>
                      </a:r>
                      <a:r>
                        <a:rPr lang="as-IN" sz="2800" baseline="0" dirty="0" smtClean="0"/>
                        <a:t> লেটোর দলে গান করেছেন,রুটির দোকানের কারিগর হয়েছেন,সেনাবাহিনীর হাবিলদার হয়ে যুদ্ধে যোগ দিয়েছেন।ব্রিটিশের বিরুদ্ধে রাষ্ট্রদ্রোহের অপরাধে কারাবরণ করেছেন,পত্রিকার সম্পাদনা করেছেন।</a:t>
                      </a:r>
                      <a:endParaRPr lang="en-SG" sz="2800" dirty="0" smtClean="0"/>
                    </a:p>
                    <a:p>
                      <a:endParaRPr lang="en-SG" sz="2800" dirty="0">
                        <a:latin typeface="NikoshBAN" pitchFamily="2" charset="0"/>
                        <a:cs typeface="NikoshBAN" pitchFamily="2" charset="0"/>
                      </a:endParaRPr>
                    </a:p>
                  </a:txBody>
                  <a:tcPr/>
                </a:tc>
                <a:extLst>
                  <a:ext uri="{0D108BD9-81ED-4DB2-BD59-A6C34878D82A}">
                    <a16:rowId xmlns:a16="http://schemas.microsoft.com/office/drawing/2014/main" xmlns="" val="10002"/>
                  </a:ext>
                </a:extLst>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246138" y="1299410"/>
            <a:ext cx="8129895" cy="3992761"/>
          </a:xfrm>
          <a:prstGeom prst="round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just"/>
            <a:r>
              <a:rPr lang="as-IN" sz="2800" dirty="0" smtClean="0">
                <a:solidFill>
                  <a:schemeClr val="tx1"/>
                </a:solidFill>
                <a:latin typeface="NikoshBAN" pitchFamily="2" charset="0"/>
                <a:cs typeface="NikoshBAN" pitchFamily="2" charset="0"/>
              </a:rPr>
              <a:t>কবিতা,উপন্যাস, নাটক,সংগীত ইত্যাদি রচনার মাধ্যমে যে জগৎ তিনি  তৈরি করেছেন তা অভিনব।ছোটদের জন্য লেখা তাঁর কাব্যগ্রন্থ হচ্ছে- ‘ঝিঙে ফুল’, ‘পিলে পটকা’, ‘ঘুমজাগানো পাখি’, ‘ঘুমপাড়ানী মাসিপিসি,এবং নাটক হচ্ছে ‘পুতুলের বিয়ে’।তাঁর কবিতা ও গান বাংলাদেশের মুক্তিযুদ্ধে প্রেরনা হিসেবে কাজ করেছে।তাঁ লেখা গান ‘চল্‌ চল্‌ চল্‌’ আমাদের রনসংগীত।তিনি আমাদের জাতীয় কবি।</a:t>
            </a:r>
            <a:endParaRPr lang="en-SG" sz="2800" dirty="0">
              <a:solidFill>
                <a:schemeClr val="tx1"/>
              </a:solidFill>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rot="16200000">
            <a:off x="5096339" y="1935684"/>
            <a:ext cx="1214446" cy="207170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as-IN" sz="4000" dirty="0" smtClean="0">
                <a:solidFill>
                  <a:schemeClr val="tx1"/>
                </a:solidFill>
                <a:latin typeface="NikoshBAN" pitchFamily="2" charset="0"/>
                <a:cs typeface="NikoshBAN" pitchFamily="2" charset="0"/>
              </a:rPr>
              <a:t>আদর্শ পাঠ</a:t>
            </a:r>
            <a:endParaRPr lang="en-SG" sz="4000" dirty="0">
              <a:solidFill>
                <a:schemeClr val="tx1"/>
              </a:solidFill>
              <a:latin typeface="NikoshBAN" pitchFamily="2" charset="0"/>
              <a:cs typeface="NikoshBAN"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TotalTime>
  <Words>508</Words>
  <Application>Microsoft Office PowerPoint</Application>
  <PresentationFormat>Widescreen</PresentationFormat>
  <Paragraphs>75</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Lucida Sans Unicode</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Rasel</dc:creator>
  <cp:lastModifiedBy>hp</cp:lastModifiedBy>
  <cp:revision>70</cp:revision>
  <dcterms:created xsi:type="dcterms:W3CDTF">2020-09-30T14:04:48Z</dcterms:created>
  <dcterms:modified xsi:type="dcterms:W3CDTF">2020-12-13T17:15:16Z</dcterms:modified>
</cp:coreProperties>
</file>