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64B83-0F63-4544-B49D-F5784CA39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8CDA9-50F6-4379-9451-E956AE0C1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45572-0A0A-4771-B81D-6141C393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A5C5E-34B4-49E6-A16F-A1307B67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714C5-FAB5-432F-A5AD-FDC43166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5754-F12C-488E-B556-B5965CBE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53BA9-465A-4890-A815-EEFBD9B49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9E831-66E1-4D0C-A5DF-1F5D679B2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CAC49-A2C8-46FE-9307-C364E0E3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3921A-C067-4BFC-84B2-93854254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A41B9-E26D-439C-B0FC-6CBBCF51A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DE8FD-BCE7-4289-BF03-C57073A64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584BA-8A76-44FF-904B-687BA7D5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7C944-4C31-486D-A1CC-0A44DDC5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8B22A-9FD8-473E-A80C-8F9BA445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9516-7932-486E-A3B6-20769058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B6610-9FE1-4522-AC2D-1A963264F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074C2-8FC4-44AC-A63F-AD83733E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6466-A327-40B2-913A-79DB5E389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0AE9F-A034-4018-A3A3-A950D081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2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6AC7D-6311-401C-9BB9-7C555EFF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3B651-6C9C-4831-9F48-2B5EA29B7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B6DA1-3A9E-496E-9A08-004C728A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613A7-0962-40C5-A1F6-7595FE31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661D0-6067-4024-9E0B-08843251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2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851FF-4BFD-4AD8-8B31-10883381C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DBADB-764C-4F61-AEF4-E2FD81858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E4427-B411-4900-A3F2-42067A455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8710A-0CC0-4FFF-8D83-7671D889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125B8-3FCA-4E31-B534-2907A621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31DA3-1414-4E72-9DA8-C37929BA6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4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6673-0EFB-4ABC-A3E5-DA1F0DB7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BDD13-C226-483D-A206-5298456B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81103-DBDF-48E1-A893-5BD5524E4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4307C5-2D41-4C20-9048-57B73F22A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927E1-644F-4F7B-9194-5A671465B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D064F7-B7DC-4BB7-988B-6B835C9D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12694B-8AEB-4ADE-BFBF-763FDF255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263E1C-85FB-4847-AE07-8CE51FC4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6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01A5-AF10-40A8-9E5C-A6EEAAEC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06FD-FE63-42DD-A4D6-6447EE8F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CBD80-016F-43F5-8F68-D17C2A03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AD0A5-F6E0-4D61-90BD-0E3128FB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4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37A04-C083-4D2D-989E-19D588DC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C3A765-0BD5-4EB7-B691-EC046D94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E3DA1-435C-44FB-AE1D-916856970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0E63C-1D25-48C7-B454-DB04F85E0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0972-214A-4FF2-8094-8990550C1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16918-CC62-47BC-B554-8B5D7BE7B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4D1A9-C882-4FF7-9C6A-EA0CCDFD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A6C26-4DEA-4B88-BA45-5FC49A51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B00F8-B10F-4B44-A2A5-18B061AE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3522F-84A3-4F27-A300-8D9E1CD5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74B9A-7C7A-441F-93EF-86C183C2C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66B1A-A8D6-4941-AC08-90B544A6B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69FD0-322E-40A4-8A18-42C68853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5C315-ED77-41B9-B3FA-49786E78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E1D4D-8F97-4E54-96D8-97086221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8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183B84-DF2F-4509-BD66-2BC5E915C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59495-B7F1-4BE8-AF1C-E5B766EA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8F368-548F-41FE-BB9C-171FBB4DA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FABCF-2862-4B63-B6B9-ACB49D54AA0F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FFFD4-2FC8-49A8-8419-83AA87DA2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A47A6-ADC7-4714-B847-408248726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236DC-38E8-4B00-ACB0-2F8EAA707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736850E-8AC1-41EF-A443-060CB21033C4}"/>
              </a:ext>
            </a:extLst>
          </p:cNvPr>
          <p:cNvGrpSpPr/>
          <p:nvPr/>
        </p:nvGrpSpPr>
        <p:grpSpPr>
          <a:xfrm>
            <a:off x="126124" y="141890"/>
            <a:ext cx="11950262" cy="6479627"/>
            <a:chOff x="126124" y="141890"/>
            <a:chExt cx="11950262" cy="6479627"/>
          </a:xfrm>
        </p:grpSpPr>
        <p:sp>
          <p:nvSpPr>
            <p:cNvPr id="6" name="Flowchart: Delay 5">
              <a:extLst>
                <a:ext uri="{FF2B5EF4-FFF2-40B4-BE49-F238E27FC236}">
                  <a16:creationId xmlns:a16="http://schemas.microsoft.com/office/drawing/2014/main" id="{3ECEA566-4AD0-42A8-AADD-AD9EA7172919}"/>
                </a:ext>
              </a:extLst>
            </p:cNvPr>
            <p:cNvSpPr/>
            <p:nvPr/>
          </p:nvSpPr>
          <p:spPr>
            <a:xfrm>
              <a:off x="546538" y="1925764"/>
              <a:ext cx="5439104" cy="2853559"/>
            </a:xfrm>
            <a:prstGeom prst="flowChartDelay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4E27CF7C-DF62-48C3-810E-56E63C2335AF}"/>
                </a:ext>
              </a:extLst>
            </p:cNvPr>
            <p:cNvSpPr/>
            <p:nvPr/>
          </p:nvSpPr>
          <p:spPr>
            <a:xfrm>
              <a:off x="126124" y="141890"/>
              <a:ext cx="11950262" cy="6479627"/>
            </a:xfrm>
            <a:prstGeom prst="frame">
              <a:avLst>
                <a:gd name="adj1" fmla="val 91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8E526CC-3B67-488A-9AD9-FF4303E63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459571"/>
              <a:ext cx="5549462" cy="5844264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9D0DCCD-DDB7-4FCC-AD99-673FD10B6546}"/>
                </a:ext>
              </a:extLst>
            </p:cNvPr>
            <p:cNvSpPr txBox="1"/>
            <p:nvPr/>
          </p:nvSpPr>
          <p:spPr>
            <a:xfrm>
              <a:off x="546538" y="2412207"/>
              <a:ext cx="450893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040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9C4959C-CEA4-4FFF-AB08-4F69E7B9A92C}"/>
              </a:ext>
            </a:extLst>
          </p:cNvPr>
          <p:cNvGrpSpPr/>
          <p:nvPr/>
        </p:nvGrpSpPr>
        <p:grpSpPr>
          <a:xfrm>
            <a:off x="120869" y="149772"/>
            <a:ext cx="11950262" cy="6558455"/>
            <a:chOff x="126124" y="141890"/>
            <a:chExt cx="11950262" cy="6558455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093C1F73-6CFD-4962-B41B-A3EE3D579720}"/>
                </a:ext>
              </a:extLst>
            </p:cNvPr>
            <p:cNvSpPr/>
            <p:nvPr/>
          </p:nvSpPr>
          <p:spPr>
            <a:xfrm>
              <a:off x="126124" y="141890"/>
              <a:ext cx="11950262" cy="6558455"/>
            </a:xfrm>
            <a:prstGeom prst="frame">
              <a:avLst>
                <a:gd name="adj1" fmla="val 962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A118C05-6A02-4D94-873B-5662679D5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128" y="2341178"/>
              <a:ext cx="2975193" cy="214213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EC859AB-6D2C-41A1-8F56-FC6293F5D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1490" y="2341178"/>
              <a:ext cx="2975193" cy="214856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77D27CE-8200-4F7B-852B-80EC94A89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4225" y="2341177"/>
              <a:ext cx="2975193" cy="214856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733808-3A00-4981-ADD1-671BCDB6DEBB}"/>
                </a:ext>
              </a:extLst>
            </p:cNvPr>
            <p:cNvSpPr txBox="1"/>
            <p:nvPr/>
          </p:nvSpPr>
          <p:spPr>
            <a:xfrm>
              <a:off x="934439" y="4955628"/>
              <a:ext cx="2183962" cy="37837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শব্দ</a:t>
              </a:r>
              <a:r>
                <a:rPr lang="en-US" dirty="0"/>
                <a:t> </a:t>
              </a:r>
              <a:r>
                <a:rPr lang="en-US" dirty="0" err="1"/>
                <a:t>শক্তির</a:t>
              </a:r>
              <a:r>
                <a:rPr lang="en-US" dirty="0"/>
                <a:t> </a:t>
              </a:r>
              <a:r>
                <a:rPr lang="en-US" dirty="0" err="1"/>
                <a:t>রুপান্তর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4C54D25-4A90-47C4-BC3A-03B7A1A1A964}"/>
                </a:ext>
              </a:extLst>
            </p:cNvPr>
            <p:cNvSpPr txBox="1"/>
            <p:nvPr/>
          </p:nvSpPr>
          <p:spPr>
            <a:xfrm>
              <a:off x="8404225" y="4818993"/>
              <a:ext cx="3088837" cy="36933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পারমানবিক</a:t>
              </a:r>
              <a:r>
                <a:rPr lang="en-US" dirty="0"/>
                <a:t> </a:t>
              </a:r>
              <a:r>
                <a:rPr lang="en-US" dirty="0" err="1"/>
                <a:t>শক্তির</a:t>
              </a:r>
              <a:r>
                <a:rPr lang="en-US" dirty="0"/>
                <a:t> </a:t>
              </a:r>
              <a:r>
                <a:rPr lang="en-US" dirty="0" err="1"/>
                <a:t>রুপান্তর</a:t>
              </a:r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7DBD9F-2675-4202-A647-97C2B5CEFC93}"/>
                </a:ext>
              </a:extLst>
            </p:cNvPr>
            <p:cNvSpPr txBox="1"/>
            <p:nvPr/>
          </p:nvSpPr>
          <p:spPr>
            <a:xfrm>
              <a:off x="4836949" y="4960883"/>
              <a:ext cx="2699733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রাসায়নিক</a:t>
              </a:r>
              <a:r>
                <a:rPr lang="en-US" dirty="0"/>
                <a:t> </a:t>
              </a:r>
              <a:r>
                <a:rPr lang="en-US" dirty="0" err="1"/>
                <a:t>শক্তির</a:t>
              </a:r>
              <a:r>
                <a:rPr lang="en-US" dirty="0"/>
                <a:t> </a:t>
              </a:r>
              <a:r>
                <a:rPr lang="en-US" dirty="0" err="1"/>
                <a:t>রুপান্তর</a:t>
              </a:r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C55A3C-B829-4406-AEFB-4BCE3ACF7CD6}"/>
                </a:ext>
              </a:extLst>
            </p:cNvPr>
            <p:cNvSpPr txBox="1"/>
            <p:nvPr/>
          </p:nvSpPr>
          <p:spPr>
            <a:xfrm>
              <a:off x="2188724" y="829157"/>
              <a:ext cx="8671035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/>
                <a:t>নিচের</a:t>
              </a:r>
              <a:r>
                <a:rPr lang="en-US" sz="3200" dirty="0"/>
                <a:t> </a:t>
              </a:r>
              <a:r>
                <a:rPr lang="en-US" sz="3200" dirty="0" err="1"/>
                <a:t>ছবিগুলোতে</a:t>
              </a:r>
              <a:r>
                <a:rPr lang="en-US" sz="3200" dirty="0"/>
                <a:t> </a:t>
              </a:r>
              <a:r>
                <a:rPr lang="en-US" sz="3200" dirty="0" err="1"/>
                <a:t>শক্তির</a:t>
              </a:r>
              <a:r>
                <a:rPr lang="en-US" sz="3200" dirty="0"/>
                <a:t> </a:t>
              </a:r>
              <a:r>
                <a:rPr lang="en-US" sz="3200" dirty="0" err="1"/>
                <a:t>রুপান্তর</a:t>
              </a:r>
              <a:r>
                <a:rPr lang="en-US" sz="3200" dirty="0"/>
                <a:t> </a:t>
              </a:r>
              <a:r>
                <a:rPr lang="en-US" sz="3200" dirty="0" err="1"/>
                <a:t>দেখানো</a:t>
              </a:r>
              <a:r>
                <a:rPr lang="en-US" sz="3200" dirty="0"/>
                <a:t> </a:t>
              </a:r>
              <a:r>
                <a:rPr lang="en-US" sz="3200" dirty="0" err="1"/>
                <a:t>হলো</a:t>
              </a:r>
              <a:r>
                <a:rPr lang="en-US" sz="3200" dirty="0"/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227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9C7E8CA-C1E7-4B5A-B8E0-9CA07C9049C5}"/>
              </a:ext>
            </a:extLst>
          </p:cNvPr>
          <p:cNvGrpSpPr/>
          <p:nvPr/>
        </p:nvGrpSpPr>
        <p:grpSpPr>
          <a:xfrm>
            <a:off x="126124" y="141890"/>
            <a:ext cx="11934497" cy="6542689"/>
            <a:chOff x="126124" y="141890"/>
            <a:chExt cx="11934497" cy="6542689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4111F1D5-B60D-45F2-AA11-7597EB14D0FC}"/>
                </a:ext>
              </a:extLst>
            </p:cNvPr>
            <p:cNvSpPr/>
            <p:nvPr/>
          </p:nvSpPr>
          <p:spPr>
            <a:xfrm>
              <a:off x="126124" y="141890"/>
              <a:ext cx="11934497" cy="6542689"/>
            </a:xfrm>
            <a:prstGeom prst="frame">
              <a:avLst>
                <a:gd name="adj1" fmla="val 9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DEF90B6-6493-4696-A506-8E1833C88FE1}"/>
                </a:ext>
              </a:extLst>
            </p:cNvPr>
            <p:cNvSpPr txBox="1"/>
            <p:nvPr/>
          </p:nvSpPr>
          <p:spPr>
            <a:xfrm>
              <a:off x="1970689" y="1189572"/>
              <a:ext cx="8245365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ছবিগুলোতে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নবায়নযোগ্য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কয়েকটি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উদাহরন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047332-C980-4589-AAED-9122677927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9242" y="2628899"/>
              <a:ext cx="3465620" cy="2747141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0A802EE-9EE4-4F8D-A10A-06C6126DD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7863" y="2628900"/>
              <a:ext cx="3465620" cy="276290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975AC09-2844-4723-B663-E7B8E32C9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206" y="2613133"/>
              <a:ext cx="3187213" cy="276290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11807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330334C-E7C0-45D9-9428-726F46E2BAD5}"/>
              </a:ext>
            </a:extLst>
          </p:cNvPr>
          <p:cNvGrpSpPr/>
          <p:nvPr/>
        </p:nvGrpSpPr>
        <p:grpSpPr>
          <a:xfrm>
            <a:off x="144517" y="78828"/>
            <a:ext cx="11902966" cy="6605751"/>
            <a:chOff x="126124" y="141890"/>
            <a:chExt cx="11902966" cy="6605751"/>
          </a:xfrm>
        </p:grpSpPr>
        <p:sp>
          <p:nvSpPr>
            <p:cNvPr id="8" name="Plaque 7">
              <a:extLst>
                <a:ext uri="{FF2B5EF4-FFF2-40B4-BE49-F238E27FC236}">
                  <a16:creationId xmlns:a16="http://schemas.microsoft.com/office/drawing/2014/main" id="{01DD06FE-8E84-4C1E-AC6C-E87181B00F1D}"/>
                </a:ext>
              </a:extLst>
            </p:cNvPr>
            <p:cNvSpPr/>
            <p:nvPr/>
          </p:nvSpPr>
          <p:spPr>
            <a:xfrm>
              <a:off x="378373" y="2112579"/>
              <a:ext cx="5249918" cy="3767959"/>
            </a:xfrm>
            <a:prstGeom prst="plaqu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9246DE44-47B7-4AB6-BD2E-2FAF4B51FEAD}"/>
                </a:ext>
              </a:extLst>
            </p:cNvPr>
            <p:cNvSpPr/>
            <p:nvPr/>
          </p:nvSpPr>
          <p:spPr>
            <a:xfrm>
              <a:off x="3468414" y="331076"/>
              <a:ext cx="4698124" cy="1450427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51DB4C32-54E0-411D-A5CD-8A6D1591DCF4}"/>
                </a:ext>
              </a:extLst>
            </p:cNvPr>
            <p:cNvSpPr/>
            <p:nvPr/>
          </p:nvSpPr>
          <p:spPr>
            <a:xfrm>
              <a:off x="126124" y="141890"/>
              <a:ext cx="11902966" cy="6605751"/>
            </a:xfrm>
            <a:prstGeom prst="frame">
              <a:avLst>
                <a:gd name="adj1" fmla="val 805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B7635C6-9A28-426A-8986-58BB10BE7EB7}"/>
                </a:ext>
              </a:extLst>
            </p:cNvPr>
            <p:cNvSpPr txBox="1"/>
            <p:nvPr/>
          </p:nvSpPr>
          <p:spPr>
            <a:xfrm>
              <a:off x="4209394" y="488731"/>
              <a:ext cx="3358055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দলীয়</a:t>
              </a:r>
              <a:r>
                <a:rPr lang="en-US" sz="6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08CC81E-6913-49D4-BA34-D1C102FFB2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8421" y="1970689"/>
              <a:ext cx="5407572" cy="430398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A2196CF-6CF5-4B95-9825-5C5037A550E0}"/>
                </a:ext>
              </a:extLst>
            </p:cNvPr>
            <p:cNvSpPr txBox="1"/>
            <p:nvPr/>
          </p:nvSpPr>
          <p:spPr>
            <a:xfrm>
              <a:off x="658211" y="2546546"/>
              <a:ext cx="46981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সংকট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সৃষ্টির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কারনগুলো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উল্লেখ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3339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28D63F-0187-49FF-A0E2-1765B92B017E}"/>
              </a:ext>
            </a:extLst>
          </p:cNvPr>
          <p:cNvGrpSpPr/>
          <p:nvPr/>
        </p:nvGrpSpPr>
        <p:grpSpPr>
          <a:xfrm>
            <a:off x="152400" y="141890"/>
            <a:ext cx="11887200" cy="6574220"/>
            <a:chOff x="152400" y="141890"/>
            <a:chExt cx="11887200" cy="6574220"/>
          </a:xfrm>
        </p:grpSpPr>
        <p:sp>
          <p:nvSpPr>
            <p:cNvPr id="6" name="Rectangle: Beveled 5">
              <a:extLst>
                <a:ext uri="{FF2B5EF4-FFF2-40B4-BE49-F238E27FC236}">
                  <a16:creationId xmlns:a16="http://schemas.microsoft.com/office/drawing/2014/main" id="{55846BCA-2958-4573-A4FE-760237025169}"/>
                </a:ext>
              </a:extLst>
            </p:cNvPr>
            <p:cNvSpPr/>
            <p:nvPr/>
          </p:nvSpPr>
          <p:spPr>
            <a:xfrm>
              <a:off x="488731" y="2680138"/>
              <a:ext cx="10294883" cy="3342291"/>
            </a:xfrm>
            <a:prstGeom prst="bevel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AF5F6B5E-3E23-41BB-A4AC-EB5D0E9DC7A4}"/>
                </a:ext>
              </a:extLst>
            </p:cNvPr>
            <p:cNvSpPr/>
            <p:nvPr/>
          </p:nvSpPr>
          <p:spPr>
            <a:xfrm>
              <a:off x="3901966" y="649720"/>
              <a:ext cx="4051738" cy="1387366"/>
            </a:xfrm>
            <a:prstGeom prst="flowChartAlternateProcess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59693433-E01B-4165-BD20-C1902C86560F}"/>
                </a:ext>
              </a:extLst>
            </p:cNvPr>
            <p:cNvSpPr/>
            <p:nvPr/>
          </p:nvSpPr>
          <p:spPr>
            <a:xfrm>
              <a:off x="152400" y="141890"/>
              <a:ext cx="11887200" cy="6574220"/>
            </a:xfrm>
            <a:prstGeom prst="frame">
              <a:avLst>
                <a:gd name="adj1" fmla="val 27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DF4B935-0716-4DB3-AF37-A6FF4E36E371}"/>
                </a:ext>
              </a:extLst>
            </p:cNvPr>
            <p:cNvSpPr txBox="1"/>
            <p:nvPr/>
          </p:nvSpPr>
          <p:spPr>
            <a:xfrm>
              <a:off x="4666594" y="835571"/>
              <a:ext cx="2522482" cy="10156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21655DD-DAE9-4F07-B326-7C96E9C3C40C}"/>
                </a:ext>
              </a:extLst>
            </p:cNvPr>
            <p:cNvSpPr txBox="1"/>
            <p:nvPr/>
          </p:nvSpPr>
          <p:spPr>
            <a:xfrm>
              <a:off x="1008994" y="3083936"/>
              <a:ext cx="9343696" cy="258532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নিত্যতা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নবায়নযোগ্য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শক্তি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রুপান্তরের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প্রয়োজনীয়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বর্ণনা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5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8710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BB0CCA1-531B-4D55-B750-3E084457D85E}"/>
              </a:ext>
            </a:extLst>
          </p:cNvPr>
          <p:cNvGrpSpPr/>
          <p:nvPr/>
        </p:nvGrpSpPr>
        <p:grpSpPr>
          <a:xfrm>
            <a:off x="176048" y="126124"/>
            <a:ext cx="11839904" cy="6605752"/>
            <a:chOff x="157655" y="78828"/>
            <a:chExt cx="11839904" cy="660575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197BFE5-F929-422F-8F29-0F58D0071B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289" y="614743"/>
              <a:ext cx="11083159" cy="4382926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2B67113-5F39-4125-97ED-EC7D2937049B}"/>
                </a:ext>
              </a:extLst>
            </p:cNvPr>
            <p:cNvSpPr txBox="1"/>
            <p:nvPr/>
          </p:nvSpPr>
          <p:spPr>
            <a:xfrm>
              <a:off x="7426215" y="764696"/>
              <a:ext cx="2785241" cy="9233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Frame 6">
              <a:extLst>
                <a:ext uri="{FF2B5EF4-FFF2-40B4-BE49-F238E27FC236}">
                  <a16:creationId xmlns:a16="http://schemas.microsoft.com/office/drawing/2014/main" id="{83AF16D9-7B6D-4C7A-AE3F-9B0C2638E032}"/>
                </a:ext>
              </a:extLst>
            </p:cNvPr>
            <p:cNvSpPr/>
            <p:nvPr/>
          </p:nvSpPr>
          <p:spPr>
            <a:xfrm>
              <a:off x="157655" y="78828"/>
              <a:ext cx="11839904" cy="6605752"/>
            </a:xfrm>
            <a:prstGeom prst="frame">
              <a:avLst>
                <a:gd name="adj1" fmla="val 1442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F764735-0C15-4D89-9D61-63DF3EE49113}"/>
                </a:ext>
              </a:extLst>
            </p:cNvPr>
            <p:cNvSpPr txBox="1"/>
            <p:nvPr/>
          </p:nvSpPr>
          <p:spPr>
            <a:xfrm>
              <a:off x="896661" y="5399508"/>
              <a:ext cx="10326414" cy="7078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প্রাকৃতিক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গ্যাস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অনবায়নযোগ্য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কেন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?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92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29D1450-859C-4C9E-8D7C-E9307AEE1047}"/>
              </a:ext>
            </a:extLst>
          </p:cNvPr>
          <p:cNvGrpSpPr/>
          <p:nvPr/>
        </p:nvGrpSpPr>
        <p:grpSpPr>
          <a:xfrm>
            <a:off x="141890" y="126124"/>
            <a:ext cx="11839903" cy="6542690"/>
            <a:chOff x="141890" y="126124"/>
            <a:chExt cx="11839903" cy="654269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C8F197E-4673-46E0-A976-11BAEBB03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145" y="559676"/>
              <a:ext cx="11067392" cy="5738648"/>
            </a:xfrm>
            <a:prstGeom prst="rect">
              <a:avLst/>
            </a:prstGeom>
          </p:spPr>
        </p:pic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76A9B995-08FE-40DC-92CF-0156CA6E8DE6}"/>
                </a:ext>
              </a:extLst>
            </p:cNvPr>
            <p:cNvSpPr/>
            <p:nvPr/>
          </p:nvSpPr>
          <p:spPr>
            <a:xfrm>
              <a:off x="141890" y="126124"/>
              <a:ext cx="11839903" cy="6542690"/>
            </a:xfrm>
            <a:prstGeom prst="frame">
              <a:avLst>
                <a:gd name="adj1" fmla="val 117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223347F-447C-48AC-BA3F-9366506DE1C4}"/>
                </a:ext>
              </a:extLst>
            </p:cNvPr>
            <p:cNvSpPr txBox="1"/>
            <p:nvPr/>
          </p:nvSpPr>
          <p:spPr>
            <a:xfrm>
              <a:off x="922282" y="1426779"/>
              <a:ext cx="10279118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সক্রিয়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থাকার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জন্য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সকলকে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0500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C00E8A0-4404-40DD-B7B7-295ADEDE1798}"/>
              </a:ext>
            </a:extLst>
          </p:cNvPr>
          <p:cNvGrpSpPr/>
          <p:nvPr/>
        </p:nvGrpSpPr>
        <p:grpSpPr>
          <a:xfrm>
            <a:off x="160282" y="110359"/>
            <a:ext cx="11871435" cy="6637282"/>
            <a:chOff x="141889" y="82872"/>
            <a:chExt cx="11871435" cy="6637282"/>
          </a:xfrm>
        </p:grpSpPr>
        <p:sp>
          <p:nvSpPr>
            <p:cNvPr id="8" name="Rectangle: Beveled 7">
              <a:extLst>
                <a:ext uri="{FF2B5EF4-FFF2-40B4-BE49-F238E27FC236}">
                  <a16:creationId xmlns:a16="http://schemas.microsoft.com/office/drawing/2014/main" id="{C5FF40FF-837C-4391-815A-38D5CE2EF8B6}"/>
                </a:ext>
              </a:extLst>
            </p:cNvPr>
            <p:cNvSpPr/>
            <p:nvPr/>
          </p:nvSpPr>
          <p:spPr>
            <a:xfrm>
              <a:off x="420414" y="2380594"/>
              <a:ext cx="11351172" cy="3436882"/>
            </a:xfrm>
            <a:prstGeom prst="beve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4483E801-A8C4-4C81-8983-FAE42B8B3734}"/>
                </a:ext>
              </a:extLst>
            </p:cNvPr>
            <p:cNvSpPr/>
            <p:nvPr/>
          </p:nvSpPr>
          <p:spPr>
            <a:xfrm>
              <a:off x="4162097" y="378372"/>
              <a:ext cx="4761186" cy="1182414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D5253279-DEE2-4925-B7D1-F333A5A7BA6F}"/>
                </a:ext>
              </a:extLst>
            </p:cNvPr>
            <p:cNvSpPr/>
            <p:nvPr/>
          </p:nvSpPr>
          <p:spPr>
            <a:xfrm>
              <a:off x="141889" y="82872"/>
              <a:ext cx="11871435" cy="6637282"/>
            </a:xfrm>
            <a:prstGeom prst="frame">
              <a:avLst>
                <a:gd name="adj1" fmla="val 861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78C26A9-1D0C-403B-A0DA-1C48D27EE068}"/>
                </a:ext>
              </a:extLst>
            </p:cNvPr>
            <p:cNvSpPr txBox="1"/>
            <p:nvPr/>
          </p:nvSpPr>
          <p:spPr>
            <a:xfrm>
              <a:off x="4603531" y="540072"/>
              <a:ext cx="3846786" cy="83099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A023550-318E-41D8-A8C8-33EDA67ECB52}"/>
                </a:ext>
              </a:extLst>
            </p:cNvPr>
            <p:cNvSpPr txBox="1"/>
            <p:nvPr/>
          </p:nvSpPr>
          <p:spPr>
            <a:xfrm>
              <a:off x="853965" y="2821762"/>
              <a:ext cx="10484069" cy="25545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নামঃ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প্রশান্ত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দাস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(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গনিত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আইডিয়াল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হাইস্কুল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ভাদৈ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,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হবিগঞ্জ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মোবাঃ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০১৭১১০৬৪৯৬৯</a:t>
              </a:r>
            </a:p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ই-মেইলঃprosantaideal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1976@gmail.com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B951E14-BF51-48DC-936C-C44DAFFD4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23283" y="3385745"/>
              <a:ext cx="1362075" cy="1647825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274943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BF97FD6-F85D-484C-BB42-3CB3198897E1}"/>
              </a:ext>
            </a:extLst>
          </p:cNvPr>
          <p:cNvGrpSpPr/>
          <p:nvPr/>
        </p:nvGrpSpPr>
        <p:grpSpPr>
          <a:xfrm>
            <a:off x="128752" y="63062"/>
            <a:ext cx="11934496" cy="6558455"/>
            <a:chOff x="110359" y="110359"/>
            <a:chExt cx="11934496" cy="6558455"/>
          </a:xfrm>
        </p:grpSpPr>
        <p:sp>
          <p:nvSpPr>
            <p:cNvPr id="6" name="Rectangle: Beveled 5">
              <a:extLst>
                <a:ext uri="{FF2B5EF4-FFF2-40B4-BE49-F238E27FC236}">
                  <a16:creationId xmlns:a16="http://schemas.microsoft.com/office/drawing/2014/main" id="{089F1A8E-6515-478F-B2E6-DD64DEFF36BD}"/>
                </a:ext>
              </a:extLst>
            </p:cNvPr>
            <p:cNvSpPr/>
            <p:nvPr/>
          </p:nvSpPr>
          <p:spPr>
            <a:xfrm>
              <a:off x="1718441" y="2322009"/>
              <a:ext cx="8615855" cy="4016732"/>
            </a:xfrm>
            <a:prstGeom prst="bevel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ABA5AD17-72E6-4EC4-A8F0-1F9B7F086654}"/>
                </a:ext>
              </a:extLst>
            </p:cNvPr>
            <p:cNvSpPr/>
            <p:nvPr/>
          </p:nvSpPr>
          <p:spPr>
            <a:xfrm>
              <a:off x="3090039" y="340033"/>
              <a:ext cx="5517931" cy="1529255"/>
            </a:xfrm>
            <a:prstGeom prst="flowChartAlternateProcess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6224C79F-0B58-4B8A-843C-6D8BEB0CED5D}"/>
                </a:ext>
              </a:extLst>
            </p:cNvPr>
            <p:cNvSpPr/>
            <p:nvPr/>
          </p:nvSpPr>
          <p:spPr>
            <a:xfrm>
              <a:off x="110359" y="110359"/>
              <a:ext cx="11934496" cy="6558455"/>
            </a:xfrm>
            <a:prstGeom prst="frame">
              <a:avLst>
                <a:gd name="adj1" fmla="val 721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9DBBA58-DC51-467A-B420-4E26ED8B10AA}"/>
                </a:ext>
              </a:extLst>
            </p:cNvPr>
            <p:cNvSpPr txBox="1"/>
            <p:nvPr/>
          </p:nvSpPr>
          <p:spPr>
            <a:xfrm>
              <a:off x="3641833" y="504497"/>
              <a:ext cx="4414345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7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1FFE4C-1B48-4525-A313-1AA889C87C45}"/>
                </a:ext>
              </a:extLst>
            </p:cNvPr>
            <p:cNvSpPr txBox="1"/>
            <p:nvPr/>
          </p:nvSpPr>
          <p:spPr>
            <a:xfrm>
              <a:off x="2258409" y="2929991"/>
              <a:ext cx="7535917" cy="280076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শ্রেনিঃ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সপ্তম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, 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৭ম</a:t>
              </a:r>
            </a:p>
            <a:p>
              <a:pPr algn="ctr"/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১৪/১২/২০২০ইং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8396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F1E5825-42CF-43F4-88C1-AF115B136DD9}"/>
              </a:ext>
            </a:extLst>
          </p:cNvPr>
          <p:cNvGrpSpPr/>
          <p:nvPr/>
        </p:nvGrpSpPr>
        <p:grpSpPr>
          <a:xfrm>
            <a:off x="112986" y="94593"/>
            <a:ext cx="11966027" cy="6684579"/>
            <a:chOff x="112986" y="86710"/>
            <a:chExt cx="11966027" cy="6684579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00EBE4E6-FF48-429B-975A-B70F2963CE72}"/>
                </a:ext>
              </a:extLst>
            </p:cNvPr>
            <p:cNvSpPr/>
            <p:nvPr/>
          </p:nvSpPr>
          <p:spPr>
            <a:xfrm>
              <a:off x="112986" y="86710"/>
              <a:ext cx="11966027" cy="6684579"/>
            </a:xfrm>
            <a:prstGeom prst="frame">
              <a:avLst>
                <a:gd name="adj1" fmla="val 1415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FA6188C-14B3-4636-9CC4-55ACDFF64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166" y="1704380"/>
              <a:ext cx="10200289" cy="442840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73A3262-7370-41CB-AC4B-A7E98FCB7DB5}"/>
                </a:ext>
              </a:extLst>
            </p:cNvPr>
            <p:cNvSpPr txBox="1"/>
            <p:nvPr/>
          </p:nvSpPr>
          <p:spPr>
            <a:xfrm>
              <a:off x="930166" y="387714"/>
              <a:ext cx="10200289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চিন্তা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378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B5DE4C2-5CDD-45D6-B5D0-B5CB38A381C3}"/>
              </a:ext>
            </a:extLst>
          </p:cNvPr>
          <p:cNvGrpSpPr/>
          <p:nvPr/>
        </p:nvGrpSpPr>
        <p:grpSpPr>
          <a:xfrm>
            <a:off x="144517" y="157655"/>
            <a:ext cx="11902966" cy="6542690"/>
            <a:chOff x="157655" y="157655"/>
            <a:chExt cx="11902966" cy="6542690"/>
          </a:xfrm>
        </p:grpSpPr>
        <p:sp>
          <p:nvSpPr>
            <p:cNvPr id="6" name="Rectangle: Beveled 5">
              <a:extLst>
                <a:ext uri="{FF2B5EF4-FFF2-40B4-BE49-F238E27FC236}">
                  <a16:creationId xmlns:a16="http://schemas.microsoft.com/office/drawing/2014/main" id="{87AB01B5-E6E8-403D-9AA5-1601C9CB1D5F}"/>
                </a:ext>
              </a:extLst>
            </p:cNvPr>
            <p:cNvSpPr/>
            <p:nvPr/>
          </p:nvSpPr>
          <p:spPr>
            <a:xfrm>
              <a:off x="1355834" y="2822028"/>
              <a:ext cx="8970580" cy="3231931"/>
            </a:xfrm>
            <a:prstGeom prst="bevel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41035D9F-F18F-4CA8-B010-C68B1F1D22EA}"/>
                </a:ext>
              </a:extLst>
            </p:cNvPr>
            <p:cNvSpPr/>
            <p:nvPr/>
          </p:nvSpPr>
          <p:spPr>
            <a:xfrm>
              <a:off x="2601310" y="409903"/>
              <a:ext cx="6684580" cy="1623849"/>
            </a:xfrm>
            <a:prstGeom prst="flowChartAlternateProcess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26C0F91B-D384-4090-9D60-B5385571C252}"/>
                </a:ext>
              </a:extLst>
            </p:cNvPr>
            <p:cNvSpPr/>
            <p:nvPr/>
          </p:nvSpPr>
          <p:spPr>
            <a:xfrm>
              <a:off x="157655" y="157655"/>
              <a:ext cx="11902966" cy="6542690"/>
            </a:xfrm>
            <a:prstGeom prst="frame">
              <a:avLst>
                <a:gd name="adj1" fmla="val 452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1BBBC4E-60BC-4BA3-955E-4BAF2B32E51E}"/>
                </a:ext>
              </a:extLst>
            </p:cNvPr>
            <p:cNvSpPr txBox="1"/>
            <p:nvPr/>
          </p:nvSpPr>
          <p:spPr>
            <a:xfrm>
              <a:off x="3137338" y="583324"/>
              <a:ext cx="5817476" cy="13234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17D0C15-C8B8-4C0D-A659-7EB1E001FDF2}"/>
                </a:ext>
              </a:extLst>
            </p:cNvPr>
            <p:cNvSpPr txBox="1"/>
            <p:nvPr/>
          </p:nvSpPr>
          <p:spPr>
            <a:xfrm>
              <a:off x="1865586" y="3345763"/>
              <a:ext cx="7979979" cy="221599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3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13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3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ব্যবহার</a:t>
              </a:r>
              <a:endParaRPr lang="en-US" sz="13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806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E3952A4-959E-4ECF-B040-DF63993D81C2}"/>
              </a:ext>
            </a:extLst>
          </p:cNvPr>
          <p:cNvGrpSpPr/>
          <p:nvPr/>
        </p:nvGrpSpPr>
        <p:grpSpPr>
          <a:xfrm>
            <a:off x="110359" y="126124"/>
            <a:ext cx="11902965" cy="6574221"/>
            <a:chOff x="110359" y="126124"/>
            <a:chExt cx="11902965" cy="6574221"/>
          </a:xfrm>
        </p:grpSpPr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2D76E6B7-EAAE-4FDC-8EF0-0F28D7E5A882}"/>
                </a:ext>
              </a:extLst>
            </p:cNvPr>
            <p:cNvSpPr/>
            <p:nvPr/>
          </p:nvSpPr>
          <p:spPr>
            <a:xfrm>
              <a:off x="2680138" y="433551"/>
              <a:ext cx="5990897" cy="1828800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D1EBE4A5-3F20-49A5-976F-65407F712FD8}"/>
                </a:ext>
              </a:extLst>
            </p:cNvPr>
            <p:cNvSpPr/>
            <p:nvPr/>
          </p:nvSpPr>
          <p:spPr>
            <a:xfrm>
              <a:off x="110359" y="126124"/>
              <a:ext cx="11902965" cy="6574221"/>
            </a:xfrm>
            <a:prstGeom prst="frame">
              <a:avLst>
                <a:gd name="adj1" fmla="val 74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1601A19-6027-40DD-8FB5-4B495A8360B4}"/>
                </a:ext>
              </a:extLst>
            </p:cNvPr>
            <p:cNvSpPr txBox="1"/>
            <p:nvPr/>
          </p:nvSpPr>
          <p:spPr>
            <a:xfrm>
              <a:off x="3452649" y="686232"/>
              <a:ext cx="4445876" cy="13234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C6011-8DBB-429E-B1F3-2B9891B9B7FE}"/>
                </a:ext>
              </a:extLst>
            </p:cNvPr>
            <p:cNvSpPr txBox="1"/>
            <p:nvPr/>
          </p:nvSpPr>
          <p:spPr>
            <a:xfrm>
              <a:off x="1103588" y="3204075"/>
              <a:ext cx="10720550" cy="255454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শেষে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……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রুপ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নবায়নযোগ্য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সুবিধা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সীমাবদ্ধতা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99543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140D7B-BC96-43E0-BA59-5E858C74B6BE}"/>
              </a:ext>
            </a:extLst>
          </p:cNvPr>
          <p:cNvSpPr txBox="1"/>
          <p:nvPr/>
        </p:nvSpPr>
        <p:spPr>
          <a:xfrm>
            <a:off x="4666594" y="252248"/>
            <a:ext cx="244365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876C195-9584-44A6-8CC9-324F46AA4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75932"/>
              </p:ext>
            </p:extLst>
          </p:nvPr>
        </p:nvGraphicFramePr>
        <p:xfrm>
          <a:off x="252248" y="1024759"/>
          <a:ext cx="11698013" cy="54587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99797">
                  <a:extLst>
                    <a:ext uri="{9D8B030D-6E8A-4147-A177-3AD203B41FA5}">
                      <a16:colId xmlns:a16="http://schemas.microsoft.com/office/drawing/2014/main" val="1231614111"/>
                    </a:ext>
                  </a:extLst>
                </a:gridCol>
                <a:gridCol w="1999660">
                  <a:extLst>
                    <a:ext uri="{9D8B030D-6E8A-4147-A177-3AD203B41FA5}">
                      <a16:colId xmlns:a16="http://schemas.microsoft.com/office/drawing/2014/main" val="2130000774"/>
                    </a:ext>
                  </a:extLst>
                </a:gridCol>
                <a:gridCol w="4599219">
                  <a:extLst>
                    <a:ext uri="{9D8B030D-6E8A-4147-A177-3AD203B41FA5}">
                      <a16:colId xmlns:a16="http://schemas.microsoft.com/office/drawing/2014/main" val="245594979"/>
                    </a:ext>
                  </a:extLst>
                </a:gridCol>
                <a:gridCol w="1299779">
                  <a:extLst>
                    <a:ext uri="{9D8B030D-6E8A-4147-A177-3AD203B41FA5}">
                      <a16:colId xmlns:a16="http://schemas.microsoft.com/office/drawing/2014/main" val="308939080"/>
                    </a:ext>
                  </a:extLst>
                </a:gridCol>
                <a:gridCol w="2599558">
                  <a:extLst>
                    <a:ext uri="{9D8B030D-6E8A-4147-A177-3AD203B41FA5}">
                      <a16:colId xmlns:a16="http://schemas.microsoft.com/office/drawing/2014/main" val="1280135525"/>
                    </a:ext>
                  </a:extLst>
                </a:gridCol>
              </a:tblGrid>
              <a:tr h="6971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ক্রম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ধাপ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উপস্থাপনা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সময়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উপকরণ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26107"/>
                  </a:ext>
                </a:extLst>
              </a:tr>
              <a:tr h="652473">
                <a:tc>
                  <a:txBody>
                    <a:bodyPr/>
                    <a:lstStyle/>
                    <a:p>
                      <a:r>
                        <a:rPr lang="en-US" dirty="0"/>
                        <a:t>১)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প্রস্তুতি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শুভেচ্ছা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বিনিময়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শ্রেণি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বিন্যাস,রোল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কল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৩মিনিট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বই,মার্কার,ডাষ্টার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08288"/>
                  </a:ext>
                </a:extLst>
              </a:tr>
              <a:tr h="652473">
                <a:tc>
                  <a:txBody>
                    <a:bodyPr/>
                    <a:lstStyle/>
                    <a:p>
                      <a:r>
                        <a:rPr lang="en-US" dirty="0"/>
                        <a:t>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শিখনফল-১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পূর্বের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ক্লাস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যাচাই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আলোচনা</a:t>
                      </a:r>
                      <a:r>
                        <a:rPr lang="en-US" sz="2000" dirty="0"/>
                        <a:t>,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৫মিনিট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882161"/>
                  </a:ext>
                </a:extLst>
              </a:tr>
              <a:tr h="652775">
                <a:tc>
                  <a:txBody>
                    <a:bodyPr/>
                    <a:lstStyle/>
                    <a:p>
                      <a:r>
                        <a:rPr lang="en-US" dirty="0"/>
                        <a:t>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শিখনফল-২  </a:t>
                      </a:r>
                    </a:p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আলোচনা,চার্টপ্রদর্শন,একক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কাজ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১০মিনিট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763727"/>
                  </a:ext>
                </a:extLst>
              </a:tr>
              <a:tr h="652775">
                <a:tc>
                  <a:txBody>
                    <a:bodyPr/>
                    <a:lstStyle/>
                    <a:p>
                      <a:r>
                        <a:rPr lang="en-US" dirty="0"/>
                        <a:t>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শিখনফল-৩  </a:t>
                      </a:r>
                    </a:p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আলোচনা,দলিয়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কাজ</a:t>
                      </a:r>
                      <a:r>
                        <a:rPr lang="en-US" sz="2000" dirty="0"/>
                        <a:t>। 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১৫মিনিট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622096"/>
                  </a:ext>
                </a:extLst>
              </a:tr>
              <a:tr h="652473">
                <a:tc>
                  <a:txBody>
                    <a:bodyPr/>
                    <a:lstStyle/>
                    <a:p>
                      <a:r>
                        <a:rPr lang="en-US" dirty="0"/>
                        <a:t>৫)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মূল্যায়ন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সৃজন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শীল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প্রশ্ন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তৈরীর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মাধ্যমে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১২মিনিট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640180"/>
                  </a:ext>
                </a:extLst>
              </a:tr>
              <a:tr h="652775">
                <a:tc>
                  <a:txBody>
                    <a:bodyPr/>
                    <a:lstStyle/>
                    <a:p>
                      <a:r>
                        <a:rPr lang="en-US" dirty="0"/>
                        <a:t>৬)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বাড়ির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নতুন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প্রশ্ন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তৈরীর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মাধ্যমে</a:t>
                      </a:r>
                      <a:r>
                        <a:rPr lang="en-US" sz="2000" dirty="0"/>
                        <a:t>। </a:t>
                      </a:r>
                    </a:p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৩মিনিট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375599"/>
                  </a:ext>
                </a:extLst>
              </a:tr>
              <a:tr h="652775">
                <a:tc>
                  <a:txBody>
                    <a:bodyPr/>
                    <a:lstStyle/>
                    <a:p>
                      <a:r>
                        <a:rPr lang="en-US" dirty="0"/>
                        <a:t>৭)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সমাপ্তি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সকল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কে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ধন্যবাদ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জানিয়ে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২মিনিট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</a:p>
                    <a:p>
                      <a:pPr algn="ctr"/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2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896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C73A21A-9662-40BD-8906-7B1444C9AE7B}"/>
              </a:ext>
            </a:extLst>
          </p:cNvPr>
          <p:cNvGrpSpPr/>
          <p:nvPr/>
        </p:nvGrpSpPr>
        <p:grpSpPr>
          <a:xfrm>
            <a:off x="152400" y="134007"/>
            <a:ext cx="11887200" cy="6589986"/>
            <a:chOff x="152400" y="134007"/>
            <a:chExt cx="11887200" cy="6589986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8BD3DE9E-D03A-432D-B9D6-8F27CC633E01}"/>
                </a:ext>
              </a:extLst>
            </p:cNvPr>
            <p:cNvSpPr/>
            <p:nvPr/>
          </p:nvSpPr>
          <p:spPr>
            <a:xfrm>
              <a:off x="152400" y="134007"/>
              <a:ext cx="11887200" cy="6589986"/>
            </a:xfrm>
            <a:prstGeom prst="frame">
              <a:avLst>
                <a:gd name="adj1" fmla="val 299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B86537C-2C63-4BF6-AD2B-E9A26A42A8D6}"/>
                </a:ext>
              </a:extLst>
            </p:cNvPr>
            <p:cNvSpPr txBox="1"/>
            <p:nvPr/>
          </p:nvSpPr>
          <p:spPr>
            <a:xfrm>
              <a:off x="1650124" y="496614"/>
              <a:ext cx="8040414" cy="76944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রুপ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দেখানো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9F22DF9-8A66-484F-8DCB-58507D47B0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1" y="1628662"/>
              <a:ext cx="11004330" cy="4600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742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815AFE62-F950-420D-8F9F-E04DEA085A07}"/>
              </a:ext>
            </a:extLst>
          </p:cNvPr>
          <p:cNvGrpSpPr/>
          <p:nvPr/>
        </p:nvGrpSpPr>
        <p:grpSpPr>
          <a:xfrm>
            <a:off x="136634" y="141890"/>
            <a:ext cx="11918731" cy="6574220"/>
            <a:chOff x="126124" y="110359"/>
            <a:chExt cx="11918731" cy="6574220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6E3F6C17-CE99-424E-9B53-C4F256614EE0}"/>
                </a:ext>
              </a:extLst>
            </p:cNvPr>
            <p:cNvSpPr/>
            <p:nvPr/>
          </p:nvSpPr>
          <p:spPr>
            <a:xfrm>
              <a:off x="126124" y="110359"/>
              <a:ext cx="11918731" cy="6574220"/>
            </a:xfrm>
            <a:prstGeom prst="frame">
              <a:avLst>
                <a:gd name="adj1" fmla="val 749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4C088C7-99DA-47F3-BF54-E37D51B13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731" y="1600526"/>
              <a:ext cx="3153103" cy="303519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1F02567-8D5E-49DB-8607-40D2DA3F7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2454" y="1600526"/>
              <a:ext cx="3209975" cy="303519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E4D11C5-80E9-421A-A128-D3FDA7A2F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427" y="1600526"/>
              <a:ext cx="3394841" cy="303519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6181A38-5184-4BDC-B83C-40D0FF3BD8A4}"/>
                </a:ext>
              </a:extLst>
            </p:cNvPr>
            <p:cNvSpPr txBox="1"/>
            <p:nvPr/>
          </p:nvSpPr>
          <p:spPr>
            <a:xfrm>
              <a:off x="851338" y="4911464"/>
              <a:ext cx="2033751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যান্ত্রিক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রুপান্তর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433C3AA-5560-457E-8DB8-D560A9A4D4F3}"/>
                </a:ext>
              </a:extLst>
            </p:cNvPr>
            <p:cNvSpPr txBox="1"/>
            <p:nvPr/>
          </p:nvSpPr>
          <p:spPr>
            <a:xfrm>
              <a:off x="8988971" y="4911464"/>
              <a:ext cx="2033751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আলোক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রুপান্তর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CB32DF1-1FAD-4BDC-92BB-08A68984C139}"/>
                </a:ext>
              </a:extLst>
            </p:cNvPr>
            <p:cNvSpPr txBox="1"/>
            <p:nvPr/>
          </p:nvSpPr>
          <p:spPr>
            <a:xfrm>
              <a:off x="4640317" y="4911464"/>
              <a:ext cx="2033751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তাপ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রুপান্তর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8A8AD3-E86B-4986-B000-CB0396472C40}"/>
                </a:ext>
              </a:extLst>
            </p:cNvPr>
            <p:cNvSpPr txBox="1"/>
            <p:nvPr/>
          </p:nvSpPr>
          <p:spPr>
            <a:xfrm>
              <a:off x="2657804" y="452538"/>
              <a:ext cx="6855370" cy="76944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/>
                <a:t>নিচের</a:t>
              </a:r>
              <a:r>
                <a:rPr lang="en-US" sz="4400" dirty="0"/>
                <a:t> </a:t>
              </a:r>
              <a:r>
                <a:rPr lang="en-US" sz="4400" dirty="0" err="1"/>
                <a:t>ছবিগুলো</a:t>
              </a:r>
              <a:r>
                <a:rPr lang="en-US" sz="4400" dirty="0"/>
                <a:t> </a:t>
              </a:r>
              <a:r>
                <a:rPr lang="en-US" sz="4400" dirty="0" err="1"/>
                <a:t>লক্ষ্য</a:t>
              </a:r>
              <a:r>
                <a:rPr lang="en-US" sz="4400" dirty="0"/>
                <a:t> </a:t>
              </a:r>
              <a:r>
                <a:rPr lang="en-US" sz="4400" dirty="0" err="1"/>
                <a:t>কর</a:t>
              </a:r>
              <a:r>
                <a:rPr lang="en-US" sz="4400" dirty="0"/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956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278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prosanta das</dc:creator>
  <cp:lastModifiedBy>prosanta das</cp:lastModifiedBy>
  <cp:revision>24</cp:revision>
  <dcterms:created xsi:type="dcterms:W3CDTF">2020-12-11T17:20:40Z</dcterms:created>
  <dcterms:modified xsi:type="dcterms:W3CDTF">2020-12-13T10:59:10Z</dcterms:modified>
</cp:coreProperties>
</file>