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58" r:id="rId2"/>
    <p:sldId id="332" r:id="rId3"/>
    <p:sldId id="413" r:id="rId4"/>
    <p:sldId id="485" r:id="rId5"/>
    <p:sldId id="256" r:id="rId6"/>
    <p:sldId id="419" r:id="rId7"/>
    <p:sldId id="414" r:id="rId8"/>
    <p:sldId id="478" r:id="rId9"/>
    <p:sldId id="415" r:id="rId10"/>
    <p:sldId id="258" r:id="rId11"/>
    <p:sldId id="289" r:id="rId12"/>
    <p:sldId id="279" r:id="rId13"/>
    <p:sldId id="416" r:id="rId14"/>
    <p:sldId id="291" r:id="rId15"/>
    <p:sldId id="259" r:id="rId16"/>
    <p:sldId id="257" r:id="rId17"/>
    <p:sldId id="479" r:id="rId18"/>
    <p:sldId id="261" r:id="rId19"/>
    <p:sldId id="262" r:id="rId20"/>
    <p:sldId id="263" r:id="rId21"/>
    <p:sldId id="417" r:id="rId22"/>
    <p:sldId id="268" r:id="rId23"/>
    <p:sldId id="418" r:id="rId24"/>
    <p:sldId id="283" r:id="rId25"/>
    <p:sldId id="292" r:id="rId26"/>
    <p:sldId id="282" r:id="rId27"/>
    <p:sldId id="285" r:id="rId28"/>
    <p:sldId id="281" r:id="rId29"/>
    <p:sldId id="286" r:id="rId30"/>
    <p:sldId id="293" r:id="rId31"/>
    <p:sldId id="288" r:id="rId32"/>
    <p:sldId id="265" r:id="rId33"/>
    <p:sldId id="275" r:id="rId34"/>
    <p:sldId id="430" r:id="rId35"/>
    <p:sldId id="481" r:id="rId36"/>
    <p:sldId id="484" r:id="rId37"/>
    <p:sldId id="284" r:id="rId38"/>
    <p:sldId id="273" r:id="rId39"/>
    <p:sldId id="270" r:id="rId40"/>
    <p:sldId id="480" r:id="rId41"/>
    <p:sldId id="432" r:id="rId42"/>
    <p:sldId id="486" r:id="rId43"/>
    <p:sldId id="267" r:id="rId44"/>
    <p:sldId id="488" r:id="rId45"/>
    <p:sldId id="445" r:id="rId46"/>
    <p:sldId id="433" r:id="rId47"/>
    <p:sldId id="487" r:id="rId48"/>
    <p:sldId id="271" r:id="rId49"/>
    <p:sldId id="272" r:id="rId50"/>
    <p:sldId id="426" r:id="rId51"/>
    <p:sldId id="429" r:id="rId52"/>
    <p:sldId id="421" r:id="rId53"/>
    <p:sldId id="420" r:id="rId54"/>
    <p:sldId id="422" r:id="rId55"/>
    <p:sldId id="424" r:id="rId56"/>
    <p:sldId id="302" r:id="rId57"/>
    <p:sldId id="423" r:id="rId58"/>
    <p:sldId id="425" r:id="rId59"/>
    <p:sldId id="431" r:id="rId60"/>
    <p:sldId id="427" r:id="rId61"/>
    <p:sldId id="266" r:id="rId62"/>
    <p:sldId id="428" r:id="rId63"/>
    <p:sldId id="483" r:id="rId64"/>
    <p:sldId id="306" r:id="rId65"/>
    <p:sldId id="295" r:id="rId66"/>
    <p:sldId id="482" r:id="rId67"/>
    <p:sldId id="304" r:id="rId68"/>
    <p:sldId id="303" r:id="rId69"/>
    <p:sldId id="305" r:id="rId70"/>
    <p:sldId id="434" r:id="rId71"/>
    <p:sldId id="269" r:id="rId72"/>
    <p:sldId id="435" r:id="rId73"/>
    <p:sldId id="477" r:id="rId74"/>
    <p:sldId id="436" r:id="rId75"/>
    <p:sldId id="437" r:id="rId76"/>
    <p:sldId id="274" r:id="rId77"/>
    <p:sldId id="276" r:id="rId78"/>
    <p:sldId id="264" r:id="rId79"/>
    <p:sldId id="47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050" autoAdjust="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18T11:33:31.953" idx="1">
    <p:pos x="10" y="10"/>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CCC4B-C881-4BA5-99C6-0B913FD10F8C}" type="doc">
      <dgm:prSet loTypeId="urn:microsoft.com/office/officeart/2005/8/layout/bProcess3" loCatId="process" qsTypeId="urn:microsoft.com/office/officeart/2005/8/quickstyle/3d7" qsCatId="3D" csTypeId="urn:microsoft.com/office/officeart/2005/8/colors/colorful1" csCatId="colorful" phldr="1"/>
      <dgm:spPr/>
      <dgm:t>
        <a:bodyPr/>
        <a:lstStyle/>
        <a:p>
          <a:endParaRPr lang="en-US"/>
        </a:p>
      </dgm:t>
    </dgm:pt>
    <dgm:pt modelId="{18EE13AF-9D06-4D3F-8FAF-7760A058A80B}">
      <dgm:prSet phldrT="[Text]" custT="1"/>
      <dgm:spPr/>
      <dgm:t>
        <a:bodyPr/>
        <a:lstStyle/>
        <a:p>
          <a:r>
            <a:rPr lang="bn-BD" sz="4400" dirty="0">
              <a:latin typeface="NikoshBAN" panose="02000000000000000000" pitchFamily="2" charset="0"/>
              <a:cs typeface="NikoshBAN" panose="02000000000000000000" pitchFamily="2" charset="0"/>
            </a:rPr>
            <a:t>তৎসম</a:t>
          </a:r>
          <a:endParaRPr lang="en-US" sz="4400" dirty="0">
            <a:latin typeface="NikoshBAN" panose="02000000000000000000" pitchFamily="2" charset="0"/>
            <a:cs typeface="NikoshBAN" panose="02000000000000000000" pitchFamily="2" charset="0"/>
          </a:endParaRPr>
        </a:p>
      </dgm:t>
    </dgm:pt>
    <dgm:pt modelId="{0974AE9F-309A-4A0C-9F8A-8246D6064252}" type="parTrans" cxnId="{A1EE2593-1806-4B2F-8888-88203E19F9B6}">
      <dgm:prSet/>
      <dgm:spPr/>
      <dgm:t>
        <a:bodyPr/>
        <a:lstStyle/>
        <a:p>
          <a:endParaRPr lang="en-US">
            <a:latin typeface="NikoshBAN" panose="02000000000000000000" pitchFamily="2" charset="0"/>
            <a:cs typeface="NikoshBAN" panose="02000000000000000000" pitchFamily="2" charset="0"/>
          </a:endParaRPr>
        </a:p>
      </dgm:t>
    </dgm:pt>
    <dgm:pt modelId="{396EC380-33DB-4F9F-8D72-5DF94CC68323}" type="sibTrans" cxnId="{A1EE2593-1806-4B2F-8888-88203E19F9B6}">
      <dgm:prSet/>
      <dgm:spPr/>
      <dgm:t>
        <a:bodyPr/>
        <a:lstStyle/>
        <a:p>
          <a:endParaRPr lang="en-US">
            <a:latin typeface="NikoshBAN" panose="02000000000000000000" pitchFamily="2" charset="0"/>
            <a:cs typeface="NikoshBAN" panose="02000000000000000000" pitchFamily="2" charset="0"/>
          </a:endParaRPr>
        </a:p>
      </dgm:t>
    </dgm:pt>
    <dgm:pt modelId="{71AD9265-5824-43E1-80A6-388C9BE78325}">
      <dgm:prSet phldrT="[Text]" custT="1"/>
      <dgm:spPr/>
      <dgm:t>
        <a:bodyPr/>
        <a:lstStyle/>
        <a:p>
          <a:r>
            <a:rPr lang="bn-BD" sz="4400" dirty="0">
              <a:latin typeface="NikoshBAN" panose="02000000000000000000" pitchFamily="2" charset="0"/>
              <a:cs typeface="NikoshBAN" panose="02000000000000000000" pitchFamily="2" charset="0"/>
            </a:rPr>
            <a:t> অর্ধ-তৎসম </a:t>
          </a:r>
          <a:endParaRPr lang="en-US" sz="4400" dirty="0">
            <a:latin typeface="NikoshBAN" panose="02000000000000000000" pitchFamily="2" charset="0"/>
            <a:cs typeface="NikoshBAN" panose="02000000000000000000" pitchFamily="2" charset="0"/>
          </a:endParaRPr>
        </a:p>
      </dgm:t>
    </dgm:pt>
    <dgm:pt modelId="{D10B5746-9F79-4E33-94C9-8A329A32D709}" type="parTrans" cxnId="{A13C3D71-0259-4FFF-9271-F887F948FD9C}">
      <dgm:prSet/>
      <dgm:spPr/>
      <dgm:t>
        <a:bodyPr/>
        <a:lstStyle/>
        <a:p>
          <a:endParaRPr lang="en-US">
            <a:latin typeface="NikoshBAN" panose="02000000000000000000" pitchFamily="2" charset="0"/>
            <a:cs typeface="NikoshBAN" panose="02000000000000000000" pitchFamily="2" charset="0"/>
          </a:endParaRPr>
        </a:p>
      </dgm:t>
    </dgm:pt>
    <dgm:pt modelId="{59C83044-4812-4EF5-B663-400A46238276}" type="sibTrans" cxnId="{A13C3D71-0259-4FFF-9271-F887F948FD9C}">
      <dgm:prSet/>
      <dgm:spPr/>
      <dgm:t>
        <a:bodyPr/>
        <a:lstStyle/>
        <a:p>
          <a:endParaRPr lang="en-US">
            <a:latin typeface="NikoshBAN" panose="02000000000000000000" pitchFamily="2" charset="0"/>
            <a:cs typeface="NikoshBAN" panose="02000000000000000000" pitchFamily="2" charset="0"/>
          </a:endParaRPr>
        </a:p>
      </dgm:t>
    </dgm:pt>
    <dgm:pt modelId="{1B274910-26C9-4B1E-916F-8A956755D3F4}">
      <dgm:prSet phldrT="[Text]"/>
      <dgm:spPr/>
      <dgm:t>
        <a:bodyPr/>
        <a:lstStyle/>
        <a:p>
          <a:r>
            <a:rPr lang="bn-BD" dirty="0">
              <a:latin typeface="NikoshBAN" panose="02000000000000000000" pitchFamily="2" charset="0"/>
              <a:cs typeface="NikoshBAN" panose="02000000000000000000" pitchFamily="2" charset="0"/>
            </a:rPr>
            <a:t>তদ্ভব  </a:t>
          </a:r>
          <a:endParaRPr lang="en-US" dirty="0">
            <a:latin typeface="NikoshBAN" panose="02000000000000000000" pitchFamily="2" charset="0"/>
            <a:cs typeface="NikoshBAN" panose="02000000000000000000" pitchFamily="2" charset="0"/>
          </a:endParaRPr>
        </a:p>
      </dgm:t>
    </dgm:pt>
    <dgm:pt modelId="{1CFA535A-EC24-43F9-A782-6A6FAE42EB3D}" type="parTrans" cxnId="{EE94423E-8D03-4A07-B44C-76F64596740C}">
      <dgm:prSet/>
      <dgm:spPr/>
      <dgm:t>
        <a:bodyPr/>
        <a:lstStyle/>
        <a:p>
          <a:endParaRPr lang="en-US">
            <a:latin typeface="NikoshBAN" panose="02000000000000000000" pitchFamily="2" charset="0"/>
            <a:cs typeface="NikoshBAN" panose="02000000000000000000" pitchFamily="2" charset="0"/>
          </a:endParaRPr>
        </a:p>
      </dgm:t>
    </dgm:pt>
    <dgm:pt modelId="{322B987A-0E4A-4555-985C-F0EC4EDE590B}" type="sibTrans" cxnId="{EE94423E-8D03-4A07-B44C-76F64596740C}">
      <dgm:prSet/>
      <dgm:spPr/>
      <dgm:t>
        <a:bodyPr/>
        <a:lstStyle/>
        <a:p>
          <a:endParaRPr lang="en-US">
            <a:latin typeface="NikoshBAN" panose="02000000000000000000" pitchFamily="2" charset="0"/>
            <a:cs typeface="NikoshBAN" panose="02000000000000000000" pitchFamily="2" charset="0"/>
          </a:endParaRPr>
        </a:p>
      </dgm:t>
    </dgm:pt>
    <dgm:pt modelId="{9FFECAE3-2AB3-4F6D-AEBB-31FE25189D8A}">
      <dgm:prSet phldrT="[Text]"/>
      <dgm:spPr/>
      <dgm:t>
        <a:bodyPr/>
        <a:lstStyle/>
        <a:p>
          <a:r>
            <a:rPr lang="bn-BD" dirty="0">
              <a:latin typeface="NikoshBAN" panose="02000000000000000000" pitchFamily="2" charset="0"/>
              <a:cs typeface="NikoshBAN" panose="02000000000000000000" pitchFamily="2" charset="0"/>
            </a:rPr>
            <a:t>দেশি</a:t>
          </a:r>
          <a:endParaRPr lang="en-US" dirty="0">
            <a:latin typeface="NikoshBAN" panose="02000000000000000000" pitchFamily="2" charset="0"/>
            <a:cs typeface="NikoshBAN" panose="02000000000000000000" pitchFamily="2" charset="0"/>
          </a:endParaRPr>
        </a:p>
      </dgm:t>
    </dgm:pt>
    <dgm:pt modelId="{17D9B2D7-8E50-4FB0-A22B-5C1C21712D14}" type="parTrans" cxnId="{664FD50E-7387-4E5F-A965-7098CD0924AF}">
      <dgm:prSet/>
      <dgm:spPr/>
      <dgm:t>
        <a:bodyPr/>
        <a:lstStyle/>
        <a:p>
          <a:endParaRPr lang="en-US">
            <a:latin typeface="NikoshBAN" panose="02000000000000000000" pitchFamily="2" charset="0"/>
            <a:cs typeface="NikoshBAN" panose="02000000000000000000" pitchFamily="2" charset="0"/>
          </a:endParaRPr>
        </a:p>
      </dgm:t>
    </dgm:pt>
    <dgm:pt modelId="{668789C3-3297-41F3-8B99-627ABD6E8DFD}" type="sibTrans" cxnId="{664FD50E-7387-4E5F-A965-7098CD0924AF}">
      <dgm:prSet/>
      <dgm:spPr/>
      <dgm:t>
        <a:bodyPr/>
        <a:lstStyle/>
        <a:p>
          <a:endParaRPr lang="en-US">
            <a:latin typeface="NikoshBAN" panose="02000000000000000000" pitchFamily="2" charset="0"/>
            <a:cs typeface="NikoshBAN" panose="02000000000000000000" pitchFamily="2" charset="0"/>
          </a:endParaRPr>
        </a:p>
      </dgm:t>
    </dgm:pt>
    <dgm:pt modelId="{E3B30B99-8985-4364-B21E-D1722D829637}">
      <dgm:prSet phldrT="[Text]"/>
      <dgm:spPr/>
      <dgm:t>
        <a:bodyPr/>
        <a:lstStyle/>
        <a:p>
          <a:r>
            <a:rPr lang="bn-BD" dirty="0">
              <a:latin typeface="NikoshBAN" panose="02000000000000000000" pitchFamily="2" charset="0"/>
              <a:cs typeface="NikoshBAN" panose="02000000000000000000" pitchFamily="2" charset="0"/>
            </a:rPr>
            <a:t>বিদেশি</a:t>
          </a:r>
          <a:endParaRPr lang="en-US" dirty="0">
            <a:latin typeface="NikoshBAN" panose="02000000000000000000" pitchFamily="2" charset="0"/>
            <a:cs typeface="NikoshBAN" panose="02000000000000000000" pitchFamily="2" charset="0"/>
          </a:endParaRPr>
        </a:p>
      </dgm:t>
    </dgm:pt>
    <dgm:pt modelId="{C362A08E-7101-4754-9809-20685566B300}" type="parTrans" cxnId="{BA806F7C-08EE-479A-A056-3E43A887595E}">
      <dgm:prSet/>
      <dgm:spPr/>
      <dgm:t>
        <a:bodyPr/>
        <a:lstStyle/>
        <a:p>
          <a:endParaRPr lang="en-US"/>
        </a:p>
      </dgm:t>
    </dgm:pt>
    <dgm:pt modelId="{B40371CF-42D7-4E7C-BA10-9CF1042D6045}" type="sibTrans" cxnId="{BA806F7C-08EE-479A-A056-3E43A887595E}">
      <dgm:prSet/>
      <dgm:spPr/>
      <dgm:t>
        <a:bodyPr/>
        <a:lstStyle/>
        <a:p>
          <a:endParaRPr lang="en-US"/>
        </a:p>
      </dgm:t>
    </dgm:pt>
    <dgm:pt modelId="{2A33692C-3A70-43B4-8EE2-018426ED8765}" type="pres">
      <dgm:prSet presAssocID="{8EFCCC4B-C881-4BA5-99C6-0B913FD10F8C}" presName="Name0" presStyleCnt="0">
        <dgm:presLayoutVars>
          <dgm:dir/>
          <dgm:resizeHandles val="exact"/>
        </dgm:presLayoutVars>
      </dgm:prSet>
      <dgm:spPr/>
    </dgm:pt>
    <dgm:pt modelId="{F3782E15-7417-4F05-A020-6ACB5CF9D4A9}" type="pres">
      <dgm:prSet presAssocID="{18EE13AF-9D06-4D3F-8FAF-7760A058A80B}" presName="node" presStyleLbl="node1" presStyleIdx="0" presStyleCnt="5">
        <dgm:presLayoutVars>
          <dgm:bulletEnabled val="1"/>
        </dgm:presLayoutVars>
      </dgm:prSet>
      <dgm:spPr/>
    </dgm:pt>
    <dgm:pt modelId="{B2C3B8C1-3320-4056-AC96-AFEDDEA78D85}" type="pres">
      <dgm:prSet presAssocID="{396EC380-33DB-4F9F-8D72-5DF94CC68323}" presName="sibTrans" presStyleLbl="sibTrans1D1" presStyleIdx="0" presStyleCnt="4"/>
      <dgm:spPr/>
    </dgm:pt>
    <dgm:pt modelId="{B5529977-20D7-42B0-A690-EF1A49F62B8B}" type="pres">
      <dgm:prSet presAssocID="{396EC380-33DB-4F9F-8D72-5DF94CC68323}" presName="connectorText" presStyleLbl="sibTrans1D1" presStyleIdx="0" presStyleCnt="4"/>
      <dgm:spPr/>
    </dgm:pt>
    <dgm:pt modelId="{6DA47CBE-4B56-4069-A0C9-3E1D0CD07769}" type="pres">
      <dgm:prSet presAssocID="{71AD9265-5824-43E1-80A6-388C9BE78325}" presName="node" presStyleLbl="node1" presStyleIdx="1" presStyleCnt="5">
        <dgm:presLayoutVars>
          <dgm:bulletEnabled val="1"/>
        </dgm:presLayoutVars>
      </dgm:prSet>
      <dgm:spPr/>
    </dgm:pt>
    <dgm:pt modelId="{E0BABDDF-E6F4-45A7-91AD-C0A87F0E0AF0}" type="pres">
      <dgm:prSet presAssocID="{59C83044-4812-4EF5-B663-400A46238276}" presName="sibTrans" presStyleLbl="sibTrans1D1" presStyleIdx="1" presStyleCnt="4"/>
      <dgm:spPr/>
    </dgm:pt>
    <dgm:pt modelId="{2C1D38CD-49B7-407A-96E9-874D56792CEE}" type="pres">
      <dgm:prSet presAssocID="{59C83044-4812-4EF5-B663-400A46238276}" presName="connectorText" presStyleLbl="sibTrans1D1" presStyleIdx="1" presStyleCnt="4"/>
      <dgm:spPr/>
    </dgm:pt>
    <dgm:pt modelId="{65564086-8180-4B35-BB1B-E05B90085AD1}" type="pres">
      <dgm:prSet presAssocID="{1B274910-26C9-4B1E-916F-8A956755D3F4}" presName="node" presStyleLbl="node1" presStyleIdx="2" presStyleCnt="5">
        <dgm:presLayoutVars>
          <dgm:bulletEnabled val="1"/>
        </dgm:presLayoutVars>
      </dgm:prSet>
      <dgm:spPr/>
    </dgm:pt>
    <dgm:pt modelId="{42EF346A-3F26-4AC3-A169-F055186BFFD2}" type="pres">
      <dgm:prSet presAssocID="{322B987A-0E4A-4555-985C-F0EC4EDE590B}" presName="sibTrans" presStyleLbl="sibTrans1D1" presStyleIdx="2" presStyleCnt="4"/>
      <dgm:spPr/>
    </dgm:pt>
    <dgm:pt modelId="{41212012-9890-4F72-A97D-915D0B3DF120}" type="pres">
      <dgm:prSet presAssocID="{322B987A-0E4A-4555-985C-F0EC4EDE590B}" presName="connectorText" presStyleLbl="sibTrans1D1" presStyleIdx="2" presStyleCnt="4"/>
      <dgm:spPr/>
    </dgm:pt>
    <dgm:pt modelId="{B2DD03D5-0417-413D-BD84-DA8E8AC6329E}" type="pres">
      <dgm:prSet presAssocID="{9FFECAE3-2AB3-4F6D-AEBB-31FE25189D8A}" presName="node" presStyleLbl="node1" presStyleIdx="3" presStyleCnt="5">
        <dgm:presLayoutVars>
          <dgm:bulletEnabled val="1"/>
        </dgm:presLayoutVars>
      </dgm:prSet>
      <dgm:spPr/>
    </dgm:pt>
    <dgm:pt modelId="{C9B5DF30-914F-4828-831E-7AE18CC5B089}" type="pres">
      <dgm:prSet presAssocID="{668789C3-3297-41F3-8B99-627ABD6E8DFD}" presName="sibTrans" presStyleLbl="sibTrans1D1" presStyleIdx="3" presStyleCnt="4"/>
      <dgm:spPr/>
    </dgm:pt>
    <dgm:pt modelId="{AE6A0BD4-53C2-45F6-9D3E-0576777C5EB3}" type="pres">
      <dgm:prSet presAssocID="{668789C3-3297-41F3-8B99-627ABD6E8DFD}" presName="connectorText" presStyleLbl="sibTrans1D1" presStyleIdx="3" presStyleCnt="4"/>
      <dgm:spPr/>
    </dgm:pt>
    <dgm:pt modelId="{1B7850DC-5D8B-4B80-BF67-2E3737E4A587}" type="pres">
      <dgm:prSet presAssocID="{E3B30B99-8985-4364-B21E-D1722D829637}" presName="node" presStyleLbl="node1" presStyleIdx="4" presStyleCnt="5">
        <dgm:presLayoutVars>
          <dgm:bulletEnabled val="1"/>
        </dgm:presLayoutVars>
      </dgm:prSet>
      <dgm:spPr/>
    </dgm:pt>
  </dgm:ptLst>
  <dgm:cxnLst>
    <dgm:cxn modelId="{0E3CE008-C522-4CA6-9E1F-28B2695004E2}" type="presOf" srcId="{396EC380-33DB-4F9F-8D72-5DF94CC68323}" destId="{B5529977-20D7-42B0-A690-EF1A49F62B8B}" srcOrd="1" destOrd="0" presId="urn:microsoft.com/office/officeart/2005/8/layout/bProcess3"/>
    <dgm:cxn modelId="{4001930D-6E6F-4982-887D-D7227EF50AC7}" type="presOf" srcId="{E3B30B99-8985-4364-B21E-D1722D829637}" destId="{1B7850DC-5D8B-4B80-BF67-2E3737E4A587}" srcOrd="0" destOrd="0" presId="urn:microsoft.com/office/officeart/2005/8/layout/bProcess3"/>
    <dgm:cxn modelId="{29C9C90E-A924-4D3D-82FE-96711D2FAA2B}" type="presOf" srcId="{322B987A-0E4A-4555-985C-F0EC4EDE590B}" destId="{41212012-9890-4F72-A97D-915D0B3DF120}" srcOrd="1" destOrd="0" presId="urn:microsoft.com/office/officeart/2005/8/layout/bProcess3"/>
    <dgm:cxn modelId="{664FD50E-7387-4E5F-A965-7098CD0924AF}" srcId="{8EFCCC4B-C881-4BA5-99C6-0B913FD10F8C}" destId="{9FFECAE3-2AB3-4F6D-AEBB-31FE25189D8A}" srcOrd="3" destOrd="0" parTransId="{17D9B2D7-8E50-4FB0-A22B-5C1C21712D14}" sibTransId="{668789C3-3297-41F3-8B99-627ABD6E8DFD}"/>
    <dgm:cxn modelId="{FC57DD0E-ECD4-4EC7-A102-4DEE86A2911A}" type="presOf" srcId="{59C83044-4812-4EF5-B663-400A46238276}" destId="{2C1D38CD-49B7-407A-96E9-874D56792CEE}" srcOrd="1" destOrd="0" presId="urn:microsoft.com/office/officeart/2005/8/layout/bProcess3"/>
    <dgm:cxn modelId="{DB4C4337-3F83-4A65-A725-4CF2710C5545}" type="presOf" srcId="{18EE13AF-9D06-4D3F-8FAF-7760A058A80B}" destId="{F3782E15-7417-4F05-A020-6ACB5CF9D4A9}" srcOrd="0" destOrd="0" presId="urn:microsoft.com/office/officeart/2005/8/layout/bProcess3"/>
    <dgm:cxn modelId="{EE94423E-8D03-4A07-B44C-76F64596740C}" srcId="{8EFCCC4B-C881-4BA5-99C6-0B913FD10F8C}" destId="{1B274910-26C9-4B1E-916F-8A956755D3F4}" srcOrd="2" destOrd="0" parTransId="{1CFA535A-EC24-43F9-A782-6A6FAE42EB3D}" sibTransId="{322B987A-0E4A-4555-985C-F0EC4EDE590B}"/>
    <dgm:cxn modelId="{15C7B16D-E1E9-450A-B0F9-B381FD82BE33}" type="presOf" srcId="{1B274910-26C9-4B1E-916F-8A956755D3F4}" destId="{65564086-8180-4B35-BB1B-E05B90085AD1}" srcOrd="0" destOrd="0" presId="urn:microsoft.com/office/officeart/2005/8/layout/bProcess3"/>
    <dgm:cxn modelId="{A13C3D71-0259-4FFF-9271-F887F948FD9C}" srcId="{8EFCCC4B-C881-4BA5-99C6-0B913FD10F8C}" destId="{71AD9265-5824-43E1-80A6-388C9BE78325}" srcOrd="1" destOrd="0" parTransId="{D10B5746-9F79-4E33-94C9-8A329A32D709}" sibTransId="{59C83044-4812-4EF5-B663-400A46238276}"/>
    <dgm:cxn modelId="{51011A7B-0680-46EA-8ADC-AC2C407E9EF0}" type="presOf" srcId="{668789C3-3297-41F3-8B99-627ABD6E8DFD}" destId="{AE6A0BD4-53C2-45F6-9D3E-0576777C5EB3}" srcOrd="1" destOrd="0" presId="urn:microsoft.com/office/officeart/2005/8/layout/bProcess3"/>
    <dgm:cxn modelId="{32DD307B-9515-400A-9601-97236816E303}" type="presOf" srcId="{59C83044-4812-4EF5-B663-400A46238276}" destId="{E0BABDDF-E6F4-45A7-91AD-C0A87F0E0AF0}" srcOrd="0" destOrd="0" presId="urn:microsoft.com/office/officeart/2005/8/layout/bProcess3"/>
    <dgm:cxn modelId="{BA806F7C-08EE-479A-A056-3E43A887595E}" srcId="{8EFCCC4B-C881-4BA5-99C6-0B913FD10F8C}" destId="{E3B30B99-8985-4364-B21E-D1722D829637}" srcOrd="4" destOrd="0" parTransId="{C362A08E-7101-4754-9809-20685566B300}" sibTransId="{B40371CF-42D7-4E7C-BA10-9CF1042D6045}"/>
    <dgm:cxn modelId="{0C829C81-E63A-408A-9229-98A5C0CF52B6}" type="presOf" srcId="{668789C3-3297-41F3-8B99-627ABD6E8DFD}" destId="{C9B5DF30-914F-4828-831E-7AE18CC5B089}" srcOrd="0" destOrd="0" presId="urn:microsoft.com/office/officeart/2005/8/layout/bProcess3"/>
    <dgm:cxn modelId="{A1EE2593-1806-4B2F-8888-88203E19F9B6}" srcId="{8EFCCC4B-C881-4BA5-99C6-0B913FD10F8C}" destId="{18EE13AF-9D06-4D3F-8FAF-7760A058A80B}" srcOrd="0" destOrd="0" parTransId="{0974AE9F-309A-4A0C-9F8A-8246D6064252}" sibTransId="{396EC380-33DB-4F9F-8D72-5DF94CC68323}"/>
    <dgm:cxn modelId="{2BABD6B2-D004-45AE-BB8E-BC037FEF744B}" type="presOf" srcId="{9FFECAE3-2AB3-4F6D-AEBB-31FE25189D8A}" destId="{B2DD03D5-0417-413D-BD84-DA8E8AC6329E}" srcOrd="0" destOrd="0" presId="urn:microsoft.com/office/officeart/2005/8/layout/bProcess3"/>
    <dgm:cxn modelId="{9E4F23CA-C8DE-409B-B966-7D927CF02074}" type="presOf" srcId="{71AD9265-5824-43E1-80A6-388C9BE78325}" destId="{6DA47CBE-4B56-4069-A0C9-3E1D0CD07769}" srcOrd="0" destOrd="0" presId="urn:microsoft.com/office/officeart/2005/8/layout/bProcess3"/>
    <dgm:cxn modelId="{E2F0B0D1-2EFD-4E41-8A27-D6B9C0D7C4BA}" type="presOf" srcId="{322B987A-0E4A-4555-985C-F0EC4EDE590B}" destId="{42EF346A-3F26-4AC3-A169-F055186BFFD2}" srcOrd="0" destOrd="0" presId="urn:microsoft.com/office/officeart/2005/8/layout/bProcess3"/>
    <dgm:cxn modelId="{805635E2-F686-4089-B0D5-462C3962C267}" type="presOf" srcId="{396EC380-33DB-4F9F-8D72-5DF94CC68323}" destId="{B2C3B8C1-3320-4056-AC96-AFEDDEA78D85}" srcOrd="0" destOrd="0" presId="urn:microsoft.com/office/officeart/2005/8/layout/bProcess3"/>
    <dgm:cxn modelId="{F85E71E3-74DD-4DE4-9F42-13CD8F41EA22}" type="presOf" srcId="{8EFCCC4B-C881-4BA5-99C6-0B913FD10F8C}" destId="{2A33692C-3A70-43B4-8EE2-018426ED8765}" srcOrd="0" destOrd="0" presId="urn:microsoft.com/office/officeart/2005/8/layout/bProcess3"/>
    <dgm:cxn modelId="{34BE9CED-2E9A-4F67-A2D8-31FA714F477D}" type="presParOf" srcId="{2A33692C-3A70-43B4-8EE2-018426ED8765}" destId="{F3782E15-7417-4F05-A020-6ACB5CF9D4A9}" srcOrd="0" destOrd="0" presId="urn:microsoft.com/office/officeart/2005/8/layout/bProcess3"/>
    <dgm:cxn modelId="{318CAB0D-B681-4B54-BF61-1DD3789A49F7}" type="presParOf" srcId="{2A33692C-3A70-43B4-8EE2-018426ED8765}" destId="{B2C3B8C1-3320-4056-AC96-AFEDDEA78D85}" srcOrd="1" destOrd="0" presId="urn:microsoft.com/office/officeart/2005/8/layout/bProcess3"/>
    <dgm:cxn modelId="{BB11C8BB-697F-4722-A920-4CA9B8621DCF}" type="presParOf" srcId="{B2C3B8C1-3320-4056-AC96-AFEDDEA78D85}" destId="{B5529977-20D7-42B0-A690-EF1A49F62B8B}" srcOrd="0" destOrd="0" presId="urn:microsoft.com/office/officeart/2005/8/layout/bProcess3"/>
    <dgm:cxn modelId="{B4D730F0-27D4-4ED0-B8F6-9899B177AD12}" type="presParOf" srcId="{2A33692C-3A70-43B4-8EE2-018426ED8765}" destId="{6DA47CBE-4B56-4069-A0C9-3E1D0CD07769}" srcOrd="2" destOrd="0" presId="urn:microsoft.com/office/officeart/2005/8/layout/bProcess3"/>
    <dgm:cxn modelId="{7A0F2DEF-6E47-479A-8CA7-473E5058CA3C}" type="presParOf" srcId="{2A33692C-3A70-43B4-8EE2-018426ED8765}" destId="{E0BABDDF-E6F4-45A7-91AD-C0A87F0E0AF0}" srcOrd="3" destOrd="0" presId="urn:microsoft.com/office/officeart/2005/8/layout/bProcess3"/>
    <dgm:cxn modelId="{532A79F7-6842-499E-862F-70D3DE524ECE}" type="presParOf" srcId="{E0BABDDF-E6F4-45A7-91AD-C0A87F0E0AF0}" destId="{2C1D38CD-49B7-407A-96E9-874D56792CEE}" srcOrd="0" destOrd="0" presId="urn:microsoft.com/office/officeart/2005/8/layout/bProcess3"/>
    <dgm:cxn modelId="{AE9C337A-0C1B-421A-BE3E-68617D55A704}" type="presParOf" srcId="{2A33692C-3A70-43B4-8EE2-018426ED8765}" destId="{65564086-8180-4B35-BB1B-E05B90085AD1}" srcOrd="4" destOrd="0" presId="urn:microsoft.com/office/officeart/2005/8/layout/bProcess3"/>
    <dgm:cxn modelId="{3610E8C4-FA9E-4D48-8624-79F02FC3B0F7}" type="presParOf" srcId="{2A33692C-3A70-43B4-8EE2-018426ED8765}" destId="{42EF346A-3F26-4AC3-A169-F055186BFFD2}" srcOrd="5" destOrd="0" presId="urn:microsoft.com/office/officeart/2005/8/layout/bProcess3"/>
    <dgm:cxn modelId="{29875F76-C232-44F4-98B4-FE00DEE80813}" type="presParOf" srcId="{42EF346A-3F26-4AC3-A169-F055186BFFD2}" destId="{41212012-9890-4F72-A97D-915D0B3DF120}" srcOrd="0" destOrd="0" presId="urn:microsoft.com/office/officeart/2005/8/layout/bProcess3"/>
    <dgm:cxn modelId="{94A3D7E6-DAE5-4333-864E-851FB213E511}" type="presParOf" srcId="{2A33692C-3A70-43B4-8EE2-018426ED8765}" destId="{B2DD03D5-0417-413D-BD84-DA8E8AC6329E}" srcOrd="6" destOrd="0" presId="urn:microsoft.com/office/officeart/2005/8/layout/bProcess3"/>
    <dgm:cxn modelId="{D9B4D560-627D-48BF-BBA5-0018A944D4E6}" type="presParOf" srcId="{2A33692C-3A70-43B4-8EE2-018426ED8765}" destId="{C9B5DF30-914F-4828-831E-7AE18CC5B089}" srcOrd="7" destOrd="0" presId="urn:microsoft.com/office/officeart/2005/8/layout/bProcess3"/>
    <dgm:cxn modelId="{921246BF-B28C-4EC4-AA0D-F6ABDE988EFB}" type="presParOf" srcId="{C9B5DF30-914F-4828-831E-7AE18CC5B089}" destId="{AE6A0BD4-53C2-45F6-9D3E-0576777C5EB3}" srcOrd="0" destOrd="0" presId="urn:microsoft.com/office/officeart/2005/8/layout/bProcess3"/>
    <dgm:cxn modelId="{3836965D-9750-476C-9FFB-AA23D20288E4}" type="presParOf" srcId="{2A33692C-3A70-43B4-8EE2-018426ED8765}" destId="{1B7850DC-5D8B-4B80-BF67-2E3737E4A587}"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3B8C1-3320-4056-AC96-AFEDDEA78D85}">
      <dsp:nvSpPr>
        <dsp:cNvPr id="0" name=""/>
        <dsp:cNvSpPr/>
      </dsp:nvSpPr>
      <dsp:spPr>
        <a:xfrm>
          <a:off x="2096596" y="870635"/>
          <a:ext cx="449940" cy="91440"/>
        </a:xfrm>
        <a:custGeom>
          <a:avLst/>
          <a:gdLst/>
          <a:ahLst/>
          <a:cxnLst/>
          <a:rect l="0" t="0" r="0" b="0"/>
          <a:pathLst>
            <a:path>
              <a:moveTo>
                <a:pt x="0" y="45720"/>
              </a:moveTo>
              <a:lnTo>
                <a:pt x="449940" y="45720"/>
              </a:lnTo>
            </a:path>
          </a:pathLst>
        </a:custGeom>
        <a:noFill/>
        <a:ln w="9525" cap="flat" cmpd="sng" algn="ctr">
          <a:solidFill>
            <a:schemeClr val="accent2">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NikoshBAN" panose="02000000000000000000" pitchFamily="2" charset="0"/>
            <a:cs typeface="NikoshBAN" panose="02000000000000000000" pitchFamily="2" charset="0"/>
          </a:endParaRPr>
        </a:p>
      </dsp:txBody>
      <dsp:txXfrm>
        <a:off x="2309553" y="913950"/>
        <a:ext cx="24027" cy="4810"/>
      </dsp:txXfrm>
    </dsp:sp>
    <dsp:sp modelId="{F3782E15-7417-4F05-A020-6ACB5CF9D4A9}">
      <dsp:nvSpPr>
        <dsp:cNvPr id="0" name=""/>
        <dsp:cNvSpPr/>
      </dsp:nvSpPr>
      <dsp:spPr>
        <a:xfrm>
          <a:off x="9088" y="289563"/>
          <a:ext cx="2089307" cy="1253584"/>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bn-BD" sz="4400" kern="1200" dirty="0">
              <a:latin typeface="NikoshBAN" panose="02000000000000000000" pitchFamily="2" charset="0"/>
              <a:cs typeface="NikoshBAN" panose="02000000000000000000" pitchFamily="2" charset="0"/>
            </a:rPr>
            <a:t>তৎসম</a:t>
          </a:r>
          <a:endParaRPr lang="en-US" sz="4400" kern="1200" dirty="0">
            <a:latin typeface="NikoshBAN" panose="02000000000000000000" pitchFamily="2" charset="0"/>
            <a:cs typeface="NikoshBAN" panose="02000000000000000000" pitchFamily="2" charset="0"/>
          </a:endParaRPr>
        </a:p>
      </dsp:txBody>
      <dsp:txXfrm>
        <a:off x="9088" y="289563"/>
        <a:ext cx="2089307" cy="1253584"/>
      </dsp:txXfrm>
    </dsp:sp>
    <dsp:sp modelId="{E0BABDDF-E6F4-45A7-91AD-C0A87F0E0AF0}">
      <dsp:nvSpPr>
        <dsp:cNvPr id="0" name=""/>
        <dsp:cNvSpPr/>
      </dsp:nvSpPr>
      <dsp:spPr>
        <a:xfrm>
          <a:off x="4666445" y="870635"/>
          <a:ext cx="449940" cy="91440"/>
        </a:xfrm>
        <a:custGeom>
          <a:avLst/>
          <a:gdLst/>
          <a:ahLst/>
          <a:cxnLst/>
          <a:rect l="0" t="0" r="0" b="0"/>
          <a:pathLst>
            <a:path>
              <a:moveTo>
                <a:pt x="0" y="45720"/>
              </a:moveTo>
              <a:lnTo>
                <a:pt x="449940" y="45720"/>
              </a:lnTo>
            </a:path>
          </a:pathLst>
        </a:custGeom>
        <a:noFill/>
        <a:ln w="9525" cap="flat" cmpd="sng" algn="ctr">
          <a:solidFill>
            <a:schemeClr val="accent3">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NikoshBAN" panose="02000000000000000000" pitchFamily="2" charset="0"/>
            <a:cs typeface="NikoshBAN" panose="02000000000000000000" pitchFamily="2" charset="0"/>
          </a:endParaRPr>
        </a:p>
      </dsp:txBody>
      <dsp:txXfrm>
        <a:off x="4879402" y="913950"/>
        <a:ext cx="24027" cy="4810"/>
      </dsp:txXfrm>
    </dsp:sp>
    <dsp:sp modelId="{6DA47CBE-4B56-4069-A0C9-3E1D0CD07769}">
      <dsp:nvSpPr>
        <dsp:cNvPr id="0" name=""/>
        <dsp:cNvSpPr/>
      </dsp:nvSpPr>
      <dsp:spPr>
        <a:xfrm>
          <a:off x="2578937" y="289563"/>
          <a:ext cx="2089307" cy="1253584"/>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bn-BD" sz="4400" kern="1200" dirty="0">
              <a:latin typeface="NikoshBAN" panose="02000000000000000000" pitchFamily="2" charset="0"/>
              <a:cs typeface="NikoshBAN" panose="02000000000000000000" pitchFamily="2" charset="0"/>
            </a:rPr>
            <a:t> অর্ধ-তৎসম </a:t>
          </a:r>
          <a:endParaRPr lang="en-US" sz="4400" kern="1200" dirty="0">
            <a:latin typeface="NikoshBAN" panose="02000000000000000000" pitchFamily="2" charset="0"/>
            <a:cs typeface="NikoshBAN" panose="02000000000000000000" pitchFamily="2" charset="0"/>
          </a:endParaRPr>
        </a:p>
      </dsp:txBody>
      <dsp:txXfrm>
        <a:off x="2578937" y="289563"/>
        <a:ext cx="2089307" cy="1253584"/>
      </dsp:txXfrm>
    </dsp:sp>
    <dsp:sp modelId="{42EF346A-3F26-4AC3-A169-F055186BFFD2}">
      <dsp:nvSpPr>
        <dsp:cNvPr id="0" name=""/>
        <dsp:cNvSpPr/>
      </dsp:nvSpPr>
      <dsp:spPr>
        <a:xfrm>
          <a:off x="1053742" y="1541348"/>
          <a:ext cx="5139697" cy="449940"/>
        </a:xfrm>
        <a:custGeom>
          <a:avLst/>
          <a:gdLst/>
          <a:ahLst/>
          <a:cxnLst/>
          <a:rect l="0" t="0" r="0" b="0"/>
          <a:pathLst>
            <a:path>
              <a:moveTo>
                <a:pt x="5139697" y="0"/>
              </a:moveTo>
              <a:lnTo>
                <a:pt x="5139697" y="242070"/>
              </a:lnTo>
              <a:lnTo>
                <a:pt x="0" y="242070"/>
              </a:lnTo>
              <a:lnTo>
                <a:pt x="0" y="449940"/>
              </a:lnTo>
            </a:path>
          </a:pathLst>
        </a:custGeom>
        <a:noFill/>
        <a:ln w="9525" cap="flat" cmpd="sng" algn="ctr">
          <a:solidFill>
            <a:schemeClr val="accent4">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NikoshBAN" panose="02000000000000000000" pitchFamily="2" charset="0"/>
            <a:cs typeface="NikoshBAN" panose="02000000000000000000" pitchFamily="2" charset="0"/>
          </a:endParaRPr>
        </a:p>
      </dsp:txBody>
      <dsp:txXfrm>
        <a:off x="3494538" y="1763913"/>
        <a:ext cx="258105" cy="4810"/>
      </dsp:txXfrm>
    </dsp:sp>
    <dsp:sp modelId="{65564086-8180-4B35-BB1B-E05B90085AD1}">
      <dsp:nvSpPr>
        <dsp:cNvPr id="0" name=""/>
        <dsp:cNvSpPr/>
      </dsp:nvSpPr>
      <dsp:spPr>
        <a:xfrm>
          <a:off x="5148786" y="289563"/>
          <a:ext cx="2089307" cy="1253584"/>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bn-BD" sz="4400" kern="1200" dirty="0">
              <a:latin typeface="NikoshBAN" panose="02000000000000000000" pitchFamily="2" charset="0"/>
              <a:cs typeface="NikoshBAN" panose="02000000000000000000" pitchFamily="2" charset="0"/>
            </a:rPr>
            <a:t>তদ্ভব  </a:t>
          </a:r>
          <a:endParaRPr lang="en-US" sz="4400" kern="1200" dirty="0">
            <a:latin typeface="NikoshBAN" panose="02000000000000000000" pitchFamily="2" charset="0"/>
            <a:cs typeface="NikoshBAN" panose="02000000000000000000" pitchFamily="2" charset="0"/>
          </a:endParaRPr>
        </a:p>
      </dsp:txBody>
      <dsp:txXfrm>
        <a:off x="5148786" y="289563"/>
        <a:ext cx="2089307" cy="1253584"/>
      </dsp:txXfrm>
    </dsp:sp>
    <dsp:sp modelId="{C9B5DF30-914F-4828-831E-7AE18CC5B089}">
      <dsp:nvSpPr>
        <dsp:cNvPr id="0" name=""/>
        <dsp:cNvSpPr/>
      </dsp:nvSpPr>
      <dsp:spPr>
        <a:xfrm>
          <a:off x="2096596" y="2604761"/>
          <a:ext cx="449940" cy="91440"/>
        </a:xfrm>
        <a:custGeom>
          <a:avLst/>
          <a:gdLst/>
          <a:ahLst/>
          <a:cxnLst/>
          <a:rect l="0" t="0" r="0" b="0"/>
          <a:pathLst>
            <a:path>
              <a:moveTo>
                <a:pt x="0" y="45720"/>
              </a:moveTo>
              <a:lnTo>
                <a:pt x="449940" y="45720"/>
              </a:lnTo>
            </a:path>
          </a:pathLst>
        </a:custGeom>
        <a:noFill/>
        <a:ln w="9525" cap="flat" cmpd="sng" algn="ctr">
          <a:solidFill>
            <a:schemeClr val="accent5">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NikoshBAN" panose="02000000000000000000" pitchFamily="2" charset="0"/>
            <a:cs typeface="NikoshBAN" panose="02000000000000000000" pitchFamily="2" charset="0"/>
          </a:endParaRPr>
        </a:p>
      </dsp:txBody>
      <dsp:txXfrm>
        <a:off x="2309553" y="2648076"/>
        <a:ext cx="24027" cy="4810"/>
      </dsp:txXfrm>
    </dsp:sp>
    <dsp:sp modelId="{B2DD03D5-0417-413D-BD84-DA8E8AC6329E}">
      <dsp:nvSpPr>
        <dsp:cNvPr id="0" name=""/>
        <dsp:cNvSpPr/>
      </dsp:nvSpPr>
      <dsp:spPr>
        <a:xfrm>
          <a:off x="9088" y="2023688"/>
          <a:ext cx="2089307" cy="1253584"/>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bn-BD" sz="4400" kern="1200" dirty="0">
              <a:latin typeface="NikoshBAN" panose="02000000000000000000" pitchFamily="2" charset="0"/>
              <a:cs typeface="NikoshBAN" panose="02000000000000000000" pitchFamily="2" charset="0"/>
            </a:rPr>
            <a:t>দেশি</a:t>
          </a:r>
          <a:endParaRPr lang="en-US" sz="4400" kern="1200" dirty="0">
            <a:latin typeface="NikoshBAN" panose="02000000000000000000" pitchFamily="2" charset="0"/>
            <a:cs typeface="NikoshBAN" panose="02000000000000000000" pitchFamily="2" charset="0"/>
          </a:endParaRPr>
        </a:p>
      </dsp:txBody>
      <dsp:txXfrm>
        <a:off x="9088" y="2023688"/>
        <a:ext cx="2089307" cy="1253584"/>
      </dsp:txXfrm>
    </dsp:sp>
    <dsp:sp modelId="{1B7850DC-5D8B-4B80-BF67-2E3737E4A587}">
      <dsp:nvSpPr>
        <dsp:cNvPr id="0" name=""/>
        <dsp:cNvSpPr/>
      </dsp:nvSpPr>
      <dsp:spPr>
        <a:xfrm>
          <a:off x="2578937" y="2023688"/>
          <a:ext cx="2089307" cy="1253584"/>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bn-BD" sz="4400" kern="1200" dirty="0">
              <a:latin typeface="NikoshBAN" panose="02000000000000000000" pitchFamily="2" charset="0"/>
              <a:cs typeface="NikoshBAN" panose="02000000000000000000" pitchFamily="2" charset="0"/>
            </a:rPr>
            <a:t>বিদেশি</a:t>
          </a:r>
          <a:endParaRPr lang="en-US" sz="4400" kern="1200" dirty="0">
            <a:latin typeface="NikoshBAN" panose="02000000000000000000" pitchFamily="2" charset="0"/>
            <a:cs typeface="NikoshBAN" panose="02000000000000000000" pitchFamily="2" charset="0"/>
          </a:endParaRPr>
        </a:p>
      </dsp:txBody>
      <dsp:txXfrm>
        <a:off x="2578937" y="2023688"/>
        <a:ext cx="2089307" cy="125358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2EE6E-5784-4953-BBA3-D7C84ECF66A4}" type="datetimeFigureOut">
              <a:rPr lang="en-US" smtClean="0"/>
              <a:t>12/14/2020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684EC-B81A-43FD-B507-36CF16DD19DD}" type="slidenum">
              <a:rPr lang="en-US" smtClean="0"/>
              <a:t>‹#›</a:t>
            </a:fld>
            <a:endParaRPr lang="en-US"/>
          </a:p>
        </p:txBody>
      </p:sp>
    </p:spTree>
    <p:extLst>
      <p:ext uri="{BB962C8B-B14F-4D97-AF65-F5344CB8AC3E}">
        <p14:creationId xmlns:p14="http://schemas.microsoft.com/office/powerpoint/2010/main" val="248135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911E1-42D6-4D07-AA23-1F4FEDEBECE8}" type="slidenum">
              <a:rPr lang="en-US" smtClean="0"/>
              <a:t>4</a:t>
            </a:fld>
            <a:endParaRPr lang="en-US"/>
          </a:p>
        </p:txBody>
      </p:sp>
    </p:spTree>
    <p:extLst>
      <p:ext uri="{BB962C8B-B14F-4D97-AF65-F5344CB8AC3E}">
        <p14:creationId xmlns:p14="http://schemas.microsoft.com/office/powerpoint/2010/main" val="100148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ধ</a:t>
            </a:r>
            <a:endParaRPr lang="en-US" dirty="0"/>
          </a:p>
        </p:txBody>
      </p:sp>
      <p:sp>
        <p:nvSpPr>
          <p:cNvPr id="4" name="Slide Number Placeholder 3"/>
          <p:cNvSpPr>
            <a:spLocks noGrp="1"/>
          </p:cNvSpPr>
          <p:nvPr>
            <p:ph type="sldNum" sz="quarter" idx="10"/>
          </p:nvPr>
        </p:nvSpPr>
        <p:spPr/>
        <p:txBody>
          <a:bodyPr/>
          <a:lstStyle/>
          <a:p>
            <a:fld id="{E88A6A5B-E56D-48D5-9F2B-E9B6998E9C69}"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8A6A5B-E56D-48D5-9F2B-E9B6998E9C69}"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8A6A5B-E56D-48D5-9F2B-E9B6998E9C69}"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8A6A5B-E56D-48D5-9F2B-E9B6998E9C69}"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EC974-DCCC-4281-95A1-AAA5147A4258}" type="slidenum">
              <a:rPr lang="en-US" smtClean="0"/>
              <a:t>56</a:t>
            </a:fld>
            <a:endParaRPr lang="en-US"/>
          </a:p>
        </p:txBody>
      </p:sp>
    </p:spTree>
    <p:extLst>
      <p:ext uri="{BB962C8B-B14F-4D97-AF65-F5344CB8AC3E}">
        <p14:creationId xmlns:p14="http://schemas.microsoft.com/office/powerpoint/2010/main" val="13110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f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78.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818" y="685800"/>
            <a:ext cx="5049982" cy="3406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1447800" y="4724400"/>
            <a:ext cx="6858000" cy="1752600"/>
          </a:xfrm>
          <a:prstGeom prst="rect">
            <a:avLst/>
          </a:prstGeom>
          <a:noFill/>
        </p:spPr>
        <p:txBody>
          <a:bodyPr wrap="none" rtlCol="0">
            <a:prstTxWarp prst="textTriangle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1600" b="1" dirty="0">
                <a:ln w="11430"/>
                <a:blipFill>
                  <a:blip r:embed="rId3"/>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সকলকে শুভেচ্ছা</a:t>
            </a:r>
            <a:endParaRPr lang="en-US" sz="1600" b="1" dirty="0">
              <a:ln w="11430"/>
              <a:blipFill>
                <a:blip r:embed="rId3"/>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8766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Or 1"/>
          <p:cNvSpPr/>
          <p:nvPr/>
        </p:nvSpPr>
        <p:spPr>
          <a:xfrm>
            <a:off x="1219200" y="304800"/>
            <a:ext cx="2895600" cy="2895600"/>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NikoshBAN" pitchFamily="2" charset="0"/>
                <a:cs typeface="NikoshBAN" pitchFamily="2" charset="0"/>
              </a:rPr>
              <a:t>ল</a:t>
            </a:r>
            <a:r>
              <a:rPr lang="en-US" sz="4000" dirty="0">
                <a:latin typeface="NikoshBAN" pitchFamily="2" charset="0"/>
                <a:cs typeface="NikoshBAN" pitchFamily="2" charset="0"/>
              </a:rPr>
              <a:t>   </a:t>
            </a:r>
          </a:p>
          <a:p>
            <a:r>
              <a:rPr lang="en-US" sz="7200" dirty="0">
                <a:latin typeface="NikoshBAN" pitchFamily="2" charset="0"/>
                <a:cs typeface="NikoshBAN" pitchFamily="2" charset="0"/>
              </a:rPr>
              <a:t>ক   ম</a:t>
            </a:r>
          </a:p>
          <a:p>
            <a:pPr algn="ctr"/>
            <a:endParaRPr lang="en-US" sz="4000" dirty="0"/>
          </a:p>
        </p:txBody>
      </p:sp>
      <p:sp>
        <p:nvSpPr>
          <p:cNvPr id="4" name="Rounded Rectangle 3"/>
          <p:cNvSpPr/>
          <p:nvPr/>
        </p:nvSpPr>
        <p:spPr>
          <a:xfrm>
            <a:off x="4495800" y="838200"/>
            <a:ext cx="4343400"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a:latin typeface="NikoshBAN" pitchFamily="2" charset="0"/>
                <a:cs typeface="NikoshBAN" pitchFamily="2" charset="0"/>
              </a:rPr>
              <a:t>কলম</a:t>
            </a:r>
            <a:endParaRPr lang="en-US" sz="9600" dirty="0">
              <a:latin typeface="NikoshBAN" pitchFamily="2" charset="0"/>
              <a:cs typeface="NikoshBAN" pitchFamily="2" charset="0"/>
            </a:endParaRPr>
          </a:p>
        </p:txBody>
      </p:sp>
      <p:sp>
        <p:nvSpPr>
          <p:cNvPr id="5" name="TextBox 4"/>
          <p:cNvSpPr txBox="1"/>
          <p:nvPr/>
        </p:nvSpPr>
        <p:spPr>
          <a:xfrm>
            <a:off x="228600" y="4800600"/>
            <a:ext cx="8686800" cy="1569660"/>
          </a:xfrm>
          <a:prstGeom prst="rect">
            <a:avLst/>
          </a:prstGeom>
          <a:noFill/>
        </p:spPr>
        <p:txBody>
          <a:bodyPr wrap="square" rtlCol="0">
            <a:spAutoFit/>
          </a:bodyPr>
          <a:lstStyle/>
          <a:p>
            <a:r>
              <a:rPr lang="en-US" sz="4800" dirty="0" err="1">
                <a:latin typeface="NikoshBAN" pitchFamily="2" charset="0"/>
                <a:cs typeface="NikoshBAN" pitchFamily="2" charset="0"/>
              </a:rPr>
              <a:t>কয়েকটি</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বর্ণ</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পাশাপাশি</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বসে</a:t>
            </a:r>
            <a:r>
              <a:rPr lang="en-US" sz="4800" dirty="0">
                <a:latin typeface="NikoshBAN" pitchFamily="2" charset="0"/>
                <a:cs typeface="NikoshBAN" pitchFamily="2" charset="0"/>
              </a:rPr>
              <a:t> </a:t>
            </a:r>
            <a:r>
              <a:rPr lang="en-US" sz="4800" dirty="0" err="1">
                <a:latin typeface="NikoshBAN" pitchFamily="2" charset="0"/>
                <a:cs typeface="NikoshBAN" pitchFamily="2" charset="0"/>
              </a:rPr>
              <a:t>অর্থ</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প্রকাশ</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করাকে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বলে</a:t>
            </a:r>
            <a:r>
              <a:rPr lang="en-US" sz="4800" dirty="0">
                <a:latin typeface="NikoshBAN" pitchFamily="2" charset="0"/>
                <a:cs typeface="NikoshBAN" pitchFamily="2" charset="0"/>
              </a:rPr>
              <a:t>?</a:t>
            </a: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0" y="228600"/>
            <a:ext cx="4419600" cy="990600"/>
          </a:xfrm>
          <a:prstGeom prst="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5400" b="1" dirty="0">
                <a:latin typeface="NikoshBAN" pitchFamily="2" charset="0"/>
                <a:cs typeface="NikoshBAN" pitchFamily="2" charset="0"/>
              </a:rPr>
              <a:t>শব্দ গঠনে লক্ষণীয়</a:t>
            </a:r>
            <a:r>
              <a:rPr lang="bn-IN" sz="5400" b="1" dirty="0">
                <a:latin typeface="NikoshBAN" pitchFamily="2" charset="0"/>
                <a:cs typeface="NikoshBAN" pitchFamily="2" charset="0"/>
              </a:rPr>
              <a:t>:</a:t>
            </a:r>
            <a:endParaRPr lang="bn-BD" sz="5400" b="1" dirty="0">
              <a:latin typeface="NikoshBAN" pitchFamily="2" charset="0"/>
              <a:cs typeface="NikoshBAN" pitchFamily="2" charset="0"/>
            </a:endParaRPr>
          </a:p>
        </p:txBody>
      </p:sp>
      <p:sp>
        <p:nvSpPr>
          <p:cNvPr id="61" name="TextBox 60"/>
          <p:cNvSpPr txBox="1"/>
          <p:nvPr/>
        </p:nvSpPr>
        <p:spPr>
          <a:xfrm>
            <a:off x="1600200" y="2187476"/>
            <a:ext cx="5867400" cy="3416320"/>
          </a:xfrm>
          <a:prstGeom prst="rect">
            <a:avLst/>
          </a:prstGeom>
          <a:noFill/>
        </p:spPr>
        <p:txBody>
          <a:bodyPr wrap="square" rtlCol="0">
            <a:spAutoFit/>
          </a:bodyPr>
          <a:lstStyle/>
          <a:p>
            <a:pPr marL="1143000" indent="-1143000">
              <a:buFont typeface="+mj-lt"/>
              <a:buAutoNum type="arabicPeriod"/>
            </a:pPr>
            <a:r>
              <a:rPr lang="bn-BD" sz="7200" b="1" dirty="0">
                <a:solidFill>
                  <a:srgbClr val="0088B8"/>
                </a:solidFill>
                <a:latin typeface="NikoshBAN" pitchFamily="2" charset="0"/>
                <a:cs typeface="NikoshBAN" pitchFamily="2" charset="0"/>
              </a:rPr>
              <a:t>বর্ণের মিলন</a:t>
            </a:r>
            <a:endParaRPr lang="en-US" sz="7200" b="1" dirty="0">
              <a:solidFill>
                <a:srgbClr val="0088B8"/>
              </a:solidFill>
              <a:latin typeface="NikoshBAN" pitchFamily="2" charset="0"/>
              <a:cs typeface="NikoshBAN" pitchFamily="2" charset="0"/>
            </a:endParaRPr>
          </a:p>
          <a:p>
            <a:pPr marL="1143000" indent="-1143000">
              <a:buFont typeface="+mj-lt"/>
              <a:buAutoNum type="arabicPeriod"/>
            </a:pPr>
            <a:r>
              <a:rPr lang="bn-BD" sz="7200" b="1" dirty="0">
                <a:solidFill>
                  <a:srgbClr val="EA0075"/>
                </a:solidFill>
                <a:latin typeface="NikoshBAN" pitchFamily="2" charset="0"/>
                <a:cs typeface="NikoshBAN" pitchFamily="2" charset="0"/>
              </a:rPr>
              <a:t>পাশাপাশি</a:t>
            </a:r>
          </a:p>
          <a:p>
            <a:pPr marL="1143000" indent="-1143000">
              <a:buFont typeface="+mj-lt"/>
              <a:buAutoNum type="arabicPeriod"/>
            </a:pPr>
            <a:r>
              <a:rPr lang="bn-BD" sz="7200" b="1" dirty="0">
                <a:solidFill>
                  <a:srgbClr val="652B91"/>
                </a:solidFill>
                <a:latin typeface="NikoshBAN" pitchFamily="2" charset="0"/>
                <a:cs typeface="NikoshBAN" pitchFamily="2" charset="0"/>
              </a:rPr>
              <a:t>অর্থপূর্ণ</a:t>
            </a:r>
          </a:p>
        </p:txBody>
      </p:sp>
      <p:graphicFrame>
        <p:nvGraphicFramePr>
          <p:cNvPr id="14" name="Object 13">
            <a:hlinkClick r:id="" action="ppaction://ole?verb=0"/>
          </p:cNvPr>
          <p:cNvGraphicFramePr>
            <a:graphicFrameLocks noChangeAspect="1"/>
          </p:cNvGraphicFramePr>
          <p:nvPr/>
        </p:nvGraphicFramePr>
        <p:xfrm>
          <a:off x="7924800" y="5715000"/>
          <a:ext cx="914400" cy="714375"/>
        </p:xfrm>
        <a:graphic>
          <a:graphicData uri="http://schemas.openxmlformats.org/presentationml/2006/ole">
            <mc:AlternateContent xmlns:mc="http://schemas.openxmlformats.org/markup-compatibility/2006">
              <mc:Choice xmlns:v="urn:schemas-microsoft-com:vml" Requires="v">
                <p:oleObj name="Presentation" showAsIcon="1" r:id="rId3" imgW="914400" imgH="714240" progId="PowerPoint.Show.12">
                  <p:embed/>
                </p:oleObj>
              </mc:Choice>
              <mc:Fallback>
                <p:oleObj name="Presentation" showAsIcon="1" r:id="rId3" imgW="914400" imgH="714240" progId="PowerPoint.Show.12">
                  <p:embed/>
                  <p:pic>
                    <p:nvPicPr>
                      <p:cNvPr id="14" name="Object 13">
                        <a:hlinkClick r:id="" action="ppaction://ole?verb=0"/>
                      </p:cNvPr>
                      <p:cNvPicPr>
                        <a:picLocks noChangeAspect="1" noChangeArrowheads="1"/>
                      </p:cNvPicPr>
                      <p:nvPr/>
                    </p:nvPicPr>
                    <p:blipFill>
                      <a:blip r:embed="rId4"/>
                      <a:srcRect/>
                      <a:stretch>
                        <a:fillRect/>
                      </a:stretch>
                    </p:blipFill>
                    <p:spPr bwMode="auto">
                      <a:xfrm>
                        <a:off x="7924800" y="5715000"/>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1">
                                            <p:txEl>
                                              <p:pRg st="0" end="0"/>
                                            </p:txEl>
                                          </p:spTgt>
                                        </p:tgtEl>
                                        <p:attrNameLst>
                                          <p:attrName>style.visibility</p:attrName>
                                        </p:attrNameLst>
                                      </p:cBhvr>
                                      <p:to>
                                        <p:strVal val="visible"/>
                                      </p:to>
                                    </p:set>
                                    <p:anim calcmode="discrete" valueType="clr">
                                      <p:cBhvr override="childStyle">
                                        <p:cTn id="7" dur="80"/>
                                        <p:tgtEl>
                                          <p:spTgt spid="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1">
                                            <p:txEl>
                                              <p:pRg st="1" end="1"/>
                                            </p:txEl>
                                          </p:spTgt>
                                        </p:tgtEl>
                                        <p:attrNameLst>
                                          <p:attrName>style.visibility</p:attrName>
                                        </p:attrNameLst>
                                      </p:cBhvr>
                                      <p:to>
                                        <p:strVal val="visible"/>
                                      </p:to>
                                    </p:set>
                                    <p:anim calcmode="discrete" valueType="clr">
                                      <p:cBhvr override="childStyle">
                                        <p:cTn id="14" dur="80"/>
                                        <p:tgtEl>
                                          <p:spTgt spid="6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1">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1">
                                            <p:txEl>
                                              <p:pRg st="2" end="2"/>
                                            </p:txEl>
                                          </p:spTgt>
                                        </p:tgtEl>
                                        <p:attrNameLst>
                                          <p:attrName>style.visibility</p:attrName>
                                        </p:attrNameLst>
                                      </p:cBhvr>
                                      <p:to>
                                        <p:strVal val="visible"/>
                                      </p:to>
                                    </p:set>
                                    <p:anim calcmode="discrete" valueType="clr">
                                      <p:cBhvr override="childStyle">
                                        <p:cTn id="21" dur="80"/>
                                        <p:tgtEl>
                                          <p:spTgt spid="6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1">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6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90600" y="218364"/>
            <a:ext cx="6801678" cy="731520"/>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400" b="1" dirty="0">
                <a:solidFill>
                  <a:srgbClr val="C00000"/>
                </a:solidFill>
                <a:latin typeface="NikoshBAN" pitchFamily="2" charset="0"/>
                <a:cs typeface="NikoshBAN" pitchFamily="2" charset="0"/>
              </a:rPr>
              <a:t>চল</a:t>
            </a:r>
            <a:r>
              <a:rPr lang="bn-IN" sz="4400" b="1" dirty="0">
                <a:solidFill>
                  <a:srgbClr val="C00000"/>
                </a:solidFill>
                <a:latin typeface="NikoshBAN" pitchFamily="2" charset="0"/>
                <a:cs typeface="NikoshBAN" pitchFamily="2" charset="0"/>
              </a:rPr>
              <a:t>ো,</a:t>
            </a:r>
            <a:r>
              <a:rPr lang="bn-BD" sz="4400" b="1" dirty="0">
                <a:solidFill>
                  <a:srgbClr val="C00000"/>
                </a:solidFill>
                <a:latin typeface="NikoshBAN" pitchFamily="2" charset="0"/>
                <a:cs typeface="NikoshBAN" pitchFamily="2" charset="0"/>
              </a:rPr>
              <a:t> আমরা কিছু শব্দ তৈরি করি</a:t>
            </a:r>
            <a:r>
              <a:rPr lang="bn-IN" sz="4400" b="1" dirty="0">
                <a:solidFill>
                  <a:srgbClr val="C00000"/>
                </a:solidFill>
                <a:latin typeface="NikoshBAN" pitchFamily="2" charset="0"/>
                <a:cs typeface="NikoshBAN" pitchFamily="2" charset="0"/>
              </a:rPr>
              <a:t>...</a:t>
            </a:r>
            <a:endParaRPr lang="en-US" sz="4400" b="1" dirty="0">
              <a:solidFill>
                <a:srgbClr val="C00000"/>
              </a:solidFill>
              <a:latin typeface="NikoshBAN" pitchFamily="2" charset="0"/>
              <a:cs typeface="NikoshBAN" pitchFamily="2" charset="0"/>
            </a:endParaRPr>
          </a:p>
        </p:txBody>
      </p:sp>
      <p:sp>
        <p:nvSpPr>
          <p:cNvPr id="4" name="Rectangle 3"/>
          <p:cNvSpPr/>
          <p:nvPr/>
        </p:nvSpPr>
        <p:spPr>
          <a:xfrm>
            <a:off x="228600" y="1295400"/>
            <a:ext cx="2438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400" b="1" dirty="0">
                <a:solidFill>
                  <a:srgbClr val="FF0000"/>
                </a:solidFill>
                <a:latin typeface="NikoshBAN" pitchFamily="2" charset="0"/>
                <a:cs typeface="NikoshBAN" pitchFamily="2" charset="0"/>
              </a:rPr>
              <a:t>ক</a:t>
            </a:r>
            <a:r>
              <a:rPr lang="bn-BD" sz="4400" b="1" dirty="0">
                <a:latin typeface="NikoshBAN" pitchFamily="2" charset="0"/>
                <a:cs typeface="NikoshBAN" pitchFamily="2" charset="0"/>
              </a:rPr>
              <a:t> + </a:t>
            </a:r>
            <a:r>
              <a:rPr lang="bn-BD" sz="4400" b="1" dirty="0">
                <a:solidFill>
                  <a:srgbClr val="FF0000"/>
                </a:solidFill>
                <a:latin typeface="NikoshBAN" pitchFamily="2" charset="0"/>
                <a:cs typeface="NikoshBAN" pitchFamily="2" charset="0"/>
              </a:rPr>
              <a:t>ল</a:t>
            </a:r>
            <a:r>
              <a:rPr lang="bn-BD" sz="4400" b="1" dirty="0">
                <a:latin typeface="NikoshBAN" pitchFamily="2" charset="0"/>
                <a:cs typeface="NikoshBAN" pitchFamily="2" charset="0"/>
              </a:rPr>
              <a:t> + </a:t>
            </a:r>
            <a:r>
              <a:rPr lang="bn-BD" sz="4400" b="1" dirty="0">
                <a:solidFill>
                  <a:srgbClr val="FF0000"/>
                </a:solidFill>
                <a:latin typeface="NikoshBAN" pitchFamily="2" charset="0"/>
                <a:cs typeface="NikoshBAN" pitchFamily="2" charset="0"/>
              </a:rPr>
              <a:t>স</a:t>
            </a:r>
            <a:endParaRPr lang="en-US" sz="4400" b="1" dirty="0">
              <a:solidFill>
                <a:srgbClr val="FF0000"/>
              </a:solidFill>
              <a:latin typeface="NikoshBAN" pitchFamily="2" charset="0"/>
              <a:cs typeface="NikoshBAN" pitchFamily="2" charset="0"/>
            </a:endParaRPr>
          </a:p>
        </p:txBody>
      </p:sp>
      <p:sp>
        <p:nvSpPr>
          <p:cNvPr id="5" name="Rectangle 4"/>
          <p:cNvSpPr/>
          <p:nvPr/>
        </p:nvSpPr>
        <p:spPr>
          <a:xfrm>
            <a:off x="3657600" y="1295400"/>
            <a:ext cx="2438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400" b="1" dirty="0">
                <a:solidFill>
                  <a:srgbClr val="FF0000"/>
                </a:solidFill>
                <a:latin typeface="NikoshBAN" pitchFamily="2" charset="0"/>
                <a:cs typeface="NikoshBAN" pitchFamily="2" charset="0"/>
              </a:rPr>
              <a:t>কলস</a:t>
            </a:r>
            <a:endParaRPr lang="en-US" sz="4400" b="1" dirty="0">
              <a:solidFill>
                <a:srgbClr val="FF0000"/>
              </a:solidFill>
              <a:latin typeface="NikoshBAN" pitchFamily="2" charset="0"/>
              <a:cs typeface="NikoshBAN" pitchFamily="2" charset="0"/>
            </a:endParaRPr>
          </a:p>
        </p:txBody>
      </p:sp>
      <p:sp>
        <p:nvSpPr>
          <p:cNvPr id="8" name="Right Arrow 7"/>
          <p:cNvSpPr/>
          <p:nvPr/>
        </p:nvSpPr>
        <p:spPr>
          <a:xfrm>
            <a:off x="2895600" y="1524000"/>
            <a:ext cx="640080" cy="4572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Oval 8"/>
          <p:cNvSpPr/>
          <p:nvPr/>
        </p:nvSpPr>
        <p:spPr>
          <a:xfrm>
            <a:off x="304800" y="1371600"/>
            <a:ext cx="533400" cy="762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0" name="Oval 9"/>
          <p:cNvSpPr/>
          <p:nvPr/>
        </p:nvSpPr>
        <p:spPr>
          <a:xfrm>
            <a:off x="1219200" y="1371600"/>
            <a:ext cx="533400" cy="762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1" name="Oval 10"/>
          <p:cNvSpPr/>
          <p:nvPr/>
        </p:nvSpPr>
        <p:spPr>
          <a:xfrm>
            <a:off x="2133600" y="1371600"/>
            <a:ext cx="533400" cy="762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2" name="Oval 11"/>
          <p:cNvSpPr/>
          <p:nvPr/>
        </p:nvSpPr>
        <p:spPr>
          <a:xfrm>
            <a:off x="4267200" y="1371600"/>
            <a:ext cx="1219200" cy="762000"/>
          </a:xfrm>
          <a:prstGeom prst="ellipse">
            <a:avLst/>
          </a:prstGeom>
          <a:noFill/>
          <a:ln>
            <a:solidFill>
              <a:srgbClr val="AF70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3" name="Rectangle 12"/>
          <p:cNvSpPr/>
          <p:nvPr/>
        </p:nvSpPr>
        <p:spPr>
          <a:xfrm>
            <a:off x="228600" y="3276600"/>
            <a:ext cx="2438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solidFill>
                  <a:srgbClr val="C00000"/>
                </a:solidFill>
                <a:latin typeface="NikoshBAN" pitchFamily="2" charset="0"/>
                <a:cs typeface="NikoshBAN" pitchFamily="2" charset="0"/>
              </a:rPr>
              <a:t>জ</a:t>
            </a:r>
            <a:r>
              <a:rPr lang="bn-BD" sz="4400" b="1" dirty="0">
                <a:latin typeface="NikoshBAN" pitchFamily="2" charset="0"/>
                <a:cs typeface="NikoshBAN" pitchFamily="2" charset="0"/>
              </a:rPr>
              <a:t> + </a:t>
            </a:r>
            <a:r>
              <a:rPr lang="bn-BD" sz="4400" b="1" dirty="0">
                <a:solidFill>
                  <a:srgbClr val="C00000"/>
                </a:solidFill>
                <a:latin typeface="NikoshBAN" pitchFamily="2" charset="0"/>
                <a:cs typeface="NikoshBAN" pitchFamily="2" charset="0"/>
              </a:rPr>
              <a:t>গ</a:t>
            </a:r>
            <a:r>
              <a:rPr lang="bn-BD" sz="4400" b="1" dirty="0">
                <a:latin typeface="NikoshBAN" pitchFamily="2" charset="0"/>
                <a:cs typeface="NikoshBAN" pitchFamily="2" charset="0"/>
              </a:rPr>
              <a:t> </a:t>
            </a:r>
            <a:endParaRPr lang="en-US" sz="4400" b="1" dirty="0">
              <a:latin typeface="NikoshBAN" pitchFamily="2" charset="0"/>
              <a:cs typeface="NikoshBAN" pitchFamily="2" charset="0"/>
            </a:endParaRPr>
          </a:p>
        </p:txBody>
      </p:sp>
      <p:sp>
        <p:nvSpPr>
          <p:cNvPr id="14" name="Oval 13"/>
          <p:cNvSpPr/>
          <p:nvPr/>
        </p:nvSpPr>
        <p:spPr>
          <a:xfrm>
            <a:off x="762000" y="3352800"/>
            <a:ext cx="533400" cy="762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5" name="Oval 14"/>
          <p:cNvSpPr/>
          <p:nvPr/>
        </p:nvSpPr>
        <p:spPr>
          <a:xfrm>
            <a:off x="1676400" y="3352800"/>
            <a:ext cx="533400" cy="762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6" name="Right Arrow 15"/>
          <p:cNvSpPr/>
          <p:nvPr/>
        </p:nvSpPr>
        <p:spPr>
          <a:xfrm>
            <a:off x="2895600" y="3505200"/>
            <a:ext cx="640080" cy="4572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Rectangle 16"/>
          <p:cNvSpPr/>
          <p:nvPr/>
        </p:nvSpPr>
        <p:spPr>
          <a:xfrm>
            <a:off x="3657600" y="3276600"/>
            <a:ext cx="2438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solidFill>
                  <a:srgbClr val="C00000"/>
                </a:solidFill>
                <a:latin typeface="NikoshBAN" pitchFamily="2" charset="0"/>
                <a:cs typeface="NikoshBAN" pitchFamily="2" charset="0"/>
              </a:rPr>
              <a:t>জগ</a:t>
            </a:r>
            <a:r>
              <a:rPr lang="bn-BD" sz="4400" b="1" dirty="0">
                <a:latin typeface="NikoshBAN" pitchFamily="2" charset="0"/>
                <a:cs typeface="NikoshBAN" pitchFamily="2" charset="0"/>
              </a:rPr>
              <a:t> </a:t>
            </a:r>
            <a:endParaRPr lang="en-US" sz="4400" b="1" dirty="0">
              <a:latin typeface="NikoshBAN" pitchFamily="2" charset="0"/>
              <a:cs typeface="NikoshBAN" pitchFamily="2" charset="0"/>
            </a:endParaRPr>
          </a:p>
        </p:txBody>
      </p:sp>
      <p:sp>
        <p:nvSpPr>
          <p:cNvPr id="18" name="Oval 17"/>
          <p:cNvSpPr/>
          <p:nvPr/>
        </p:nvSpPr>
        <p:spPr>
          <a:xfrm>
            <a:off x="4343400" y="3352800"/>
            <a:ext cx="1143000" cy="762000"/>
          </a:xfrm>
          <a:prstGeom prst="ellipse">
            <a:avLst/>
          </a:prstGeom>
          <a:noFill/>
          <a:ln>
            <a:solidFill>
              <a:srgbClr val="AF70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20" name="Rectangle 19"/>
          <p:cNvSpPr/>
          <p:nvPr/>
        </p:nvSpPr>
        <p:spPr>
          <a:xfrm>
            <a:off x="109330" y="5715000"/>
            <a:ext cx="872987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742950" indent="-742950" algn="ctr"/>
            <a:r>
              <a:rPr lang="bn-BD" sz="4400" b="1" dirty="0">
                <a:solidFill>
                  <a:srgbClr val="0033CC"/>
                </a:solidFill>
                <a:latin typeface="NikoshBAN" pitchFamily="2" charset="0"/>
                <a:cs typeface="NikoshBAN" pitchFamily="2" charset="0"/>
              </a:rPr>
              <a:t>১</a:t>
            </a:r>
            <a:r>
              <a:rPr lang="en-US" sz="4400" b="1" dirty="0">
                <a:solidFill>
                  <a:srgbClr val="0033CC"/>
                </a:solidFill>
                <a:latin typeface="NikoshBAN" pitchFamily="2" charset="0"/>
                <a:cs typeface="NikoshBAN" pitchFamily="2" charset="0"/>
              </a:rPr>
              <a:t>. </a:t>
            </a:r>
            <a:r>
              <a:rPr lang="bn-BD" sz="4400" b="1" dirty="0">
                <a:solidFill>
                  <a:srgbClr val="FF0000"/>
                </a:solidFill>
                <a:latin typeface="NikoshBAN" pitchFamily="2" charset="0"/>
                <a:cs typeface="NikoshBAN" pitchFamily="2" charset="0"/>
              </a:rPr>
              <a:t>বর্ণের </a:t>
            </a:r>
            <a:r>
              <a:rPr lang="bn-BD" sz="4400" b="1" dirty="0">
                <a:solidFill>
                  <a:schemeClr val="tx1"/>
                </a:solidFill>
                <a:latin typeface="NikoshBAN" pitchFamily="2" charset="0"/>
                <a:cs typeface="NikoshBAN" pitchFamily="2" charset="0"/>
              </a:rPr>
              <a:t>সাথে</a:t>
            </a:r>
            <a:r>
              <a:rPr lang="bn-BD" sz="4400" b="1" dirty="0">
                <a:solidFill>
                  <a:srgbClr val="FF0000"/>
                </a:solidFill>
                <a:latin typeface="NikoshBAN" pitchFamily="2" charset="0"/>
                <a:cs typeface="NikoshBAN" pitchFamily="2" charset="0"/>
              </a:rPr>
              <a:t> বর্ণের </a:t>
            </a:r>
            <a:r>
              <a:rPr lang="bn-BD" sz="4400" b="1" dirty="0">
                <a:solidFill>
                  <a:srgbClr val="0070C0"/>
                </a:solidFill>
                <a:latin typeface="NikoshBAN" pitchFamily="2" charset="0"/>
                <a:cs typeface="NikoshBAN" pitchFamily="2" charset="0"/>
              </a:rPr>
              <a:t>মিলনে</a:t>
            </a:r>
            <a:r>
              <a:rPr lang="bn-BD" sz="4400" b="1" dirty="0">
                <a:solidFill>
                  <a:srgbClr val="FF0000"/>
                </a:solidFill>
                <a:latin typeface="NikoshBAN" pitchFamily="2" charset="0"/>
                <a:cs typeface="NikoshBAN" pitchFamily="2" charset="0"/>
              </a:rPr>
              <a:t> </a:t>
            </a:r>
            <a:r>
              <a:rPr lang="bn-BD" sz="4400" b="1" dirty="0">
                <a:solidFill>
                  <a:schemeClr val="tx1"/>
                </a:solidFill>
                <a:latin typeface="NikoshBAN" pitchFamily="2" charset="0"/>
                <a:cs typeface="NikoshBAN" pitchFamily="2" charset="0"/>
              </a:rPr>
              <a:t>শব্দ তৈরি করা যায়। </a:t>
            </a:r>
            <a:endParaRPr lang="en-US" sz="4400" b="1" dirty="0">
              <a:solidFill>
                <a:schemeClr val="tx1"/>
              </a:solidFill>
              <a:latin typeface="NikoshBAN" pitchFamily="2" charset="0"/>
              <a:cs typeface="NikoshBAN" pitchFamily="2" charset="0"/>
            </a:endParaRPr>
          </a:p>
        </p:txBody>
      </p:sp>
      <p:sp>
        <p:nvSpPr>
          <p:cNvPr id="19" name="Rectangle 18"/>
          <p:cNvSpPr/>
          <p:nvPr/>
        </p:nvSpPr>
        <p:spPr>
          <a:xfrm>
            <a:off x="0" y="4800600"/>
            <a:ext cx="71628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42950" indent="-742950" algn="ctr"/>
            <a:r>
              <a:rPr lang="bn-BD" sz="4400" b="1" dirty="0">
                <a:solidFill>
                  <a:srgbClr val="EA0075"/>
                </a:solidFill>
                <a:latin typeface="NikoshBAN" pitchFamily="2" charset="0"/>
                <a:cs typeface="NikoshBAN" pitchFamily="2" charset="0"/>
              </a:rPr>
              <a:t>বলতো</a:t>
            </a:r>
            <a:r>
              <a:rPr lang="bn-IN" sz="4400" b="1" dirty="0">
                <a:solidFill>
                  <a:srgbClr val="EA0075"/>
                </a:solidFill>
                <a:latin typeface="NikoshBAN" pitchFamily="2" charset="0"/>
                <a:cs typeface="NikoshBAN" pitchFamily="2" charset="0"/>
              </a:rPr>
              <a:t>,</a:t>
            </a:r>
            <a:r>
              <a:rPr lang="bn-BD" sz="4400" b="1" dirty="0">
                <a:solidFill>
                  <a:srgbClr val="EA0075"/>
                </a:solidFill>
                <a:latin typeface="NikoshBAN" pitchFamily="2" charset="0"/>
                <a:cs typeface="NikoshBAN" pitchFamily="2" charset="0"/>
              </a:rPr>
              <a:t> কীভাবে শব্দগুলো তৈরি হয়েছে?</a:t>
            </a:r>
            <a:endParaRPr lang="en-US" sz="4400" b="1" dirty="0">
              <a:solidFill>
                <a:srgbClr val="EA0075"/>
              </a:solidFill>
              <a:latin typeface="NikoshBAN" pitchFamily="2" charset="0"/>
              <a:cs typeface="NikoshBAN" pitchFamily="2" charset="0"/>
            </a:endParaRPr>
          </a:p>
        </p:txBody>
      </p:sp>
      <p:pic>
        <p:nvPicPr>
          <p:cNvPr id="4710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1" r="6631"/>
          <a:stretch/>
        </p:blipFill>
        <p:spPr bwMode="auto">
          <a:xfrm>
            <a:off x="6847764" y="3048000"/>
            <a:ext cx="1458138" cy="169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4" descr="http://upload.wikimedia.org/wikipedia/commons/thumb/b/b1/Kolshi.JPG/220px-Kolshi.JPG"/>
          <p:cNvPicPr>
            <a:picLocks noChangeAspect="1" noChangeArrowheads="1"/>
          </p:cNvPicPr>
          <p:nvPr/>
        </p:nvPicPr>
        <p:blipFill rotWithShape="1">
          <a:blip r:embed="rId4">
            <a:extLst>
              <a:ext uri="{28A0092B-C50C-407E-A947-70E740481C1C}">
                <a14:useLocalDpi xmlns:a14="http://schemas.microsoft.com/office/drawing/2010/main" val="0"/>
              </a:ext>
            </a:extLst>
          </a:blip>
          <a:srcRect t="7458" r="3501"/>
          <a:stretch/>
        </p:blipFill>
        <p:spPr bwMode="auto">
          <a:xfrm>
            <a:off x="6858000" y="1056564"/>
            <a:ext cx="1447902" cy="1849272"/>
          </a:xfrm>
          <a:prstGeom prst="roundRect">
            <a:avLst>
              <a:gd name="adj" fmla="val 451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18" dur="500" fill="hold"/>
                                        <p:tgtEl>
                                          <p:spTgt spid="12"/>
                                        </p:tgtEl>
                                        <p:attrNameLst>
                                          <p:attrName>style.color</p:attrName>
                                        </p:attrNameLst>
                                      </p:cBhvr>
                                      <p:by>
                                        <p:hsl h="-7200000" s="0" l="0"/>
                                      </p:by>
                                    </p:animClr>
                                    <p:animClr clrSpc="hsl" dir="cw">
                                      <p:cBhvr>
                                        <p:cTn id="19" dur="500" fill="hold"/>
                                        <p:tgtEl>
                                          <p:spTgt spid="12"/>
                                        </p:tgtEl>
                                        <p:attrNameLst>
                                          <p:attrName>fillcolor</p:attrName>
                                        </p:attrNameLst>
                                      </p:cBhvr>
                                      <p:by>
                                        <p:hsl h="-7200000" s="0" l="0"/>
                                      </p:by>
                                    </p:animClr>
                                    <p:animClr clrSpc="hsl" dir="cw">
                                      <p:cBhvr>
                                        <p:cTn id="20" dur="500" fill="hold"/>
                                        <p:tgtEl>
                                          <p:spTgt spid="12"/>
                                        </p:tgtEl>
                                        <p:attrNameLst>
                                          <p:attrName>stroke.color</p:attrName>
                                        </p:attrNameLst>
                                      </p:cBhvr>
                                      <p:by>
                                        <p:hsl h="-7200000" s="0" l="0"/>
                                      </p:by>
                                    </p:animClr>
                                    <p:set>
                                      <p:cBhvr>
                                        <p:cTn id="21" dur="500" fill="hold"/>
                                        <p:tgtEl>
                                          <p:spTgt spid="1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36" dur="500" fill="hold"/>
                                        <p:tgtEl>
                                          <p:spTgt spid="9"/>
                                        </p:tgtEl>
                                        <p:attrNameLst>
                                          <p:attrName>style.color</p:attrName>
                                        </p:attrNameLst>
                                      </p:cBhvr>
                                      <p:by>
                                        <p:hsl h="-7200000" s="0" l="0"/>
                                      </p:by>
                                    </p:animClr>
                                    <p:animClr clrSpc="hsl" dir="cw">
                                      <p:cBhvr>
                                        <p:cTn id="37" dur="500" fill="hold"/>
                                        <p:tgtEl>
                                          <p:spTgt spid="9"/>
                                        </p:tgtEl>
                                        <p:attrNameLst>
                                          <p:attrName>fillcolor</p:attrName>
                                        </p:attrNameLst>
                                      </p:cBhvr>
                                      <p:by>
                                        <p:hsl h="-7200000" s="0" l="0"/>
                                      </p:by>
                                    </p:animClr>
                                    <p:animClr clrSpc="hsl" dir="cw">
                                      <p:cBhvr>
                                        <p:cTn id="38" dur="500" fill="hold"/>
                                        <p:tgtEl>
                                          <p:spTgt spid="9"/>
                                        </p:tgtEl>
                                        <p:attrNameLst>
                                          <p:attrName>stroke.color</p:attrName>
                                        </p:attrNameLst>
                                      </p:cBhvr>
                                      <p:by>
                                        <p:hsl h="-7200000" s="0" l="0"/>
                                      </p:by>
                                    </p:animClr>
                                    <p:set>
                                      <p:cBhvr>
                                        <p:cTn id="39" dur="500" fill="hold"/>
                                        <p:tgtEl>
                                          <p:spTgt spid="9"/>
                                        </p:tgtEl>
                                        <p:attrNameLst>
                                          <p:attrName>fill.type</p:attrName>
                                        </p:attrNameLst>
                                      </p:cBhvr>
                                      <p:to>
                                        <p:strVal val="solid"/>
                                      </p:to>
                                    </p:set>
                                  </p:childTnLst>
                                </p:cTn>
                              </p:par>
                              <p:par>
                                <p:cTn id="40"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41" dur="500" fill="hold"/>
                                        <p:tgtEl>
                                          <p:spTgt spid="10"/>
                                        </p:tgtEl>
                                        <p:attrNameLst>
                                          <p:attrName>style.color</p:attrName>
                                        </p:attrNameLst>
                                      </p:cBhvr>
                                      <p:by>
                                        <p:hsl h="-7200000" s="0" l="0"/>
                                      </p:by>
                                    </p:animClr>
                                    <p:animClr clrSpc="hsl" dir="cw">
                                      <p:cBhvr>
                                        <p:cTn id="42" dur="500" fill="hold"/>
                                        <p:tgtEl>
                                          <p:spTgt spid="10"/>
                                        </p:tgtEl>
                                        <p:attrNameLst>
                                          <p:attrName>fillcolor</p:attrName>
                                        </p:attrNameLst>
                                      </p:cBhvr>
                                      <p:by>
                                        <p:hsl h="-7200000" s="0" l="0"/>
                                      </p:by>
                                    </p:animClr>
                                    <p:animClr clrSpc="hsl" dir="cw">
                                      <p:cBhvr>
                                        <p:cTn id="43" dur="500" fill="hold"/>
                                        <p:tgtEl>
                                          <p:spTgt spid="10"/>
                                        </p:tgtEl>
                                        <p:attrNameLst>
                                          <p:attrName>stroke.color</p:attrName>
                                        </p:attrNameLst>
                                      </p:cBhvr>
                                      <p:by>
                                        <p:hsl h="-7200000" s="0" l="0"/>
                                      </p:by>
                                    </p:animClr>
                                    <p:set>
                                      <p:cBhvr>
                                        <p:cTn id="44" dur="500" fill="hold"/>
                                        <p:tgtEl>
                                          <p:spTgt spid="10"/>
                                        </p:tgtEl>
                                        <p:attrNameLst>
                                          <p:attrName>fill.type</p:attrName>
                                        </p:attrNameLst>
                                      </p:cBhvr>
                                      <p:to>
                                        <p:strVal val="solid"/>
                                      </p:to>
                                    </p:set>
                                  </p:childTnLst>
                                </p:cTn>
                              </p:par>
                              <p:par>
                                <p:cTn id="45"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46" dur="500" fill="hold"/>
                                        <p:tgtEl>
                                          <p:spTgt spid="11"/>
                                        </p:tgtEl>
                                        <p:attrNameLst>
                                          <p:attrName>style.color</p:attrName>
                                        </p:attrNameLst>
                                      </p:cBhvr>
                                      <p:by>
                                        <p:hsl h="-7200000" s="0" l="0"/>
                                      </p:by>
                                    </p:animClr>
                                    <p:animClr clrSpc="hsl" dir="cw">
                                      <p:cBhvr>
                                        <p:cTn id="47" dur="500" fill="hold"/>
                                        <p:tgtEl>
                                          <p:spTgt spid="11"/>
                                        </p:tgtEl>
                                        <p:attrNameLst>
                                          <p:attrName>fillcolor</p:attrName>
                                        </p:attrNameLst>
                                      </p:cBhvr>
                                      <p:by>
                                        <p:hsl h="-7200000" s="0" l="0"/>
                                      </p:by>
                                    </p:animClr>
                                    <p:animClr clrSpc="hsl" dir="cw">
                                      <p:cBhvr>
                                        <p:cTn id="48" dur="500" fill="hold"/>
                                        <p:tgtEl>
                                          <p:spTgt spid="11"/>
                                        </p:tgtEl>
                                        <p:attrNameLst>
                                          <p:attrName>stroke.color</p:attrName>
                                        </p:attrNameLst>
                                      </p:cBhvr>
                                      <p:by>
                                        <p:hsl h="-7200000" s="0" l="0"/>
                                      </p:by>
                                    </p:animClr>
                                    <p:set>
                                      <p:cBhvr>
                                        <p:cTn id="49" dur="500" fill="hold"/>
                                        <p:tgtEl>
                                          <p:spTgt spid="11"/>
                                        </p:tgtEl>
                                        <p:attrNameLst>
                                          <p:attrName>fill.type</p:attrName>
                                        </p:attrNameLst>
                                      </p:cBhvr>
                                      <p:to>
                                        <p:strVal val="solid"/>
                                      </p:to>
                                    </p:set>
                                  </p:childTnLst>
                                </p:cTn>
                              </p:par>
                              <p:par>
                                <p:cTn id="50" presetID="18" presetClass="entr" presetSubtype="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strips(downRigh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106"/>
                                        </p:tgtEl>
                                        <p:attrNameLst>
                                          <p:attrName>style.visibility</p:attrName>
                                        </p:attrNameLst>
                                      </p:cBhvr>
                                      <p:to>
                                        <p:strVal val="visible"/>
                                      </p:to>
                                    </p:set>
                                    <p:animEffect transition="in" filter="fade">
                                      <p:cBhvr>
                                        <p:cTn id="57" dur="500"/>
                                        <p:tgtEl>
                                          <p:spTgt spid="47106"/>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66" dur="500" fill="hold"/>
                                        <p:tgtEl>
                                          <p:spTgt spid="18"/>
                                        </p:tgtEl>
                                        <p:attrNameLst>
                                          <p:attrName>style.color</p:attrName>
                                        </p:attrNameLst>
                                      </p:cBhvr>
                                      <p:by>
                                        <p:hsl h="-7200000" s="0" l="0"/>
                                      </p:by>
                                    </p:animClr>
                                    <p:animClr clrSpc="hsl" dir="cw">
                                      <p:cBhvr>
                                        <p:cTn id="67" dur="500" fill="hold"/>
                                        <p:tgtEl>
                                          <p:spTgt spid="18"/>
                                        </p:tgtEl>
                                        <p:attrNameLst>
                                          <p:attrName>fillcolor</p:attrName>
                                        </p:attrNameLst>
                                      </p:cBhvr>
                                      <p:by>
                                        <p:hsl h="-7200000" s="0" l="0"/>
                                      </p:by>
                                    </p:animClr>
                                    <p:animClr clrSpc="hsl" dir="cw">
                                      <p:cBhvr>
                                        <p:cTn id="68" dur="500" fill="hold"/>
                                        <p:tgtEl>
                                          <p:spTgt spid="18"/>
                                        </p:tgtEl>
                                        <p:attrNameLst>
                                          <p:attrName>stroke.color</p:attrName>
                                        </p:attrNameLst>
                                      </p:cBhvr>
                                      <p:by>
                                        <p:hsl h="-7200000" s="0" l="0"/>
                                      </p:by>
                                    </p:animClr>
                                    <p:set>
                                      <p:cBhvr>
                                        <p:cTn id="69" dur="500" fill="hold"/>
                                        <p:tgtEl>
                                          <p:spTgt spid="18"/>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checkerboard(across)">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82" dur="500" fill="hold"/>
                                        <p:tgtEl>
                                          <p:spTgt spid="14"/>
                                        </p:tgtEl>
                                        <p:attrNameLst>
                                          <p:attrName>style.color</p:attrName>
                                        </p:attrNameLst>
                                      </p:cBhvr>
                                      <p:by>
                                        <p:hsl h="-7200000" s="0" l="0"/>
                                      </p:by>
                                    </p:animClr>
                                    <p:animClr clrSpc="hsl" dir="cw">
                                      <p:cBhvr>
                                        <p:cTn id="83" dur="500" fill="hold"/>
                                        <p:tgtEl>
                                          <p:spTgt spid="14"/>
                                        </p:tgtEl>
                                        <p:attrNameLst>
                                          <p:attrName>fillcolor</p:attrName>
                                        </p:attrNameLst>
                                      </p:cBhvr>
                                      <p:by>
                                        <p:hsl h="-7200000" s="0" l="0"/>
                                      </p:by>
                                    </p:animClr>
                                    <p:animClr clrSpc="hsl" dir="cw">
                                      <p:cBhvr>
                                        <p:cTn id="84" dur="500" fill="hold"/>
                                        <p:tgtEl>
                                          <p:spTgt spid="14"/>
                                        </p:tgtEl>
                                        <p:attrNameLst>
                                          <p:attrName>stroke.color</p:attrName>
                                        </p:attrNameLst>
                                      </p:cBhvr>
                                      <p:by>
                                        <p:hsl h="-7200000" s="0" l="0"/>
                                      </p:by>
                                    </p:animClr>
                                    <p:set>
                                      <p:cBhvr>
                                        <p:cTn id="85" dur="500" fill="hold"/>
                                        <p:tgtEl>
                                          <p:spTgt spid="14"/>
                                        </p:tgtEl>
                                        <p:attrNameLst>
                                          <p:attrName>fill.type</p:attrName>
                                        </p:attrNameLst>
                                      </p:cBhvr>
                                      <p:to>
                                        <p:strVal val="solid"/>
                                      </p:to>
                                    </p:set>
                                  </p:childTnLst>
                                </p:cTn>
                              </p:par>
                              <p:par>
                                <p:cTn id="86"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87" dur="500" fill="hold"/>
                                        <p:tgtEl>
                                          <p:spTgt spid="15"/>
                                        </p:tgtEl>
                                        <p:attrNameLst>
                                          <p:attrName>style.color</p:attrName>
                                        </p:attrNameLst>
                                      </p:cBhvr>
                                      <p:by>
                                        <p:hsl h="-7200000" s="0" l="0"/>
                                      </p:by>
                                    </p:animClr>
                                    <p:animClr clrSpc="hsl" dir="cw">
                                      <p:cBhvr>
                                        <p:cTn id="88" dur="500" fill="hold"/>
                                        <p:tgtEl>
                                          <p:spTgt spid="15"/>
                                        </p:tgtEl>
                                        <p:attrNameLst>
                                          <p:attrName>fillcolor</p:attrName>
                                        </p:attrNameLst>
                                      </p:cBhvr>
                                      <p:by>
                                        <p:hsl h="-7200000" s="0" l="0"/>
                                      </p:by>
                                    </p:animClr>
                                    <p:animClr clrSpc="hsl" dir="cw">
                                      <p:cBhvr>
                                        <p:cTn id="89" dur="500" fill="hold"/>
                                        <p:tgtEl>
                                          <p:spTgt spid="15"/>
                                        </p:tgtEl>
                                        <p:attrNameLst>
                                          <p:attrName>stroke.color</p:attrName>
                                        </p:attrNameLst>
                                      </p:cBhvr>
                                      <p:by>
                                        <p:hsl h="-7200000" s="0" l="0"/>
                                      </p:by>
                                    </p:animClr>
                                    <p:set>
                                      <p:cBhvr>
                                        <p:cTn id="90" dur="500" fill="hold"/>
                                        <p:tgtEl>
                                          <p:spTgt spid="15"/>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checkerboard(across)">
                                      <p:cBhvr>
                                        <p:cTn id="95" dur="500"/>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18" presetClass="entr" presetSubtype="6"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strips(downRight)">
                                      <p:cBhvr>
                                        <p:cTn id="100" dur="500"/>
                                        <p:tgtEl>
                                          <p:spTgt spid="19"/>
                                        </p:tgtEl>
                                      </p:cBhvr>
                                    </p:animEffect>
                                  </p:childTnLst>
                                </p:cTn>
                              </p:par>
                            </p:childTnLst>
                          </p:cTn>
                        </p:par>
                      </p:childTnLst>
                    </p:cTn>
                  </p:par>
                  <p:par>
                    <p:cTn id="101" fill="hold">
                      <p:stCondLst>
                        <p:cond delay="indefinite"/>
                      </p:stCondLst>
                      <p:childTnLst>
                        <p:par>
                          <p:cTn id="102" fill="hold">
                            <p:stCondLst>
                              <p:cond delay="0"/>
                            </p:stCondLst>
                            <p:childTnLst>
                              <p:par>
                                <p:cTn id="103" presetID="27" presetClass="entr" presetSubtype="0" fill="hold" grpId="0" nodeType="clickEffect">
                                  <p:stCondLst>
                                    <p:cond delay="0"/>
                                  </p:stCondLst>
                                  <p:iterate type="lt">
                                    <p:tmPct val="50000"/>
                                  </p:iterate>
                                  <p:childTnLst>
                                    <p:set>
                                      <p:cBhvr>
                                        <p:cTn id="104" dur="1" fill="hold">
                                          <p:stCondLst>
                                            <p:cond delay="0"/>
                                          </p:stCondLst>
                                        </p:cTn>
                                        <p:tgtEl>
                                          <p:spTgt spid="20"/>
                                        </p:tgtEl>
                                        <p:attrNameLst>
                                          <p:attrName>style.visibility</p:attrName>
                                        </p:attrNameLst>
                                      </p:cBhvr>
                                      <p:to>
                                        <p:strVal val="visible"/>
                                      </p:to>
                                    </p:set>
                                    <p:anim calcmode="discrete" valueType="clr">
                                      <p:cBhvr override="childStyle">
                                        <p:cTn id="105"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20"/>
                                        </p:tgtEl>
                                        <p:attrNameLst>
                                          <p:attrName>fillcolor</p:attrName>
                                        </p:attrNameLst>
                                      </p:cBhvr>
                                      <p:tavLst>
                                        <p:tav tm="0">
                                          <p:val>
                                            <p:clrVal>
                                              <a:schemeClr val="accent2"/>
                                            </p:clrVal>
                                          </p:val>
                                        </p:tav>
                                        <p:tav tm="50000">
                                          <p:val>
                                            <p:clrVal>
                                              <a:schemeClr val="hlink"/>
                                            </p:clrVal>
                                          </p:val>
                                        </p:tav>
                                      </p:tavLst>
                                    </p:anim>
                                    <p:set>
                                      <p:cBhvr>
                                        <p:cTn id="107"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4" grpId="1" animBg="1"/>
      <p:bldP spid="15" grpId="0" animBg="1"/>
      <p:bldP spid="15" grpId="1" animBg="1"/>
      <p:bldP spid="16" grpId="0" animBg="1"/>
      <p:bldP spid="17" grpId="0" animBg="1"/>
      <p:bldP spid="18" grpId="0" animBg="1"/>
      <p:bldP spid="18" grpId="1" animBg="1"/>
      <p:bldP spid="20"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600200"/>
            <a:ext cx="2173406" cy="914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bn-BD" sz="5400" b="1" dirty="0">
                <a:solidFill>
                  <a:schemeClr val="accent5">
                    <a:lumMod val="50000"/>
                  </a:schemeClr>
                </a:solidFill>
                <a:latin typeface="NikoshBAN" pitchFamily="2" charset="0"/>
                <a:cs typeface="NikoshBAN" pitchFamily="2" charset="0"/>
              </a:rPr>
              <a:t> ম</a:t>
            </a:r>
            <a:r>
              <a:rPr lang="bn-BD" sz="5400" b="1" dirty="0">
                <a:latin typeface="NikoshBAN" pitchFamily="2" charset="0"/>
                <a:cs typeface="NikoshBAN" pitchFamily="2" charset="0"/>
              </a:rPr>
              <a:t> +</a:t>
            </a:r>
            <a:r>
              <a:rPr lang="en-US" sz="5400" b="1" dirty="0">
                <a:latin typeface="NikoshBAN" pitchFamily="2" charset="0"/>
                <a:cs typeface="NikoshBAN" pitchFamily="2" charset="0"/>
              </a:rPr>
              <a:t> </a:t>
            </a:r>
          </a:p>
        </p:txBody>
      </p:sp>
      <p:sp>
        <p:nvSpPr>
          <p:cNvPr id="4" name="Right Arrow 3"/>
          <p:cNvSpPr/>
          <p:nvPr/>
        </p:nvSpPr>
        <p:spPr>
          <a:xfrm>
            <a:off x="2667000" y="1828800"/>
            <a:ext cx="640080" cy="4572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bn-BD" dirty="0"/>
              <a:t>                     </a:t>
            </a:r>
            <a:endParaRPr lang="en-US" dirty="0"/>
          </a:p>
        </p:txBody>
      </p:sp>
      <p:sp>
        <p:nvSpPr>
          <p:cNvPr id="5" name="Rectangle 4"/>
          <p:cNvSpPr/>
          <p:nvPr/>
        </p:nvSpPr>
        <p:spPr>
          <a:xfrm>
            <a:off x="3581400" y="1524000"/>
            <a:ext cx="16002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5400" b="1" dirty="0">
                <a:solidFill>
                  <a:srgbClr val="C00000"/>
                </a:solidFill>
                <a:latin typeface="NikoshBAN" pitchFamily="2" charset="0"/>
                <a:cs typeface="NikoshBAN" pitchFamily="2" charset="0"/>
              </a:rPr>
              <a:t>মা</a:t>
            </a:r>
            <a:r>
              <a:rPr lang="bn-BD" sz="5400" b="1" dirty="0">
                <a:latin typeface="NikoshBAN" pitchFamily="2" charset="0"/>
                <a:cs typeface="NikoshBAN" pitchFamily="2" charset="0"/>
              </a:rPr>
              <a:t> </a:t>
            </a:r>
            <a:endParaRPr lang="en-US" sz="5400" b="1" dirty="0">
              <a:latin typeface="NikoshBAN" pitchFamily="2" charset="0"/>
              <a:cs typeface="NikoshBAN" pitchFamily="2" charset="0"/>
            </a:endParaRPr>
          </a:p>
        </p:txBody>
      </p:sp>
      <p:pic>
        <p:nvPicPr>
          <p:cNvPr id="45058" name="Picture 2"/>
          <p:cNvPicPr>
            <a:picLocks noChangeAspect="1" noChangeArrowheads="1"/>
          </p:cNvPicPr>
          <p:nvPr/>
        </p:nvPicPr>
        <p:blipFill>
          <a:blip r:embed="rId3"/>
          <a:srcRect/>
          <a:stretch>
            <a:fillRect/>
          </a:stretch>
        </p:blipFill>
        <p:spPr bwMode="auto">
          <a:xfrm>
            <a:off x="1696279" y="1736035"/>
            <a:ext cx="353569" cy="609601"/>
          </a:xfrm>
          <a:prstGeom prst="rect">
            <a:avLst/>
          </a:prstGeom>
          <a:noFill/>
          <a:ln w="9525">
            <a:noFill/>
            <a:miter lim="800000"/>
            <a:headEnd/>
            <a:tailEnd/>
          </a:ln>
          <a:effectLst/>
        </p:spPr>
      </p:pic>
      <p:sp>
        <p:nvSpPr>
          <p:cNvPr id="21" name="Oval 20"/>
          <p:cNvSpPr/>
          <p:nvPr/>
        </p:nvSpPr>
        <p:spPr>
          <a:xfrm>
            <a:off x="1524000" y="1600200"/>
            <a:ext cx="685800" cy="838200"/>
          </a:xfrm>
          <a:prstGeom prst="ellipse">
            <a:avLst/>
          </a:prstGeom>
          <a:noFill/>
          <a:ln w="38100">
            <a:solidFill>
              <a:srgbClr val="AF7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715000"/>
            <a:ext cx="87630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400" b="1" dirty="0">
                <a:solidFill>
                  <a:srgbClr val="0033CC"/>
                </a:solidFill>
                <a:latin typeface="NikoshBAN" pitchFamily="2" charset="0"/>
                <a:cs typeface="NikoshBAN" pitchFamily="2" charset="0"/>
              </a:rPr>
              <a:t>২</a:t>
            </a:r>
            <a:r>
              <a:rPr lang="en-US" sz="4400" b="1" dirty="0">
                <a:solidFill>
                  <a:srgbClr val="0033CC"/>
                </a:solidFill>
                <a:latin typeface="NikoshBAN" pitchFamily="2" charset="0"/>
                <a:cs typeface="NikoshBAN" pitchFamily="2" charset="0"/>
              </a:rPr>
              <a:t>. </a:t>
            </a:r>
            <a:r>
              <a:rPr lang="bn-BD" sz="4400" b="1" dirty="0">
                <a:solidFill>
                  <a:srgbClr val="FF0000"/>
                </a:solidFill>
                <a:latin typeface="NikoshBAN" pitchFamily="2" charset="0"/>
                <a:cs typeface="NikoshBAN" pitchFamily="2" charset="0"/>
              </a:rPr>
              <a:t>ব্যঞ্জনবর্ণের </a:t>
            </a:r>
            <a:r>
              <a:rPr lang="bn-BD" sz="4400" b="1" dirty="0">
                <a:solidFill>
                  <a:schemeClr val="tx1"/>
                </a:solidFill>
                <a:latin typeface="NikoshBAN" pitchFamily="2" charset="0"/>
                <a:cs typeface="NikoshBAN" pitchFamily="2" charset="0"/>
              </a:rPr>
              <a:t>সঙ্গে </a:t>
            </a:r>
            <a:r>
              <a:rPr lang="bn-BD" sz="4400" b="1" dirty="0">
                <a:solidFill>
                  <a:srgbClr val="FF0000"/>
                </a:solidFill>
                <a:latin typeface="NikoshBAN" pitchFamily="2" charset="0"/>
                <a:cs typeface="NikoshBAN" pitchFamily="2" charset="0"/>
              </a:rPr>
              <a:t>কার </a:t>
            </a:r>
            <a:r>
              <a:rPr lang="bn-BD" sz="4400" b="1" dirty="0">
                <a:latin typeface="NikoshBAN" pitchFamily="2" charset="0"/>
                <a:cs typeface="NikoshBAN" pitchFamily="2" charset="0"/>
              </a:rPr>
              <a:t>যুক্ত করে। </a:t>
            </a:r>
            <a:endParaRPr lang="en-US" sz="4400" b="1" dirty="0">
              <a:latin typeface="NikoshBAN" pitchFamily="2" charset="0"/>
              <a:cs typeface="NikoshBAN" pitchFamily="2" charset="0"/>
            </a:endParaRPr>
          </a:p>
        </p:txBody>
      </p:sp>
      <p:sp>
        <p:nvSpPr>
          <p:cNvPr id="11" name="Rectangle 10"/>
          <p:cNvSpPr/>
          <p:nvPr/>
        </p:nvSpPr>
        <p:spPr>
          <a:xfrm>
            <a:off x="0" y="4800600"/>
            <a:ext cx="75438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42950" indent="-742950" algn="ctr"/>
            <a:r>
              <a:rPr lang="bn-BD" sz="4400" b="1" dirty="0">
                <a:solidFill>
                  <a:srgbClr val="EA0075"/>
                </a:solidFill>
                <a:latin typeface="NikoshBAN" pitchFamily="2" charset="0"/>
                <a:cs typeface="NikoshBAN" pitchFamily="2" charset="0"/>
              </a:rPr>
              <a:t>বলতো</a:t>
            </a:r>
            <a:r>
              <a:rPr lang="bn-IN" sz="4400" b="1" dirty="0">
                <a:solidFill>
                  <a:srgbClr val="EA0075"/>
                </a:solidFill>
                <a:latin typeface="NikoshBAN" pitchFamily="2" charset="0"/>
                <a:cs typeface="NikoshBAN" pitchFamily="2" charset="0"/>
              </a:rPr>
              <a:t>,</a:t>
            </a:r>
            <a:r>
              <a:rPr lang="bn-BD" sz="4400" b="1" dirty="0">
                <a:solidFill>
                  <a:srgbClr val="EA0075"/>
                </a:solidFill>
                <a:latin typeface="NikoshBAN" pitchFamily="2" charset="0"/>
                <a:cs typeface="NikoshBAN" pitchFamily="2" charset="0"/>
              </a:rPr>
              <a:t> কীভাবে শব্দগুলো তৈরি হয়েছে?</a:t>
            </a:r>
            <a:endParaRPr lang="en-US" sz="4400" b="1" dirty="0">
              <a:solidFill>
                <a:srgbClr val="EA0075"/>
              </a:solidFill>
              <a:latin typeface="NikoshBAN" pitchFamily="2" charset="0"/>
              <a:cs typeface="NikoshBAN" pitchFamily="2" charset="0"/>
            </a:endParaRPr>
          </a:p>
        </p:txBody>
      </p:sp>
      <p:pic>
        <p:nvPicPr>
          <p:cNvPr id="47106" name="Picture 2" descr="http://t2.gstatic.com/images?q=tbn:ANd9GcR8o5EbacKXNty37awPPPkUrbNSi_cwFShLUk2AuWPv5WM5POjO"/>
          <p:cNvPicPr>
            <a:picLocks noChangeAspect="1" noChangeArrowheads="1"/>
          </p:cNvPicPr>
          <p:nvPr/>
        </p:nvPicPr>
        <p:blipFill rotWithShape="1">
          <a:blip r:embed="rId4">
            <a:extLst>
              <a:ext uri="{28A0092B-C50C-407E-A947-70E740481C1C}">
                <a14:useLocalDpi xmlns:a14="http://schemas.microsoft.com/office/drawing/2010/main" val="0"/>
              </a:ext>
            </a:extLst>
          </a:blip>
          <a:srcRect l="16224" t="11528" r="9269"/>
          <a:stretch/>
        </p:blipFill>
        <p:spPr bwMode="auto">
          <a:xfrm>
            <a:off x="6644640" y="1066800"/>
            <a:ext cx="2194560" cy="173943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7108" name="Picture 4" descr="http://www.elllo.org/Assets/images/P0951/954-Arranged.jpg"/>
          <p:cNvPicPr>
            <a:picLocks noChangeAspect="1" noChangeArrowheads="1"/>
          </p:cNvPicPr>
          <p:nvPr/>
        </p:nvPicPr>
        <p:blipFill rotWithShape="1">
          <a:blip r:embed="rId5">
            <a:extLst>
              <a:ext uri="{28A0092B-C50C-407E-A947-70E740481C1C}">
                <a14:useLocalDpi xmlns:a14="http://schemas.microsoft.com/office/drawing/2010/main" val="0"/>
              </a:ext>
            </a:extLst>
          </a:blip>
          <a:srcRect l="13104" r="11224" b="5790"/>
          <a:stretch/>
        </p:blipFill>
        <p:spPr bwMode="auto">
          <a:xfrm>
            <a:off x="6644640" y="2895600"/>
            <a:ext cx="2194560" cy="181382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3893820" y="3601604"/>
            <a:ext cx="640080" cy="4572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bn-BD" dirty="0"/>
              <a:t>                     </a:t>
            </a:r>
            <a:endParaRPr lang="en-US" dirty="0"/>
          </a:p>
        </p:txBody>
      </p:sp>
      <p:sp>
        <p:nvSpPr>
          <p:cNvPr id="18" name="Rectangle 17"/>
          <p:cNvSpPr/>
          <p:nvPr/>
        </p:nvSpPr>
        <p:spPr>
          <a:xfrm>
            <a:off x="4648200" y="3296804"/>
            <a:ext cx="16002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5400" b="1" dirty="0">
                <a:solidFill>
                  <a:srgbClr val="C00000"/>
                </a:solidFill>
                <a:latin typeface="NikoshBAN" pitchFamily="2" charset="0"/>
                <a:cs typeface="NikoshBAN" pitchFamily="2" charset="0"/>
              </a:rPr>
              <a:t>বিয়ে</a:t>
            </a:r>
            <a:endParaRPr lang="en-US" sz="5400" b="1" dirty="0">
              <a:latin typeface="NikoshBAN" pitchFamily="2" charset="0"/>
              <a:cs typeface="NikoshBAN" pitchFamily="2" charset="0"/>
            </a:endParaRPr>
          </a:p>
        </p:txBody>
      </p:sp>
      <p:pic>
        <p:nvPicPr>
          <p:cNvPr id="471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 y="3276600"/>
            <a:ext cx="33147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1066799" y="3296804"/>
            <a:ext cx="457201" cy="838200"/>
          </a:xfrm>
          <a:prstGeom prst="ellipse">
            <a:avLst/>
          </a:prstGeom>
          <a:noFill/>
          <a:ln w="38100">
            <a:solidFill>
              <a:srgbClr val="AF7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58439" y="3296804"/>
            <a:ext cx="457201" cy="838200"/>
          </a:xfrm>
          <a:prstGeom prst="ellipse">
            <a:avLst/>
          </a:prstGeom>
          <a:noFill/>
          <a:ln w="38100">
            <a:solidFill>
              <a:srgbClr val="AF7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60486" y="733961"/>
            <a:ext cx="686406" cy="1323439"/>
          </a:xfrm>
          <a:prstGeom prst="rect">
            <a:avLst/>
          </a:prstGeom>
        </p:spPr>
        <p:txBody>
          <a:bodyPr wrap="none">
            <a:spAutoFit/>
          </a:bodyPr>
          <a:lstStyle/>
          <a:p>
            <a:r>
              <a:rPr lang="en-US" sz="8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a:t>
            </a:r>
            <a:endParaRPr lang="en-US" sz="80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35" presetClass="emph" presetSubtype="0" repeatCount="indefinite" fill="hold" nodeType="withEffect">
                                  <p:stCondLst>
                                    <p:cond delay="0"/>
                                  </p:stCondLst>
                                  <p:endCondLst>
                                    <p:cond evt="onNext" delay="0">
                                      <p:tgtEl>
                                        <p:sldTgt/>
                                      </p:tgtEl>
                                    </p:cond>
                                  </p:endCondLst>
                                  <p:childTnLst>
                                    <p:anim calcmode="discrete" valueType="str">
                                      <p:cBhvr>
                                        <p:cTn id="14" dur="1000" fill="hold"/>
                                        <p:tgtEl>
                                          <p:spTgt spid="2">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par>
                                <p:cTn id="25" presetID="5" presetClass="entr" presetSubtype="10" fill="hold" nodeType="withEffect">
                                  <p:stCondLst>
                                    <p:cond delay="0"/>
                                  </p:stCondLst>
                                  <p:childTnLst>
                                    <p:set>
                                      <p:cBhvr>
                                        <p:cTn id="26" dur="1" fill="hold">
                                          <p:stCondLst>
                                            <p:cond delay="0"/>
                                          </p:stCondLst>
                                        </p:cTn>
                                        <p:tgtEl>
                                          <p:spTgt spid="45058"/>
                                        </p:tgtEl>
                                        <p:attrNameLst>
                                          <p:attrName>style.visibility</p:attrName>
                                        </p:attrNameLst>
                                      </p:cBhvr>
                                      <p:to>
                                        <p:strVal val="visible"/>
                                      </p:to>
                                    </p:set>
                                    <p:animEffect transition="in" filter="checkerboard(across)">
                                      <p:cBhvr>
                                        <p:cTn id="27" dur="500"/>
                                        <p:tgtEl>
                                          <p:spTgt spid="45058"/>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31" dur="500" fill="hold"/>
                                        <p:tgtEl>
                                          <p:spTgt spid="21"/>
                                        </p:tgtEl>
                                        <p:attrNameLst>
                                          <p:attrName>style.color</p:attrName>
                                        </p:attrNameLst>
                                      </p:cBhvr>
                                      <p:by>
                                        <p:hsl h="-7200000" s="0" l="0"/>
                                      </p:by>
                                    </p:animClr>
                                    <p:animClr clrSpc="hsl" dir="cw">
                                      <p:cBhvr>
                                        <p:cTn id="32" dur="500" fill="hold"/>
                                        <p:tgtEl>
                                          <p:spTgt spid="21"/>
                                        </p:tgtEl>
                                        <p:attrNameLst>
                                          <p:attrName>fillcolor</p:attrName>
                                        </p:attrNameLst>
                                      </p:cBhvr>
                                      <p:by>
                                        <p:hsl h="-7200000" s="0" l="0"/>
                                      </p:by>
                                    </p:animClr>
                                    <p:animClr clrSpc="hsl" dir="cw">
                                      <p:cBhvr>
                                        <p:cTn id="33" dur="500" fill="hold"/>
                                        <p:tgtEl>
                                          <p:spTgt spid="21"/>
                                        </p:tgtEl>
                                        <p:attrNameLst>
                                          <p:attrName>stroke.color</p:attrName>
                                        </p:attrNameLst>
                                      </p:cBhvr>
                                      <p:by>
                                        <p:hsl h="-7200000" s="0" l="0"/>
                                      </p:by>
                                    </p:animClr>
                                    <p:set>
                                      <p:cBhvr>
                                        <p:cTn id="34" dur="500" fill="hold"/>
                                        <p:tgtEl>
                                          <p:spTgt spid="21"/>
                                        </p:tgtEl>
                                        <p:attrNameLst>
                                          <p:attrName>fill.type</p:attrName>
                                        </p:attrNameLst>
                                      </p:cBhvr>
                                      <p:to>
                                        <p:strVal val="solid"/>
                                      </p:to>
                                    </p:set>
                                  </p:childTnLst>
                                </p:cTn>
                              </p:par>
                              <p:par>
                                <p:cTn id="35" presetID="5" presetClass="entr" presetSubtype="1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heckerboard(across)">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108"/>
                                        </p:tgtEl>
                                        <p:attrNameLst>
                                          <p:attrName>style.visibility</p:attrName>
                                        </p:attrNameLst>
                                      </p:cBhvr>
                                      <p:to>
                                        <p:strVal val="visible"/>
                                      </p:to>
                                    </p:set>
                                    <p:animEffect transition="in" filter="fade">
                                      <p:cBhvr>
                                        <p:cTn id="42" dur="500"/>
                                        <p:tgtEl>
                                          <p:spTgt spid="4710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7109"/>
                                        </p:tgtEl>
                                        <p:attrNameLst>
                                          <p:attrName>style.visibility</p:attrName>
                                        </p:attrNameLst>
                                      </p:cBhvr>
                                      <p:to>
                                        <p:strVal val="visible"/>
                                      </p:to>
                                    </p:set>
                                    <p:animEffect transition="in" filter="barn(inVertical)">
                                      <p:cBhvr>
                                        <p:cTn id="52" dur="500"/>
                                        <p:tgtEl>
                                          <p:spTgt spid="4710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60" dur="1000" fill="hold"/>
                                        <p:tgtEl>
                                          <p:spTgt spid="22"/>
                                        </p:tgtEl>
                                        <p:attrNameLst>
                                          <p:attrName>style.color</p:attrName>
                                        </p:attrNameLst>
                                      </p:cBhvr>
                                      <p:by>
                                        <p:hsl h="-7200000" s="0" l="0"/>
                                      </p:by>
                                    </p:animClr>
                                    <p:animClr clrSpc="hsl" dir="cw">
                                      <p:cBhvr>
                                        <p:cTn id="61" dur="1000" fill="hold"/>
                                        <p:tgtEl>
                                          <p:spTgt spid="22"/>
                                        </p:tgtEl>
                                        <p:attrNameLst>
                                          <p:attrName>fillcolor</p:attrName>
                                        </p:attrNameLst>
                                      </p:cBhvr>
                                      <p:by>
                                        <p:hsl h="-7200000" s="0" l="0"/>
                                      </p:by>
                                    </p:animClr>
                                    <p:animClr clrSpc="hsl" dir="cw">
                                      <p:cBhvr>
                                        <p:cTn id="62" dur="1000" fill="hold"/>
                                        <p:tgtEl>
                                          <p:spTgt spid="22"/>
                                        </p:tgtEl>
                                        <p:attrNameLst>
                                          <p:attrName>stroke.color</p:attrName>
                                        </p:attrNameLst>
                                      </p:cBhvr>
                                      <p:by>
                                        <p:hsl h="-7200000" s="0" l="0"/>
                                      </p:by>
                                    </p:animClr>
                                    <p:set>
                                      <p:cBhvr>
                                        <p:cTn id="63" dur="1000" fill="hold"/>
                                        <p:tgtEl>
                                          <p:spTgt spid="22"/>
                                        </p:tgtEl>
                                        <p:attrNameLst>
                                          <p:attrName>fill.type</p:attrName>
                                        </p:attrNameLst>
                                      </p:cBhvr>
                                      <p:to>
                                        <p:strVal val="solid"/>
                                      </p:to>
                                    </p:set>
                                  </p:childTnLst>
                                </p:cTn>
                              </p:par>
                              <p:par>
                                <p:cTn id="64"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65" dur="1000" fill="hold"/>
                                        <p:tgtEl>
                                          <p:spTgt spid="24"/>
                                        </p:tgtEl>
                                        <p:attrNameLst>
                                          <p:attrName>style.color</p:attrName>
                                        </p:attrNameLst>
                                      </p:cBhvr>
                                      <p:by>
                                        <p:hsl h="-7200000" s="0" l="0"/>
                                      </p:by>
                                    </p:animClr>
                                    <p:animClr clrSpc="hsl" dir="cw">
                                      <p:cBhvr>
                                        <p:cTn id="66" dur="1000" fill="hold"/>
                                        <p:tgtEl>
                                          <p:spTgt spid="24"/>
                                        </p:tgtEl>
                                        <p:attrNameLst>
                                          <p:attrName>fillcolor</p:attrName>
                                        </p:attrNameLst>
                                      </p:cBhvr>
                                      <p:by>
                                        <p:hsl h="-7200000" s="0" l="0"/>
                                      </p:by>
                                    </p:animClr>
                                    <p:animClr clrSpc="hsl" dir="cw">
                                      <p:cBhvr>
                                        <p:cTn id="67" dur="1000" fill="hold"/>
                                        <p:tgtEl>
                                          <p:spTgt spid="24"/>
                                        </p:tgtEl>
                                        <p:attrNameLst>
                                          <p:attrName>stroke.color</p:attrName>
                                        </p:attrNameLst>
                                      </p:cBhvr>
                                      <p:by>
                                        <p:hsl h="-7200000" s="0" l="0"/>
                                      </p:by>
                                    </p:animClr>
                                    <p:set>
                                      <p:cBhvr>
                                        <p:cTn id="68" dur="1000" fill="hold"/>
                                        <p:tgtEl>
                                          <p:spTgt spid="24"/>
                                        </p:tgtEl>
                                        <p:attrNameLst>
                                          <p:attrName>fill.type</p:attrName>
                                        </p:attrNameLst>
                                      </p:cBhvr>
                                      <p:to>
                                        <p:strVal val="solid"/>
                                      </p:to>
                                    </p:set>
                                  </p:childTnLst>
                                </p:cTn>
                              </p:par>
                              <p:par>
                                <p:cTn id="69" presetID="16" presetClass="entr" presetSubtype="21"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1" grpId="0" animBg="1"/>
      <p:bldP spid="21" grpId="1" animBg="1"/>
      <p:bldP spid="10" grpId="0" animBg="1"/>
      <p:bldP spid="11" grpId="0" animBg="1"/>
      <p:bldP spid="15" grpId="0" animBg="1"/>
      <p:bldP spid="18" grpId="0" animBg="1"/>
      <p:bldP spid="22" grpId="0" animBg="1"/>
      <p:bldP spid="22" grpId="1" animBg="1"/>
      <p:bldP spid="24" grpId="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524000"/>
            <a:ext cx="20574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bn-BD" sz="4800" b="1" dirty="0">
                <a:latin typeface="NikoshBAN" pitchFamily="2" charset="0"/>
                <a:cs typeface="NikoshBAN" pitchFamily="2" charset="0"/>
              </a:rPr>
              <a:t> ঘ</a:t>
            </a:r>
            <a:r>
              <a:rPr lang="en-US" sz="4800" b="1" dirty="0">
                <a:latin typeface="NikoshBAN" pitchFamily="2" charset="0"/>
                <a:cs typeface="NikoshBAN" pitchFamily="2" charset="0"/>
              </a:rPr>
              <a:t> </a:t>
            </a:r>
            <a:r>
              <a:rPr lang="bn-BD" sz="4800" b="1" dirty="0">
                <a:latin typeface="NikoshBAN" pitchFamily="2" charset="0"/>
                <a:cs typeface="NikoshBAN" pitchFamily="2" charset="0"/>
              </a:rPr>
              <a:t>+ র </a:t>
            </a:r>
            <a:endParaRPr lang="en-US" sz="4800" b="1" dirty="0">
              <a:latin typeface="NikoshBAN" pitchFamily="2" charset="0"/>
              <a:cs typeface="NikoshBAN" pitchFamily="2" charset="0"/>
            </a:endParaRPr>
          </a:p>
        </p:txBody>
      </p:sp>
      <p:sp>
        <p:nvSpPr>
          <p:cNvPr id="13" name="Right Arrow 12"/>
          <p:cNvSpPr/>
          <p:nvPr/>
        </p:nvSpPr>
        <p:spPr>
          <a:xfrm>
            <a:off x="2381250" y="1752600"/>
            <a:ext cx="1992630" cy="4572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dirty="0"/>
              <a:t>                     </a:t>
            </a:r>
            <a:endParaRPr lang="en-US" dirty="0"/>
          </a:p>
        </p:txBody>
      </p:sp>
      <p:sp>
        <p:nvSpPr>
          <p:cNvPr id="15" name="Rectangle 14"/>
          <p:cNvSpPr/>
          <p:nvPr/>
        </p:nvSpPr>
        <p:spPr>
          <a:xfrm>
            <a:off x="4572000" y="1524000"/>
            <a:ext cx="16002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800" b="1" dirty="0">
                <a:solidFill>
                  <a:srgbClr val="C00000"/>
                </a:solidFill>
                <a:latin typeface="NikoshBAN" pitchFamily="2" charset="0"/>
                <a:cs typeface="NikoshBAN" pitchFamily="2" charset="0"/>
              </a:rPr>
              <a:t>ঘর</a:t>
            </a:r>
            <a:r>
              <a:rPr lang="bn-BD" sz="4800" b="1" dirty="0">
                <a:latin typeface="NikoshBAN" pitchFamily="2" charset="0"/>
                <a:cs typeface="NikoshBAN" pitchFamily="2" charset="0"/>
              </a:rPr>
              <a:t> </a:t>
            </a:r>
            <a:endParaRPr lang="en-US" sz="4800" b="1" dirty="0">
              <a:latin typeface="NikoshBAN" pitchFamily="2" charset="0"/>
              <a:cs typeface="NikoshBAN" pitchFamily="2" charset="0"/>
            </a:endParaRPr>
          </a:p>
        </p:txBody>
      </p:sp>
      <p:sp>
        <p:nvSpPr>
          <p:cNvPr id="11" name="Rectangle 10"/>
          <p:cNvSpPr/>
          <p:nvPr/>
        </p:nvSpPr>
        <p:spPr>
          <a:xfrm>
            <a:off x="152400" y="5715000"/>
            <a:ext cx="87630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400" b="1" dirty="0">
                <a:solidFill>
                  <a:srgbClr val="0033CC"/>
                </a:solidFill>
                <a:latin typeface="NikoshBAN" pitchFamily="2" charset="0"/>
                <a:cs typeface="NikoshBAN" pitchFamily="2" charset="0"/>
              </a:rPr>
              <a:t>৩</a:t>
            </a:r>
            <a:r>
              <a:rPr lang="en-US" sz="4400" b="1" dirty="0">
                <a:solidFill>
                  <a:srgbClr val="0033CC"/>
                </a:solidFill>
                <a:latin typeface="NikoshBAN" pitchFamily="2" charset="0"/>
                <a:cs typeface="NikoshBAN" pitchFamily="2" charset="0"/>
              </a:rPr>
              <a:t>.</a:t>
            </a:r>
            <a:r>
              <a:rPr lang="en-US" sz="4400" b="1" dirty="0">
                <a:solidFill>
                  <a:srgbClr val="FF0000"/>
                </a:solidFill>
                <a:latin typeface="NikoshBAN" pitchFamily="2" charset="0"/>
                <a:cs typeface="NikoshBAN" pitchFamily="2" charset="0"/>
              </a:rPr>
              <a:t> </a:t>
            </a:r>
            <a:r>
              <a:rPr lang="bn-BD" sz="4400" b="1" dirty="0">
                <a:solidFill>
                  <a:srgbClr val="C00000"/>
                </a:solidFill>
                <a:latin typeface="NikoshBAN" pitchFamily="2" charset="0"/>
                <a:cs typeface="NikoshBAN" pitchFamily="2" charset="0"/>
              </a:rPr>
              <a:t>ব্যঞ্জনবর্ণের </a:t>
            </a:r>
            <a:r>
              <a:rPr lang="bn-BD" sz="4400" b="1" dirty="0">
                <a:solidFill>
                  <a:schemeClr val="tx1"/>
                </a:solidFill>
                <a:latin typeface="NikoshBAN" pitchFamily="2" charset="0"/>
                <a:cs typeface="NikoshBAN" pitchFamily="2" charset="0"/>
              </a:rPr>
              <a:t>সঙ্গে </a:t>
            </a:r>
            <a:r>
              <a:rPr lang="bn-BD" sz="4400" b="1" dirty="0">
                <a:solidFill>
                  <a:srgbClr val="C00000"/>
                </a:solidFill>
                <a:latin typeface="NikoshBAN" pitchFamily="2" charset="0"/>
                <a:cs typeface="NikoshBAN" pitchFamily="2" charset="0"/>
              </a:rPr>
              <a:t>ব্যঞ্জনবর্ণ বা ফলা </a:t>
            </a:r>
            <a:r>
              <a:rPr lang="bn-BD" sz="4400" b="1" dirty="0">
                <a:latin typeface="NikoshBAN" pitchFamily="2" charset="0"/>
                <a:cs typeface="NikoshBAN" pitchFamily="2" charset="0"/>
              </a:rPr>
              <a:t>যুক্ত করে। </a:t>
            </a:r>
            <a:endParaRPr lang="en-US" sz="4400" b="1" dirty="0">
              <a:latin typeface="NikoshBAN" pitchFamily="2" charset="0"/>
              <a:cs typeface="NikoshBAN" pitchFamily="2" charset="0"/>
            </a:endParaRPr>
          </a:p>
        </p:txBody>
      </p:sp>
      <p:sp>
        <p:nvSpPr>
          <p:cNvPr id="14" name="Rectangle 13"/>
          <p:cNvSpPr/>
          <p:nvPr/>
        </p:nvSpPr>
        <p:spPr>
          <a:xfrm>
            <a:off x="76200" y="4800600"/>
            <a:ext cx="71628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42950" indent="-742950" algn="ctr"/>
            <a:r>
              <a:rPr lang="bn-BD" sz="4400" b="1" dirty="0">
                <a:solidFill>
                  <a:srgbClr val="EA0075"/>
                </a:solidFill>
                <a:latin typeface="NikoshBAN" pitchFamily="2" charset="0"/>
                <a:cs typeface="NikoshBAN" pitchFamily="2" charset="0"/>
              </a:rPr>
              <a:t>বলতো</a:t>
            </a:r>
            <a:r>
              <a:rPr lang="bn-IN" sz="4400" b="1" dirty="0">
                <a:solidFill>
                  <a:srgbClr val="EA0075"/>
                </a:solidFill>
                <a:latin typeface="NikoshBAN" pitchFamily="2" charset="0"/>
                <a:cs typeface="NikoshBAN" pitchFamily="2" charset="0"/>
              </a:rPr>
              <a:t>,</a:t>
            </a:r>
            <a:r>
              <a:rPr lang="bn-BD" sz="4400" b="1" dirty="0">
                <a:solidFill>
                  <a:srgbClr val="EA0075"/>
                </a:solidFill>
                <a:latin typeface="NikoshBAN" pitchFamily="2" charset="0"/>
                <a:cs typeface="NikoshBAN" pitchFamily="2" charset="0"/>
              </a:rPr>
              <a:t> কীভাবে শব্দগুলো তৈরি হয়েছে?</a:t>
            </a:r>
            <a:endParaRPr lang="en-US" sz="4400" b="1" dirty="0">
              <a:solidFill>
                <a:srgbClr val="EA0075"/>
              </a:solidFill>
              <a:latin typeface="NikoshBAN" pitchFamily="2" charset="0"/>
              <a:cs typeface="NikoshBAN" pitchFamily="2" charset="0"/>
            </a:endParaRPr>
          </a:p>
        </p:txBody>
      </p:sp>
      <p:sp>
        <p:nvSpPr>
          <p:cNvPr id="17" name="Right Arrow 16"/>
          <p:cNvSpPr/>
          <p:nvPr/>
        </p:nvSpPr>
        <p:spPr>
          <a:xfrm>
            <a:off x="3733800" y="3505200"/>
            <a:ext cx="640080" cy="4572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dirty="0"/>
              <a:t>                     </a:t>
            </a:r>
            <a:endParaRPr lang="en-US" dirty="0"/>
          </a:p>
        </p:txBody>
      </p:sp>
      <p:sp>
        <p:nvSpPr>
          <p:cNvPr id="18" name="Rectangle 17"/>
          <p:cNvSpPr/>
          <p:nvPr/>
        </p:nvSpPr>
        <p:spPr>
          <a:xfrm>
            <a:off x="4572000" y="3276600"/>
            <a:ext cx="16002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800" b="1" dirty="0">
                <a:solidFill>
                  <a:srgbClr val="C00000"/>
                </a:solidFill>
                <a:latin typeface="NikoshBAN" pitchFamily="2" charset="0"/>
                <a:cs typeface="NikoshBAN" pitchFamily="2" charset="0"/>
              </a:rPr>
              <a:t>ব্র</a:t>
            </a:r>
            <a:r>
              <a:rPr lang="bn-IN" sz="4800" b="1" dirty="0">
                <a:solidFill>
                  <a:srgbClr val="C00000"/>
                </a:solidFill>
                <a:latin typeface="NikoshBAN" pitchFamily="2" charset="0"/>
                <a:cs typeface="NikoshBAN" pitchFamily="2" charset="0"/>
              </a:rPr>
              <a:t>ী</a:t>
            </a:r>
            <a:r>
              <a:rPr lang="bn-BD" sz="4800" b="1" dirty="0">
                <a:solidFill>
                  <a:srgbClr val="C00000"/>
                </a:solidFill>
                <a:latin typeface="NikoshBAN" pitchFamily="2" charset="0"/>
                <a:cs typeface="NikoshBAN" pitchFamily="2" charset="0"/>
              </a:rPr>
              <a:t>জ</a:t>
            </a:r>
            <a:r>
              <a:rPr lang="bn-BD" sz="4800" b="1" dirty="0">
                <a:latin typeface="NikoshBAN" pitchFamily="2" charset="0"/>
                <a:cs typeface="NikoshBAN" pitchFamily="2" charset="0"/>
              </a:rPr>
              <a:t> </a:t>
            </a:r>
            <a:endParaRPr lang="en-US" sz="4800" b="1" dirty="0">
              <a:latin typeface="NikoshBAN" pitchFamily="2" charset="0"/>
              <a:cs typeface="NikoshBAN" pitchFamily="2" charset="0"/>
            </a:endParaRPr>
          </a:p>
        </p:txBody>
      </p:sp>
      <p:pic>
        <p:nvPicPr>
          <p:cNvPr id="48130" name="Picture 2" descr="http://t2.gstatic.com/images?q=tbn:ANd9GcQZ2N4Y2uaDpBjtQ-2aRQioTUJDxzPo8M03KLIgqLD92JqL1Ret"/>
          <p:cNvPicPr>
            <a:picLocks noChangeAspect="1" noChangeArrowheads="1"/>
          </p:cNvPicPr>
          <p:nvPr/>
        </p:nvPicPr>
        <p:blipFill rotWithShape="1">
          <a:blip r:embed="rId3">
            <a:extLst>
              <a:ext uri="{28A0092B-C50C-407E-A947-70E740481C1C}">
                <a14:useLocalDpi xmlns:a14="http://schemas.microsoft.com/office/drawing/2010/main" val="0"/>
              </a:ext>
            </a:extLst>
          </a:blip>
          <a:srcRect r="5642" b="13379"/>
          <a:stretch/>
        </p:blipFill>
        <p:spPr bwMode="auto">
          <a:xfrm>
            <a:off x="6653920" y="1066800"/>
            <a:ext cx="2329719" cy="175373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8132" name="Picture 4" descr="http://chiralanomaly.files.wordpress.com/2008/05/2008050113295401927.jpg"/>
          <p:cNvPicPr>
            <a:picLocks noChangeAspect="1" noChangeArrowheads="1"/>
          </p:cNvPicPr>
          <p:nvPr/>
        </p:nvPicPr>
        <p:blipFill rotWithShape="1">
          <a:blip r:embed="rId4">
            <a:extLst>
              <a:ext uri="{28A0092B-C50C-407E-A947-70E740481C1C}">
                <a14:useLocalDpi xmlns:a14="http://schemas.microsoft.com/office/drawing/2010/main" val="0"/>
              </a:ext>
            </a:extLst>
          </a:blip>
          <a:srcRect l="16800" t="24542" r="18030" b="2594"/>
          <a:stretch/>
        </p:blipFill>
        <p:spPr bwMode="auto">
          <a:xfrm>
            <a:off x="6653921" y="2947700"/>
            <a:ext cx="2337680" cy="167889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81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74" y="3250371"/>
            <a:ext cx="3523126" cy="101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a:xfrm>
            <a:off x="1143000" y="3314700"/>
            <a:ext cx="533400" cy="838200"/>
          </a:xfrm>
          <a:prstGeom prst="ellipse">
            <a:avLst/>
          </a:prstGeom>
          <a:noFill/>
          <a:ln w="38100">
            <a:solidFill>
              <a:srgbClr val="652B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19200" y="1524000"/>
            <a:ext cx="685800" cy="838200"/>
          </a:xfrm>
          <a:prstGeom prst="ellipse">
            <a:avLst/>
          </a:prstGeom>
          <a:noFill/>
          <a:ln w="38100">
            <a:solidFill>
              <a:srgbClr val="652B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095500" y="3314700"/>
            <a:ext cx="571500" cy="838200"/>
          </a:xfrm>
          <a:prstGeom prst="ellipse">
            <a:avLst/>
          </a:prstGeom>
          <a:noFill/>
          <a:ln w="38100">
            <a:solidFill>
              <a:srgbClr val="652B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48000" y="3314700"/>
            <a:ext cx="533400" cy="838200"/>
          </a:xfrm>
          <a:prstGeom prst="ellipse">
            <a:avLst/>
          </a:prstGeom>
          <a:noFill/>
          <a:ln w="38100">
            <a:solidFill>
              <a:srgbClr val="652B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23" dur="500" fill="hold"/>
                                        <p:tgtEl>
                                          <p:spTgt spid="22"/>
                                        </p:tgtEl>
                                        <p:attrNameLst>
                                          <p:attrName>style.color</p:attrName>
                                        </p:attrNameLst>
                                      </p:cBhvr>
                                      <p:by>
                                        <p:hsl h="-7200000" s="0" l="0"/>
                                      </p:by>
                                    </p:animClr>
                                    <p:animClr clrSpc="hsl" dir="cw">
                                      <p:cBhvr>
                                        <p:cTn id="24" dur="500" fill="hold"/>
                                        <p:tgtEl>
                                          <p:spTgt spid="22"/>
                                        </p:tgtEl>
                                        <p:attrNameLst>
                                          <p:attrName>fillcolor</p:attrName>
                                        </p:attrNameLst>
                                      </p:cBhvr>
                                      <p:by>
                                        <p:hsl h="-7200000" s="0" l="0"/>
                                      </p:by>
                                    </p:animClr>
                                    <p:animClr clrSpc="hsl" dir="cw">
                                      <p:cBhvr>
                                        <p:cTn id="25" dur="500" fill="hold"/>
                                        <p:tgtEl>
                                          <p:spTgt spid="22"/>
                                        </p:tgtEl>
                                        <p:attrNameLst>
                                          <p:attrName>stroke.color</p:attrName>
                                        </p:attrNameLst>
                                      </p:cBhvr>
                                      <p:by>
                                        <p:hsl h="-7200000" s="0" l="0"/>
                                      </p:by>
                                    </p:animClr>
                                    <p:set>
                                      <p:cBhvr>
                                        <p:cTn id="26" dur="500" fill="hold"/>
                                        <p:tgtEl>
                                          <p:spTgt spid="22"/>
                                        </p:tgtEl>
                                        <p:attrNameLst>
                                          <p:attrName>fill.type</p:attrName>
                                        </p:attrNameLst>
                                      </p:cBhvr>
                                      <p:to>
                                        <p:strVal val="solid"/>
                                      </p:to>
                                    </p:set>
                                  </p:childTnLst>
                                </p:cTn>
                              </p:par>
                              <p:par>
                                <p:cTn id="27" presetID="5"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132"/>
                                        </p:tgtEl>
                                        <p:attrNameLst>
                                          <p:attrName>style.visibility</p:attrName>
                                        </p:attrNameLst>
                                      </p:cBhvr>
                                      <p:to>
                                        <p:strVal val="visible"/>
                                      </p:to>
                                    </p:set>
                                    <p:animEffect transition="in" filter="fade">
                                      <p:cBhvr>
                                        <p:cTn id="34" dur="500"/>
                                        <p:tgtEl>
                                          <p:spTgt spid="4813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8133"/>
                                        </p:tgtEl>
                                        <p:attrNameLst>
                                          <p:attrName>style.visibility</p:attrName>
                                        </p:attrNameLst>
                                      </p:cBhvr>
                                      <p:to>
                                        <p:strVal val="visible"/>
                                      </p:to>
                                    </p:set>
                                    <p:animEffect transition="in" filter="fade">
                                      <p:cBhvr>
                                        <p:cTn id="44" dur="500"/>
                                        <p:tgtEl>
                                          <p:spTgt spid="481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20"/>
                                        </p:tgtEl>
                                      </p:cBhvr>
                                    </p:animEffect>
                                    <p:animScale>
                                      <p:cBhvr>
                                        <p:cTn id="58" dur="500" autoRev="1" fill="hold"/>
                                        <p:tgtEl>
                                          <p:spTgt spid="20"/>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21"/>
                                        </p:tgtEl>
                                      </p:cBhvr>
                                    </p:animEffect>
                                    <p:animScale>
                                      <p:cBhvr>
                                        <p:cTn id="61" dur="500" autoRev="1" fill="hold"/>
                                        <p:tgtEl>
                                          <p:spTgt spid="21"/>
                                        </p:tgtEl>
                                      </p:cBhvr>
                                      <p:by x="105000" y="105000"/>
                                    </p:animScale>
                                  </p:childTnLst>
                                </p:cTn>
                              </p:par>
                              <p:par>
                                <p:cTn id="62" presetID="26" presetClass="emph" presetSubtype="0" repeatCount="indefinite" fill="hold" grpId="1" nodeType="withEffect">
                                  <p:stCondLst>
                                    <p:cond delay="0"/>
                                  </p:stCondLst>
                                  <p:endCondLst>
                                    <p:cond evt="onNext" delay="0">
                                      <p:tgtEl>
                                        <p:sldTgt/>
                                      </p:tgtEl>
                                    </p:cond>
                                  </p:endCondLst>
                                  <p:childTnLst>
                                    <p:animEffect transition="out" filter="fade">
                                      <p:cBhvr>
                                        <p:cTn id="63" dur="1000" tmFilter="0, 0; .2, .5; .8, .5; 1, 0"/>
                                        <p:tgtEl>
                                          <p:spTgt spid="23"/>
                                        </p:tgtEl>
                                      </p:cBhvr>
                                    </p:animEffect>
                                    <p:animScale>
                                      <p:cBhvr>
                                        <p:cTn id="64" dur="500" autoRev="1" fill="hold"/>
                                        <p:tgtEl>
                                          <p:spTgt spid="23"/>
                                        </p:tgtEl>
                                      </p:cBhvr>
                                      <p:by x="105000" y="105000"/>
                                    </p:animScale>
                                  </p:childTnLst>
                                </p:cTn>
                              </p:par>
                              <p:par>
                                <p:cTn id="65" presetID="16" presetClass="entr" presetSubtype="21"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1" grpId="0" animBg="1"/>
      <p:bldP spid="14" grpId="0" animBg="1"/>
      <p:bldP spid="17" grpId="0" animBg="1"/>
      <p:bldP spid="18" grpId="0" animBg="1"/>
      <p:bldP spid="20" grpId="0" animBg="1"/>
      <p:bldP spid="20" grpId="1" animBg="1"/>
      <p:bldP spid="22" grpId="0" animBg="1"/>
      <p:bldP spid="22" grpId="1" animBg="1"/>
      <p:bldP spid="21" grpId="0" animBg="1"/>
      <p:bldP spid="21" grpId="1" animBg="1"/>
      <p:bldP spid="23" grpId="0" animBg="1"/>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43000" y="1219200"/>
            <a:ext cx="6553200" cy="434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NikoshBAN" panose="02000000000000000000" pitchFamily="2" charset="0"/>
                <a:cs typeface="NikoshBAN" panose="02000000000000000000" pitchFamily="2" charset="0"/>
              </a:rPr>
              <a:t>শব্দের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শ্রেণিবিভাগ</a:t>
            </a:r>
            <a:endParaRPr lang="en-US" sz="6000" dirty="0">
              <a:latin typeface="NikoshBAN" panose="02000000000000000000" pitchFamily="2" charset="0"/>
              <a:cs typeface="NikoshBAN" panose="02000000000000000000" pitchFamily="2" charset="0"/>
            </a:endParaRP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accent6">
                    <a:lumMod val="75000"/>
                  </a:schemeClr>
                </a:solidFill>
                <a:latin typeface="NikoshBAN" pitchFamily="2" charset="0"/>
                <a:cs typeface="NikoshBAN" pitchFamily="2" charset="0"/>
              </a:rPr>
              <a:t>শিখনফল</a:t>
            </a:r>
            <a:endParaRPr lang="en-US" sz="6000" dirty="0">
              <a:solidFill>
                <a:schemeClr val="accent6">
                  <a:lumMod val="75000"/>
                </a:schemeClr>
              </a:solidFill>
              <a:latin typeface="NikoshBAN" pitchFamily="2" charset="0"/>
              <a:cs typeface="NikoshBAN" pitchFamily="2" charset="0"/>
            </a:endParaRPr>
          </a:p>
          <a:p>
            <a:pPr algn="ctr"/>
            <a:endParaRPr lang="en-US" sz="2000" dirty="0">
              <a:latin typeface="SutonnyMJ" pitchFamily="2" charset="0"/>
              <a:cs typeface="SutonnyMJ" pitchFamily="2" charset="0"/>
            </a:endParaRPr>
          </a:p>
          <a:p>
            <a:r>
              <a:rPr lang="en-US" sz="4800" dirty="0">
                <a:solidFill>
                  <a:schemeClr val="accent5"/>
                </a:solidFill>
                <a:latin typeface="NikoshBAN" pitchFamily="2" charset="0"/>
                <a:cs typeface="NikoshBAN" pitchFamily="2" charset="0"/>
              </a:rPr>
              <a:t>১।</a:t>
            </a:r>
            <a:r>
              <a:rPr lang="bn-IN" sz="4800" dirty="0">
                <a:solidFill>
                  <a:schemeClr val="accent5"/>
                </a:solidFill>
                <a:latin typeface="NikoshBAN" pitchFamily="2" charset="0"/>
                <a:cs typeface="NikoshBAN" pitchFamily="2" charset="0"/>
              </a:rPr>
              <a:t> শব্দ কাকে বলে তা বলতে </a:t>
            </a:r>
            <a:r>
              <a:rPr lang="en-US" sz="4800" dirty="0" err="1">
                <a:solidFill>
                  <a:schemeClr val="accent5"/>
                </a:solidFill>
                <a:latin typeface="NikoshBAN" pitchFamily="2" charset="0"/>
                <a:cs typeface="NikoshBAN" pitchFamily="2" charset="0"/>
              </a:rPr>
              <a:t>পারবে</a:t>
            </a:r>
            <a:r>
              <a:rPr lang="en-US" sz="4800" dirty="0">
                <a:solidFill>
                  <a:schemeClr val="accent5"/>
                </a:solidFill>
                <a:latin typeface="NikoshBAN" pitchFamily="2" charset="0"/>
                <a:cs typeface="NikoshBAN" pitchFamily="2" charset="0"/>
              </a:rPr>
              <a:t>।</a:t>
            </a:r>
          </a:p>
          <a:p>
            <a:r>
              <a:rPr lang="en-US" sz="4800" dirty="0">
                <a:solidFill>
                  <a:schemeClr val="accent5"/>
                </a:solidFill>
                <a:latin typeface="NikoshBAN" pitchFamily="2" charset="0"/>
                <a:cs typeface="NikoshBAN" pitchFamily="2" charset="0"/>
              </a:rPr>
              <a:t>২।</a:t>
            </a:r>
            <a:r>
              <a:rPr lang="bn-IN" sz="4800" dirty="0">
                <a:solidFill>
                  <a:schemeClr val="accent5"/>
                </a:solidFill>
                <a:latin typeface="NikoshBAN" pitchFamily="2" charset="0"/>
                <a:cs typeface="NikoshBAN" pitchFamily="2" charset="0"/>
              </a:rPr>
              <a:t> গঠনমূলক </a:t>
            </a:r>
            <a:r>
              <a:rPr lang="en-US" sz="4800" dirty="0" err="1">
                <a:solidFill>
                  <a:schemeClr val="accent5"/>
                </a:solidFill>
                <a:latin typeface="NikoshBAN" pitchFamily="2" charset="0"/>
                <a:cs typeface="NikoshBAN" pitchFamily="2" charset="0"/>
              </a:rPr>
              <a:t>শব্দের</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শ্রেণিবিভাগ</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ব্যাখ্যা</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করতে</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পারবে</a:t>
            </a:r>
            <a:r>
              <a:rPr lang="en-US" sz="4800" dirty="0">
                <a:solidFill>
                  <a:schemeClr val="accent5"/>
                </a:solidFill>
                <a:latin typeface="NikoshBAN" pitchFamily="2" charset="0"/>
                <a:cs typeface="NikoshBAN" pitchFamily="2" charset="0"/>
              </a:rPr>
              <a:t>।</a:t>
            </a:r>
            <a:endParaRPr lang="bn-IN" sz="4800" dirty="0">
              <a:solidFill>
                <a:schemeClr val="accent5"/>
              </a:solidFill>
              <a:latin typeface="NikoshBAN" pitchFamily="2" charset="0"/>
              <a:cs typeface="NikoshBAN" pitchFamily="2" charset="0"/>
            </a:endParaRPr>
          </a:p>
          <a:p>
            <a:r>
              <a:rPr lang="en-US" sz="4800" dirty="0">
                <a:solidFill>
                  <a:schemeClr val="accent5"/>
                </a:solidFill>
                <a:latin typeface="NikoshBAN" pitchFamily="2" charset="0"/>
                <a:cs typeface="NikoshBAN" pitchFamily="2" charset="0"/>
              </a:rPr>
              <a:t>৩।</a:t>
            </a:r>
            <a:r>
              <a:rPr lang="bn-IN"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অর্থমূলক</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শব্দের</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শ্রেণিবিভাগ</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উল্লেখ</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করতে</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পারবে</a:t>
            </a:r>
            <a:r>
              <a:rPr lang="en-US" sz="4800" dirty="0">
                <a:solidFill>
                  <a:schemeClr val="accent5"/>
                </a:solidFill>
                <a:latin typeface="NikoshBAN" pitchFamily="2" charset="0"/>
                <a:cs typeface="NikoshBAN" pitchFamily="2" charset="0"/>
              </a:rPr>
              <a:t>।</a:t>
            </a:r>
            <a:endParaRPr lang="bn-IN" sz="4800" dirty="0">
              <a:solidFill>
                <a:schemeClr val="accent5"/>
              </a:solidFill>
              <a:latin typeface="NikoshBAN" pitchFamily="2" charset="0"/>
              <a:cs typeface="NikoshBAN" pitchFamily="2" charset="0"/>
            </a:endParaRPr>
          </a:p>
          <a:p>
            <a:r>
              <a:rPr lang="bn-IN" sz="4800" dirty="0">
                <a:solidFill>
                  <a:schemeClr val="accent5"/>
                </a:solidFill>
                <a:latin typeface="NikoshBAN" pitchFamily="2" charset="0"/>
                <a:cs typeface="NikoshBAN" pitchFamily="2" charset="0"/>
              </a:rPr>
              <a:t>৪। উৎপত্তি অনুসারে</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শব্দের</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শ্রেণিবিভাগ</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উল্লেখ</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করতে</a:t>
            </a:r>
            <a:r>
              <a:rPr lang="en-US" sz="4800" dirty="0">
                <a:solidFill>
                  <a:schemeClr val="accent5"/>
                </a:solidFill>
                <a:latin typeface="NikoshBAN" pitchFamily="2" charset="0"/>
                <a:cs typeface="NikoshBAN" pitchFamily="2" charset="0"/>
              </a:rPr>
              <a:t> </a:t>
            </a:r>
            <a:r>
              <a:rPr lang="en-US" sz="4800" dirty="0" err="1">
                <a:solidFill>
                  <a:schemeClr val="accent5"/>
                </a:solidFill>
                <a:latin typeface="NikoshBAN" pitchFamily="2" charset="0"/>
                <a:cs typeface="NikoshBAN" pitchFamily="2" charset="0"/>
              </a:rPr>
              <a:t>পারবে</a:t>
            </a:r>
            <a:r>
              <a:rPr lang="en-US" sz="4800" dirty="0">
                <a:solidFill>
                  <a:schemeClr val="accent5"/>
                </a:solidFill>
                <a:latin typeface="NikoshBAN" pitchFamily="2" charset="0"/>
                <a:cs typeface="NikoshBAN" pitchFamily="2" charset="0"/>
              </a:rPr>
              <a:t>।</a:t>
            </a:r>
          </a:p>
        </p:txBody>
      </p:sp>
    </p:spTree>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C47B-5ED2-4DC9-A5CF-8267E7BA7C11}"/>
              </a:ext>
            </a:extLst>
          </p:cNvPr>
          <p:cNvSpPr>
            <a:spLocks noGrp="1"/>
          </p:cNvSpPr>
          <p:nvPr>
            <p:ph type="title"/>
          </p:nvPr>
        </p:nvSpPr>
        <p:spPr/>
        <p:txBody>
          <a:bodyPr>
            <a:normAutofit/>
          </a:bodyPr>
          <a:lstStyle/>
          <a:p>
            <a:r>
              <a:rPr lang="bn-IN" sz="6600" dirty="0">
                <a:latin typeface="NikoshBAN" panose="02000000000000000000" pitchFamily="2" charset="0"/>
                <a:cs typeface="NikoshBAN" panose="02000000000000000000" pitchFamily="2" charset="0"/>
              </a:rPr>
              <a:t>গাউ</a:t>
            </a:r>
            <a:endParaRPr lang="en-US" sz="66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56C697F1-C395-465B-8AB3-1D84467BCA17}"/>
              </a:ext>
            </a:extLst>
          </p:cNvPr>
          <p:cNvSpPr>
            <a:spLocks noGrp="1"/>
          </p:cNvSpPr>
          <p:nvPr>
            <p:ph idx="1"/>
          </p:nvPr>
        </p:nvSpPr>
        <p:spPr/>
        <p:txBody>
          <a:bodyPr>
            <a:normAutofit/>
          </a:bodyPr>
          <a:lstStyle/>
          <a:p>
            <a:pPr marL="0" indent="0" algn="ctr">
              <a:buNone/>
            </a:pPr>
            <a:r>
              <a:rPr lang="bn-IN" sz="8800" dirty="0">
                <a:latin typeface="NikoshBAN" panose="02000000000000000000" pitchFamily="2" charset="0"/>
                <a:cs typeface="NikoshBAN" panose="02000000000000000000" pitchFamily="2" charset="0"/>
              </a:rPr>
              <a:t>২৩৫</a:t>
            </a:r>
            <a:endParaRPr lang="en-US" sz="8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760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733800" y="1143000"/>
            <a:ext cx="838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3048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latin typeface="NikoshBAN" pitchFamily="2" charset="0"/>
                <a:cs typeface="NikoshBAN" pitchFamily="2" charset="0"/>
              </a:rPr>
              <a:t>শব্দ</a:t>
            </a:r>
            <a:endParaRPr lang="en-US" sz="7200" dirty="0">
              <a:latin typeface="NikoshBAN" pitchFamily="2" charset="0"/>
              <a:cs typeface="NikoshBAN" pitchFamily="2" charset="0"/>
            </a:endParaRPr>
          </a:p>
        </p:txBody>
      </p:sp>
      <p:sp>
        <p:nvSpPr>
          <p:cNvPr id="6" name="Minus 5"/>
          <p:cNvSpPr/>
          <p:nvPr/>
        </p:nvSpPr>
        <p:spPr>
          <a:xfrm>
            <a:off x="-990600" y="1371600"/>
            <a:ext cx="11049000" cy="1752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04800" y="2438400"/>
            <a:ext cx="914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733800" y="2438400"/>
            <a:ext cx="838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924800" y="2438400"/>
            <a:ext cx="838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8600" y="3581400"/>
            <a:ext cx="1981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গঠনমূলক</a:t>
            </a:r>
            <a:endParaRPr lang="en-US" sz="4400" dirty="0">
              <a:latin typeface="NikoshBAN" pitchFamily="2" charset="0"/>
              <a:cs typeface="NikoshBAN" pitchFamily="2" charset="0"/>
            </a:endParaRPr>
          </a:p>
        </p:txBody>
      </p:sp>
      <p:sp>
        <p:nvSpPr>
          <p:cNvPr id="11" name="Rounded Rectangle 10"/>
          <p:cNvSpPr/>
          <p:nvPr/>
        </p:nvSpPr>
        <p:spPr>
          <a:xfrm>
            <a:off x="3048000" y="36576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অর্থমূলক</a:t>
            </a:r>
            <a:endParaRPr lang="en-US" sz="4400" dirty="0">
              <a:latin typeface="NikoshBAN" pitchFamily="2" charset="0"/>
              <a:cs typeface="NikoshBAN" pitchFamily="2" charset="0"/>
            </a:endParaRPr>
          </a:p>
        </p:txBody>
      </p:sp>
      <p:sp>
        <p:nvSpPr>
          <p:cNvPr id="12" name="Rounded Rectangle 11"/>
          <p:cNvSpPr/>
          <p:nvPr/>
        </p:nvSpPr>
        <p:spPr>
          <a:xfrm>
            <a:off x="6858000" y="3581400"/>
            <a:ext cx="2133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উৎসমূলক</a:t>
            </a:r>
            <a:endParaRPr lang="en-US" sz="4400" dirty="0">
              <a:latin typeface="NikoshBAN" pitchFamily="2" charset="0"/>
              <a:cs typeface="NikoshBAN" pitchFamily="2" charset="0"/>
            </a:endParaRPr>
          </a:p>
        </p:txBody>
      </p:sp>
    </p:spTree>
  </p:cSld>
  <p:clrMapOvr>
    <a:masterClrMapping/>
  </p:clrMapOvr>
  <p:transition>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Up Arrow 1"/>
          <p:cNvSpPr/>
          <p:nvPr/>
        </p:nvSpPr>
        <p:spPr>
          <a:xfrm>
            <a:off x="1143000" y="1562100"/>
            <a:ext cx="6019800" cy="17526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38400" y="304800"/>
            <a:ext cx="3505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latin typeface="NikoshBAN" pitchFamily="2" charset="0"/>
                <a:cs typeface="NikoshBAN" pitchFamily="2" charset="0"/>
              </a:rPr>
              <a:t>গঠনমূলক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শব্দ</a:t>
            </a:r>
            <a:endParaRPr lang="en-US" sz="5400" dirty="0">
              <a:latin typeface="NikoshBAN" pitchFamily="2" charset="0"/>
              <a:cs typeface="NikoshBAN" pitchFamily="2" charset="0"/>
            </a:endParaRPr>
          </a:p>
        </p:txBody>
      </p:sp>
      <p:sp>
        <p:nvSpPr>
          <p:cNvPr id="4" name="Rectangle 3"/>
          <p:cNvSpPr/>
          <p:nvPr/>
        </p:nvSpPr>
        <p:spPr>
          <a:xfrm>
            <a:off x="457200" y="4419600"/>
            <a:ext cx="2667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মৌলিক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শব্দ</a:t>
            </a:r>
            <a:endParaRPr lang="en-US" sz="4400" dirty="0">
              <a:latin typeface="NikoshBAN" pitchFamily="2" charset="0"/>
              <a:cs typeface="NikoshBAN" pitchFamily="2" charset="0"/>
            </a:endParaRPr>
          </a:p>
        </p:txBody>
      </p:sp>
      <p:sp>
        <p:nvSpPr>
          <p:cNvPr id="5" name="Rectangle 4"/>
          <p:cNvSpPr/>
          <p:nvPr/>
        </p:nvSpPr>
        <p:spPr>
          <a:xfrm>
            <a:off x="5791200" y="4495800"/>
            <a:ext cx="2590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সাধিত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শব্দ</a:t>
            </a:r>
            <a:endParaRPr lang="en-US" sz="4400" dirty="0">
              <a:latin typeface="NikoshBAN" pitchFamily="2" charset="0"/>
              <a:cs typeface="NikoshBAN" pitchFamily="2" charset="0"/>
            </a:endParaRPr>
          </a:p>
        </p:txBody>
      </p:sp>
      <p:sp>
        <p:nvSpPr>
          <p:cNvPr id="7" name="Down Arrow 6">
            <a:extLst>
              <a:ext uri="{FF2B5EF4-FFF2-40B4-BE49-F238E27FC236}">
                <a16:creationId xmlns:a16="http://schemas.microsoft.com/office/drawing/2014/main" id="{88EF604C-3C5F-4A37-85A3-4B887D365D4B}"/>
              </a:ext>
            </a:extLst>
          </p:cNvPr>
          <p:cNvSpPr/>
          <p:nvPr/>
        </p:nvSpPr>
        <p:spPr>
          <a:xfrm>
            <a:off x="914400" y="2819400"/>
            <a:ext cx="9144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6">
            <a:extLst>
              <a:ext uri="{FF2B5EF4-FFF2-40B4-BE49-F238E27FC236}">
                <a16:creationId xmlns:a16="http://schemas.microsoft.com/office/drawing/2014/main" id="{7E9A06CF-02F8-4D1D-B6EE-E2C33B354767}"/>
              </a:ext>
            </a:extLst>
          </p:cNvPr>
          <p:cNvSpPr/>
          <p:nvPr/>
        </p:nvSpPr>
        <p:spPr>
          <a:xfrm>
            <a:off x="6477000" y="2819400"/>
            <a:ext cx="9144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067800" cy="5141833"/>
          </a:xfrm>
          <a:prstGeom prst="round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4">
              <a:defRPr/>
            </a:pPr>
            <a:endParaRPr lang="bn-IN" sz="4000" b="1" dirty="0">
              <a:solidFill>
                <a:schemeClr val="tx1"/>
              </a:solidFill>
              <a:latin typeface="NikoshBAN" pitchFamily="2" charset="0"/>
              <a:cs typeface="NikoshBAN" pitchFamily="2" charset="0"/>
            </a:endParaRPr>
          </a:p>
          <a:p>
            <a:pPr lvl="4">
              <a:defRPr/>
            </a:pPr>
            <a:r>
              <a:rPr lang="bn-IN" sz="4000" b="1" dirty="0">
                <a:solidFill>
                  <a:schemeClr val="tx1"/>
                </a:solidFill>
                <a:latin typeface="NikoshBAN" pitchFamily="2" charset="0"/>
                <a:cs typeface="NikoshBAN" pitchFamily="2" charset="0"/>
              </a:rPr>
              <a:t>মো. </a:t>
            </a:r>
            <a:r>
              <a:rPr lang="bn-BD" sz="4000" b="1" dirty="0">
                <a:solidFill>
                  <a:schemeClr val="tx1"/>
                </a:solidFill>
                <a:latin typeface="NikoshBAN" pitchFamily="2" charset="0"/>
                <a:cs typeface="NikoshBAN" pitchFamily="2" charset="0"/>
              </a:rPr>
              <a:t>আতাউর রহমান সায়েম</a:t>
            </a:r>
            <a:endParaRPr lang="en-US" sz="4000" b="1" dirty="0">
              <a:solidFill>
                <a:schemeClr val="tx1"/>
              </a:solidFill>
              <a:latin typeface="NikoshBAN" pitchFamily="2" charset="0"/>
              <a:cs typeface="NikoshBAN" pitchFamily="2" charset="0"/>
            </a:endParaRPr>
          </a:p>
          <a:p>
            <a:pPr lvl="4">
              <a:defRPr/>
            </a:pPr>
            <a:r>
              <a:rPr lang="bn-BD" sz="4000" b="1" dirty="0">
                <a:latin typeface="NikoshBAN" pitchFamily="2" charset="0"/>
                <a:cs typeface="NikoshBAN" pitchFamily="2" charset="0"/>
              </a:rPr>
              <a:t>শিক্ষক (বাংলা</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বিভাগ</a:t>
            </a:r>
            <a:r>
              <a:rPr lang="bn-BD" sz="4000" b="1" dirty="0">
                <a:latin typeface="NikoshBAN" pitchFamily="2" charset="0"/>
                <a:cs typeface="NikoshBAN" pitchFamily="2" charset="0"/>
              </a:rPr>
              <a:t>)</a:t>
            </a:r>
            <a:endParaRPr lang="en-US" sz="4000" b="1" dirty="0">
              <a:latin typeface="NikoshBAN" pitchFamily="2" charset="0"/>
              <a:cs typeface="NikoshBAN" pitchFamily="2" charset="0"/>
            </a:endParaRPr>
          </a:p>
          <a:p>
            <a:pPr lvl="4">
              <a:defRPr/>
            </a:pPr>
            <a:r>
              <a:rPr lang="en-US" sz="4000" b="1" dirty="0" err="1">
                <a:latin typeface="NikoshBAN" pitchFamily="2" charset="0"/>
                <a:cs typeface="NikoshBAN" pitchFamily="2" charset="0"/>
              </a:rPr>
              <a:t>মতিঝিল</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ইংলিশ</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ভার্সন</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দিবা</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শাখা</a:t>
            </a:r>
            <a:r>
              <a:rPr lang="en-US" sz="4000" b="1" dirty="0">
                <a:latin typeface="NikoshBAN" pitchFamily="2" charset="0"/>
                <a:cs typeface="NikoshBAN" pitchFamily="2" charset="0"/>
              </a:rPr>
              <a:t>)</a:t>
            </a:r>
            <a:endParaRPr lang="bn-BD" sz="4000" b="1" dirty="0">
              <a:latin typeface="NikoshBAN" pitchFamily="2" charset="0"/>
              <a:cs typeface="NikoshBAN" pitchFamily="2" charset="0"/>
            </a:endParaRPr>
          </a:p>
          <a:p>
            <a:pPr lvl="4">
              <a:defRPr/>
            </a:pPr>
            <a:r>
              <a:rPr lang="bn-BD" sz="4000" b="1" dirty="0">
                <a:latin typeface="NikoshBAN" pitchFamily="2" charset="0"/>
                <a:cs typeface="NikoshBAN" pitchFamily="2" charset="0"/>
              </a:rPr>
              <a:t>আইডিয়াল স্কুল অ্যান্ড কলেজ</a:t>
            </a:r>
          </a:p>
          <a:p>
            <a:pPr lvl="4">
              <a:defRPr/>
            </a:pPr>
            <a:r>
              <a:rPr lang="bn-BD" sz="4000" b="1" dirty="0">
                <a:latin typeface="NikoshBAN" pitchFamily="2" charset="0"/>
                <a:cs typeface="NikoshBAN" pitchFamily="2" charset="0"/>
              </a:rPr>
              <a:t>মতিঝিল, ঢাকা – ১০০০</a:t>
            </a:r>
            <a:endParaRPr lang="bn-IN" sz="4000" b="1" dirty="0">
              <a:latin typeface="NikoshBAN" pitchFamily="2" charset="0"/>
              <a:cs typeface="NikoshBAN" pitchFamily="2" charset="0"/>
            </a:endParaRPr>
          </a:p>
          <a:p>
            <a:pPr lvl="4">
              <a:defRPr/>
            </a:pPr>
            <a:r>
              <a:rPr lang="en-US" sz="3200" dirty="0">
                <a:solidFill>
                  <a:schemeClr val="bg1"/>
                </a:solidFill>
                <a:latin typeface="NikoshBAN" pitchFamily="2" charset="0"/>
                <a:cs typeface="NikoshBAN" pitchFamily="2" charset="0"/>
              </a:rPr>
              <a:t>E-mail:</a:t>
            </a:r>
            <a:r>
              <a:rPr lang="bn-IN" sz="3200" dirty="0">
                <a:solidFill>
                  <a:schemeClr val="bg1"/>
                </a:solidFill>
                <a:latin typeface="NikoshBAN" pitchFamily="2" charset="0"/>
                <a:cs typeface="NikoshBAN" pitchFamily="2" charset="0"/>
              </a:rPr>
              <a:t> </a:t>
            </a:r>
            <a:r>
              <a:rPr lang="en-US" sz="3200" dirty="0">
                <a:solidFill>
                  <a:schemeClr val="bg1"/>
                </a:solidFill>
                <a:latin typeface="NikoshBAN" pitchFamily="2" charset="0"/>
                <a:cs typeface="NikoshBAN" pitchFamily="2" charset="0"/>
              </a:rPr>
              <a:t>ataur.sayem@gmail.com</a:t>
            </a:r>
          </a:p>
          <a:p>
            <a:pPr lvl="4">
              <a:defRPr/>
            </a:pPr>
            <a:endParaRPr lang="en-US" sz="2400" dirty="0">
              <a:solidFill>
                <a:schemeClr val="tx1"/>
              </a:solidFill>
              <a:latin typeface="NikoshBAN" pitchFamily="2" charset="0"/>
              <a:cs typeface="NikoshBAN" pitchFamily="2" charset="0"/>
            </a:endParaRPr>
          </a:p>
        </p:txBody>
      </p:sp>
      <p:pic>
        <p:nvPicPr>
          <p:cNvPr id="7176" name="Picture 2" descr="C:\Users\USER O\Desktop\Ataur Rahman Sayem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420" y="152400"/>
            <a:ext cx="2404697" cy="240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5250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1295400"/>
            <a:ext cx="8610600" cy="2585323"/>
          </a:xfrm>
          <a:prstGeom prst="rect">
            <a:avLst/>
          </a:prstGeom>
          <a:noFill/>
        </p:spPr>
        <p:txBody>
          <a:bodyPr wrap="square" rtlCol="0">
            <a:spAutoFit/>
          </a:bodyPr>
          <a:lstStyle/>
          <a:p>
            <a:r>
              <a:rPr lang="en-US" sz="5400" dirty="0" err="1">
                <a:latin typeface="NikoshBAN" pitchFamily="2" charset="0"/>
                <a:cs typeface="NikoshBAN" pitchFamily="2" charset="0"/>
              </a:rPr>
              <a:t>যে</a:t>
            </a:r>
            <a:r>
              <a:rPr lang="en-US" sz="5400" dirty="0">
                <a:latin typeface="NikoshBAN" pitchFamily="2" charset="0"/>
                <a:cs typeface="NikoshBAN" pitchFamily="2" charset="0"/>
              </a:rPr>
              <a:t> </a:t>
            </a:r>
            <a:r>
              <a:rPr lang="en-US" sz="5400" dirty="0" err="1">
                <a:latin typeface="NikoshBAN" pitchFamily="2" charset="0"/>
                <a:cs typeface="NikoshBAN" pitchFamily="2" charset="0"/>
              </a:rPr>
              <a:t>সব</a:t>
            </a:r>
            <a:r>
              <a:rPr lang="en-US" sz="5400" dirty="0">
                <a:latin typeface="NikoshBAN" pitchFamily="2" charset="0"/>
                <a:cs typeface="NikoshBAN" pitchFamily="2" charset="0"/>
              </a:rPr>
              <a:t> </a:t>
            </a:r>
            <a:r>
              <a:rPr lang="en-US" sz="5400" dirty="0" err="1">
                <a:latin typeface="NikoshBAN" pitchFamily="2" charset="0"/>
                <a:cs typeface="NikoshBAN" pitchFamily="2" charset="0"/>
              </a:rPr>
              <a:t>শব্দ</a:t>
            </a:r>
            <a:r>
              <a:rPr lang="en-US" sz="5400" dirty="0">
                <a:latin typeface="NikoshBAN" pitchFamily="2" charset="0"/>
                <a:cs typeface="NikoshBAN" pitchFamily="2" charset="0"/>
              </a:rPr>
              <a:t>  </a:t>
            </a:r>
            <a:r>
              <a:rPr lang="en-US" sz="5400" dirty="0" err="1">
                <a:latin typeface="NikoshBAN" pitchFamily="2" charset="0"/>
                <a:cs typeface="NikoshBAN" pitchFamily="2" charset="0"/>
              </a:rPr>
              <a:t>বিশ্লেষণ</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করা</a:t>
            </a:r>
            <a:r>
              <a:rPr lang="en-US" sz="5400" dirty="0">
                <a:latin typeface="NikoshBAN" pitchFamily="2" charset="0"/>
                <a:cs typeface="NikoshBAN" pitchFamily="2" charset="0"/>
              </a:rPr>
              <a:t> </a:t>
            </a:r>
            <a:r>
              <a:rPr lang="en-US" sz="5400" dirty="0" err="1">
                <a:latin typeface="NikoshBAN" pitchFamily="2" charset="0"/>
                <a:cs typeface="NikoshBAN" pitchFamily="2" charset="0"/>
              </a:rPr>
              <a:t>যায়</a:t>
            </a:r>
            <a:r>
              <a:rPr lang="en-US" sz="5400" dirty="0">
                <a:latin typeface="NikoshBAN" pitchFamily="2" charset="0"/>
                <a:cs typeface="NikoshBAN" pitchFamily="2" charset="0"/>
              </a:rPr>
              <a:t> </a:t>
            </a:r>
            <a:r>
              <a:rPr lang="en-US" sz="5400" dirty="0" err="1">
                <a:latin typeface="NikoshBAN" pitchFamily="2" charset="0"/>
                <a:cs typeface="NikoshBAN" pitchFamily="2" charset="0"/>
              </a:rPr>
              <a:t>না</a:t>
            </a:r>
            <a:r>
              <a:rPr lang="en-US" sz="5400" dirty="0">
                <a:latin typeface="NikoshBAN" pitchFamily="2" charset="0"/>
                <a:cs typeface="NikoshBAN" pitchFamily="2" charset="0"/>
              </a:rPr>
              <a:t> </a:t>
            </a:r>
            <a:r>
              <a:rPr lang="en-US" sz="5400" dirty="0" err="1">
                <a:latin typeface="NikoshBAN" pitchFamily="2" charset="0"/>
                <a:cs typeface="NikoshBAN" pitchFamily="2" charset="0"/>
              </a:rPr>
              <a:t>বা</a:t>
            </a:r>
            <a:r>
              <a:rPr lang="en-US" sz="5400" dirty="0">
                <a:latin typeface="NikoshBAN" pitchFamily="2" charset="0"/>
                <a:cs typeface="NikoshBAN" pitchFamily="2" charset="0"/>
              </a:rPr>
              <a:t> </a:t>
            </a:r>
            <a:r>
              <a:rPr lang="en-US" sz="5400" dirty="0" err="1">
                <a:latin typeface="NikoshBAN" pitchFamily="2" charset="0"/>
                <a:cs typeface="NikoshBAN" pitchFamily="2" charset="0"/>
              </a:rPr>
              <a:t>ভে</a:t>
            </a:r>
            <a:r>
              <a:rPr lang="bn-IN" sz="5400" dirty="0">
                <a:latin typeface="NikoshBAN" pitchFamily="2" charset="0"/>
                <a:cs typeface="NikoshBAN" pitchFamily="2" charset="0"/>
              </a:rPr>
              <a:t>ঙ্গে</a:t>
            </a:r>
            <a:r>
              <a:rPr lang="en-US" sz="5400" dirty="0">
                <a:latin typeface="NikoshBAN" pitchFamily="2" charset="0"/>
                <a:cs typeface="NikoshBAN" pitchFamily="2" charset="0"/>
              </a:rPr>
              <a:t> </a:t>
            </a:r>
            <a:r>
              <a:rPr lang="en-US" sz="5400" dirty="0" err="1">
                <a:latin typeface="NikoshBAN" pitchFamily="2" charset="0"/>
                <a:cs typeface="NikoshBAN" pitchFamily="2" charset="0"/>
              </a:rPr>
              <a:t>আলাদা</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করা</a:t>
            </a:r>
            <a:r>
              <a:rPr lang="en-US" sz="5400" dirty="0">
                <a:latin typeface="NikoshBAN" pitchFamily="2" charset="0"/>
                <a:cs typeface="NikoshBAN" pitchFamily="2" charset="0"/>
              </a:rPr>
              <a:t> </a:t>
            </a:r>
            <a:r>
              <a:rPr lang="en-US" sz="5400" dirty="0" err="1">
                <a:latin typeface="NikoshBAN" pitchFamily="2" charset="0"/>
                <a:cs typeface="NikoshBAN" pitchFamily="2" charset="0"/>
              </a:rPr>
              <a:t>যায়</a:t>
            </a:r>
            <a:r>
              <a:rPr lang="en-US" sz="5400" dirty="0">
                <a:latin typeface="NikoshBAN" pitchFamily="2" charset="0"/>
                <a:cs typeface="NikoshBAN" pitchFamily="2" charset="0"/>
              </a:rPr>
              <a:t> </a:t>
            </a:r>
            <a:r>
              <a:rPr lang="en-US" sz="5400" dirty="0" err="1">
                <a:latin typeface="NikoshBAN" pitchFamily="2" charset="0"/>
                <a:cs typeface="NikoshBAN" pitchFamily="2" charset="0"/>
              </a:rPr>
              <a:t>না</a:t>
            </a:r>
            <a:r>
              <a:rPr lang="en-US" sz="5400" dirty="0">
                <a:latin typeface="NikoshBAN" pitchFamily="2" charset="0"/>
                <a:cs typeface="NikoshBAN" pitchFamily="2" charset="0"/>
              </a:rPr>
              <a:t>,</a:t>
            </a:r>
            <a:r>
              <a:rPr lang="bn-IN" sz="5400" dirty="0">
                <a:latin typeface="NikoshBAN" pitchFamily="2" charset="0"/>
                <a:cs typeface="NikoshBAN" pitchFamily="2" charset="0"/>
              </a:rPr>
              <a:t> </a:t>
            </a:r>
            <a:r>
              <a:rPr lang="en-US" sz="5400" dirty="0" err="1">
                <a:latin typeface="NikoshBAN" pitchFamily="2" charset="0"/>
                <a:cs typeface="NikoshBAN" pitchFamily="2" charset="0"/>
              </a:rPr>
              <a:t>সেগুলোকে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মৌলিক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শব্দ</a:t>
            </a:r>
            <a:r>
              <a:rPr lang="bn-IN" sz="5400" dirty="0">
                <a:latin typeface="NikoshBAN" pitchFamily="2" charset="0"/>
                <a:cs typeface="NikoshBAN" pitchFamily="2" charset="0"/>
              </a:rPr>
              <a:t> বা স্বয়ংসিদ্ধ শব্দ </a:t>
            </a:r>
            <a:r>
              <a:rPr lang="en-US" sz="5400" dirty="0" err="1">
                <a:latin typeface="NikoshBAN" pitchFamily="2" charset="0"/>
                <a:cs typeface="NikoshBAN" pitchFamily="2" charset="0"/>
              </a:rPr>
              <a:t>বলে</a:t>
            </a:r>
            <a:r>
              <a:rPr lang="bn-IN" sz="5400" dirty="0">
                <a:latin typeface="NikoshBAN" pitchFamily="2" charset="0"/>
                <a:cs typeface="NikoshBAN" pitchFamily="2" charset="0"/>
              </a:rPr>
              <a:t>।</a:t>
            </a:r>
            <a:endParaRPr lang="en-US" sz="5400" dirty="0">
              <a:latin typeface="NikoshBAN" pitchFamily="2" charset="0"/>
              <a:cs typeface="NikoshBAN" pitchFamily="2" charset="0"/>
            </a:endParaRPr>
          </a:p>
        </p:txBody>
      </p:sp>
    </p:spTree>
  </p:cSld>
  <p:clrMapOvr>
    <a:masterClrMapping/>
  </p:clrMapOvr>
  <p:transition>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ICROTEC\Desktop\Untitled.png"/>
          <p:cNvPicPr>
            <a:picLocks noChangeAspect="1" noChangeArrowheads="1"/>
          </p:cNvPicPr>
          <p:nvPr/>
        </p:nvPicPr>
        <p:blipFill>
          <a:blip r:embed="rId2"/>
          <a:srcRect/>
          <a:stretch>
            <a:fillRect/>
          </a:stretch>
        </p:blipFill>
        <p:spPr bwMode="auto">
          <a:xfrm>
            <a:off x="4562889" y="1371600"/>
            <a:ext cx="5114511" cy="5029200"/>
          </a:xfrm>
          <a:prstGeom prst="rect">
            <a:avLst/>
          </a:prstGeom>
          <a:noFill/>
        </p:spPr>
      </p:pic>
      <p:pic>
        <p:nvPicPr>
          <p:cNvPr id="1026" name="Picture 2" descr="E:\images.jpg"/>
          <p:cNvPicPr>
            <a:picLocks noChangeAspect="1" noChangeArrowheads="1"/>
          </p:cNvPicPr>
          <p:nvPr/>
        </p:nvPicPr>
        <p:blipFill>
          <a:blip r:embed="rId3"/>
          <a:srcRect/>
          <a:stretch>
            <a:fillRect/>
          </a:stretch>
        </p:blipFill>
        <p:spPr bwMode="auto">
          <a:xfrm>
            <a:off x="76200" y="2895600"/>
            <a:ext cx="3047998" cy="2819399"/>
          </a:xfrm>
          <a:prstGeom prst="rect">
            <a:avLst/>
          </a:prstGeom>
          <a:noFill/>
        </p:spPr>
      </p:pic>
      <p:sp>
        <p:nvSpPr>
          <p:cNvPr id="5" name="Isosceles Triangle 4"/>
          <p:cNvSpPr/>
          <p:nvPr/>
        </p:nvSpPr>
        <p:spPr>
          <a:xfrm flipH="1">
            <a:off x="3276600" y="2971800"/>
            <a:ext cx="3048000" cy="2819400"/>
          </a:xfrm>
          <a:prstGeom prst="triangle">
            <a:avLst>
              <a:gd name="adj" fmla="val 482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latin typeface="NikoshBAN" pitchFamily="2" charset="0"/>
                <a:cs typeface="NikoshBAN" pitchFamily="2" charset="0"/>
              </a:rPr>
              <a:t>তিন</a:t>
            </a:r>
            <a:endParaRPr lang="en-US" sz="7200" dirty="0">
              <a:latin typeface="NikoshBAN" pitchFamily="2" charset="0"/>
              <a:cs typeface="NikoshBAN" pitchFamily="2" charset="0"/>
            </a:endParaRPr>
          </a:p>
        </p:txBody>
      </p:sp>
      <p:sp>
        <p:nvSpPr>
          <p:cNvPr id="12" name="TextBox 11"/>
          <p:cNvSpPr txBox="1"/>
          <p:nvPr/>
        </p:nvSpPr>
        <p:spPr>
          <a:xfrm>
            <a:off x="7315200" y="5638800"/>
            <a:ext cx="1447800" cy="830997"/>
          </a:xfrm>
          <a:prstGeom prst="rect">
            <a:avLst/>
          </a:prstGeom>
          <a:noFill/>
        </p:spPr>
        <p:txBody>
          <a:bodyPr wrap="square" rtlCol="0">
            <a:spAutoFit/>
          </a:bodyPr>
          <a:lstStyle/>
          <a:p>
            <a:r>
              <a:rPr lang="en-US" sz="4800" dirty="0" err="1">
                <a:solidFill>
                  <a:srgbClr val="FF0000"/>
                </a:solidFill>
                <a:latin typeface="NikoshBAN" panose="02000000000000000000" pitchFamily="2" charset="0"/>
                <a:cs typeface="NikoshBAN" pitchFamily="2" charset="0"/>
              </a:rPr>
              <a:t>লাল</a:t>
            </a:r>
            <a:endParaRPr lang="en-US" sz="4800" dirty="0">
              <a:solidFill>
                <a:srgbClr val="FF0000"/>
              </a:solidFill>
              <a:latin typeface="NikoshBAN" panose="02000000000000000000" pitchFamily="2" charset="0"/>
              <a:cs typeface="NikoshBAN" panose="02000000000000000000" pitchFamily="2" charset="0"/>
            </a:endParaRPr>
          </a:p>
        </p:txBody>
      </p:sp>
      <p:sp>
        <p:nvSpPr>
          <p:cNvPr id="13" name="TextBox 12"/>
          <p:cNvSpPr txBox="1"/>
          <p:nvPr/>
        </p:nvSpPr>
        <p:spPr>
          <a:xfrm>
            <a:off x="609600" y="5798403"/>
            <a:ext cx="1981200" cy="830997"/>
          </a:xfrm>
          <a:prstGeom prst="rect">
            <a:avLst/>
          </a:prstGeom>
          <a:noFill/>
        </p:spPr>
        <p:txBody>
          <a:bodyPr wrap="square" rtlCol="0">
            <a:spAutoFit/>
          </a:bodyPr>
          <a:lstStyle/>
          <a:p>
            <a:r>
              <a:rPr lang="en-US" sz="4800" dirty="0" err="1">
                <a:solidFill>
                  <a:srgbClr val="0000FF"/>
                </a:solidFill>
                <a:latin typeface="NikoshBAN" pitchFamily="2" charset="0"/>
                <a:cs typeface="NikoshBAN" pitchFamily="2" charset="0"/>
              </a:rPr>
              <a:t>গোলাপ</a:t>
            </a:r>
            <a:endParaRPr lang="en-US" sz="4800" dirty="0">
              <a:solidFill>
                <a:srgbClr val="0000FF"/>
              </a:solidFill>
              <a:latin typeface="NikoshBAN" pitchFamily="2" charset="0"/>
              <a:cs typeface="NikoshBAN" pitchFamily="2" charset="0"/>
            </a:endParaRPr>
          </a:p>
        </p:txBody>
      </p:sp>
      <p:sp>
        <p:nvSpPr>
          <p:cNvPr id="14" name="TextBox 13"/>
          <p:cNvSpPr txBox="1"/>
          <p:nvPr/>
        </p:nvSpPr>
        <p:spPr>
          <a:xfrm>
            <a:off x="2362201" y="693003"/>
            <a:ext cx="4648199" cy="830997"/>
          </a:xfrm>
          <a:prstGeom prst="rect">
            <a:avLst/>
          </a:prstGeom>
          <a:noFill/>
        </p:spPr>
        <p:txBody>
          <a:bodyPr wrap="square" rtlCol="0">
            <a:spAutoFit/>
          </a:bodyPr>
          <a:lstStyle/>
          <a:p>
            <a:r>
              <a:rPr lang="en-US" sz="4800" dirty="0" err="1">
                <a:latin typeface="NikoshBAN" pitchFamily="2" charset="0"/>
                <a:cs typeface="NikoshBAN" pitchFamily="2" charset="0"/>
              </a:rPr>
              <a:t>মৌলিক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শব্দ</a:t>
            </a:r>
            <a:r>
              <a:rPr lang="bn-IN" sz="4800" dirty="0">
                <a:latin typeface="NikoshBAN" pitchFamily="2" charset="0"/>
                <a:cs typeface="NikoshBAN" pitchFamily="2" charset="0"/>
              </a:rPr>
              <a:t>ের উদাহরণ</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3617459009"/>
      </p:ext>
    </p:extLst>
  </p:cSld>
  <p:clrMapOvr>
    <a:masterClrMapping/>
  </p:clrMapOvr>
  <p:transition>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43677"/>
            <a:ext cx="8534400" cy="3416320"/>
          </a:xfrm>
          <a:prstGeom prst="rect">
            <a:avLst/>
          </a:prstGeom>
          <a:noFill/>
        </p:spPr>
        <p:txBody>
          <a:bodyPr wrap="square" rtlCol="0">
            <a:spAutoFit/>
          </a:bodyPr>
          <a:lstStyle/>
          <a:p>
            <a:r>
              <a:rPr lang="en-US" sz="5400" dirty="0" err="1">
                <a:latin typeface="NikoshBAN" pitchFamily="2" charset="0"/>
                <a:cs typeface="NikoshBAN" pitchFamily="2" charset="0"/>
              </a:rPr>
              <a:t>যে</a:t>
            </a:r>
            <a:r>
              <a:rPr lang="en-US" sz="5400" dirty="0">
                <a:latin typeface="NikoshBAN" pitchFamily="2" charset="0"/>
                <a:cs typeface="NikoshBAN" pitchFamily="2" charset="0"/>
              </a:rPr>
              <a:t> </a:t>
            </a:r>
            <a:r>
              <a:rPr lang="en-US" sz="5400" dirty="0" err="1">
                <a:latin typeface="NikoshBAN" pitchFamily="2" charset="0"/>
                <a:cs typeface="NikoshBAN" pitchFamily="2" charset="0"/>
              </a:rPr>
              <a:t>সব</a:t>
            </a:r>
            <a:r>
              <a:rPr lang="en-US" sz="5400" dirty="0">
                <a:latin typeface="NikoshBAN" pitchFamily="2" charset="0"/>
                <a:cs typeface="NikoshBAN" pitchFamily="2" charset="0"/>
              </a:rPr>
              <a:t> </a:t>
            </a:r>
            <a:r>
              <a:rPr lang="en-US" sz="5400" dirty="0" err="1">
                <a:latin typeface="NikoshBAN" pitchFamily="2" charset="0"/>
                <a:cs typeface="NikoshBAN" pitchFamily="2" charset="0"/>
              </a:rPr>
              <a:t>শব্দকে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বিশ্লেষণ</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করা</a:t>
            </a:r>
            <a:r>
              <a:rPr lang="en-US" sz="5400" dirty="0">
                <a:latin typeface="NikoshBAN" pitchFamily="2" charset="0"/>
                <a:cs typeface="NikoshBAN" pitchFamily="2" charset="0"/>
              </a:rPr>
              <a:t> </a:t>
            </a:r>
            <a:r>
              <a:rPr lang="en-US" sz="5400" dirty="0" err="1">
                <a:latin typeface="NikoshBAN" pitchFamily="2" charset="0"/>
                <a:cs typeface="NikoshBAN" pitchFamily="2" charset="0"/>
              </a:rPr>
              <a:t>হলে</a:t>
            </a:r>
            <a:r>
              <a:rPr lang="en-US" sz="5400" dirty="0">
                <a:latin typeface="NikoshBAN" pitchFamily="2" charset="0"/>
                <a:cs typeface="NikoshBAN" pitchFamily="2" charset="0"/>
              </a:rPr>
              <a:t> </a:t>
            </a:r>
            <a:r>
              <a:rPr lang="en-US" sz="5400" dirty="0" err="1">
                <a:latin typeface="NikoshBAN" pitchFamily="2" charset="0"/>
                <a:cs typeface="NikoshBAN" pitchFamily="2" charset="0"/>
              </a:rPr>
              <a:t>আলাদা</a:t>
            </a:r>
            <a:r>
              <a:rPr lang="en-US" sz="5400" dirty="0">
                <a:latin typeface="NikoshBAN" pitchFamily="2" charset="0"/>
                <a:cs typeface="NikoshBAN" pitchFamily="2" charset="0"/>
              </a:rPr>
              <a:t> </a:t>
            </a:r>
            <a:r>
              <a:rPr lang="en-US" sz="5400" dirty="0" err="1">
                <a:latin typeface="NikoshBAN" pitchFamily="2" charset="0"/>
                <a:cs typeface="NikoshBAN" pitchFamily="2" charset="0"/>
              </a:rPr>
              <a:t>অর্থবোধক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শব্দ</a:t>
            </a:r>
            <a:r>
              <a:rPr lang="en-US" sz="5400" dirty="0">
                <a:latin typeface="NikoshBAN" pitchFamily="2" charset="0"/>
                <a:cs typeface="NikoshBAN" pitchFamily="2" charset="0"/>
              </a:rPr>
              <a:t> </a:t>
            </a:r>
            <a:r>
              <a:rPr lang="en-US" sz="5400" dirty="0" err="1">
                <a:latin typeface="NikoshBAN" pitchFamily="2" charset="0"/>
                <a:cs typeface="NikoshBAN" pitchFamily="2" charset="0"/>
              </a:rPr>
              <a:t>পাওয়া</a:t>
            </a:r>
            <a:r>
              <a:rPr lang="en-US" sz="5400" dirty="0">
                <a:latin typeface="NikoshBAN" pitchFamily="2" charset="0"/>
                <a:cs typeface="NikoshBAN" pitchFamily="2" charset="0"/>
              </a:rPr>
              <a:t>  </a:t>
            </a:r>
            <a:r>
              <a:rPr lang="en-US" sz="5400" dirty="0" err="1">
                <a:latin typeface="NikoshBAN" pitchFamily="2" charset="0"/>
                <a:cs typeface="NikoshBAN" pitchFamily="2" charset="0"/>
              </a:rPr>
              <a:t>যায়</a:t>
            </a:r>
            <a:r>
              <a:rPr lang="en-US" sz="5400" dirty="0">
                <a:latin typeface="NikoshBAN" pitchFamily="2" charset="0"/>
                <a:cs typeface="NikoshBAN" pitchFamily="2" charset="0"/>
              </a:rPr>
              <a:t>,</a:t>
            </a:r>
            <a:r>
              <a:rPr lang="bn-BD" sz="5400" dirty="0">
                <a:latin typeface="NikoshBAN" pitchFamily="2" charset="0"/>
                <a:cs typeface="NikoshBAN" pitchFamily="2" charset="0"/>
              </a:rPr>
              <a:t> </a:t>
            </a:r>
            <a:r>
              <a:rPr lang="en-US" sz="5400" dirty="0" err="1">
                <a:latin typeface="NikoshBAN" pitchFamily="2" charset="0"/>
                <a:cs typeface="NikoshBAN" pitchFamily="2" charset="0"/>
              </a:rPr>
              <a:t>সেগুলোকে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সাধিত</a:t>
            </a:r>
            <a:r>
              <a:rPr lang="en-US" sz="5400" dirty="0">
                <a:latin typeface="NikoshBAN" pitchFamily="2" charset="0"/>
                <a:cs typeface="NikoshBAN" pitchFamily="2" charset="0"/>
              </a:rPr>
              <a:t> </a:t>
            </a:r>
            <a:r>
              <a:rPr lang="en-US" sz="5400" dirty="0" err="1">
                <a:latin typeface="NikoshBAN" pitchFamily="2" charset="0"/>
                <a:cs typeface="NikoshBAN" pitchFamily="2" charset="0"/>
              </a:rPr>
              <a:t>শব্দ</a:t>
            </a:r>
            <a:r>
              <a:rPr lang="bn-BD" sz="5400" dirty="0">
                <a:latin typeface="NikoshBAN" pitchFamily="2" charset="0"/>
                <a:cs typeface="NikoshBAN" pitchFamily="2" charset="0"/>
              </a:rPr>
              <a:t> </a:t>
            </a:r>
            <a:r>
              <a:rPr lang="en-US" sz="5400" dirty="0" err="1">
                <a:latin typeface="NikoshBAN" pitchFamily="2" charset="0"/>
                <a:cs typeface="NikoshBAN" pitchFamily="2" charset="0"/>
              </a:rPr>
              <a:t>বলে</a:t>
            </a:r>
            <a:r>
              <a:rPr lang="bn-IN" sz="5400" dirty="0">
                <a:latin typeface="NikoshBAN" pitchFamily="2" charset="0"/>
                <a:cs typeface="NikoshBAN" pitchFamily="2" charset="0"/>
              </a:rPr>
              <a:t>।</a:t>
            </a:r>
          </a:p>
          <a:p>
            <a:r>
              <a:rPr lang="bn-IN" sz="5400" dirty="0">
                <a:latin typeface="NikoshBAN" pitchFamily="2" charset="0"/>
                <a:cs typeface="NikoshBAN" pitchFamily="2" charset="0"/>
              </a:rPr>
              <a:t>সাধনা করে </a:t>
            </a:r>
            <a:r>
              <a:rPr lang="en-US" sz="4800" dirty="0" err="1">
                <a:latin typeface="NikoshBAN" pitchFamily="2" charset="0"/>
                <a:cs typeface="NikoshBAN" pitchFamily="2" charset="0"/>
              </a:rPr>
              <a:t>সাধিত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শব্দ</a:t>
            </a:r>
            <a:r>
              <a:rPr lang="bn-IN" sz="4800" dirty="0">
                <a:latin typeface="NikoshBAN" pitchFamily="2" charset="0"/>
                <a:cs typeface="NikoshBAN" pitchFamily="2" charset="0"/>
              </a:rPr>
              <a:t> তৈরি করা হয়।</a:t>
            </a:r>
            <a:endParaRPr lang="en-US" sz="4800" dirty="0">
              <a:latin typeface="NikoshBAN" pitchFamily="2" charset="0"/>
              <a:cs typeface="NikoshBAN" pitchFamily="2" charset="0"/>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Pictures\Sample Pictures\images.jpg"/>
          <p:cNvPicPr>
            <a:picLocks noChangeAspect="1" noChangeArrowheads="1"/>
          </p:cNvPicPr>
          <p:nvPr/>
        </p:nvPicPr>
        <p:blipFill>
          <a:blip r:embed="rId2"/>
          <a:srcRect/>
          <a:stretch>
            <a:fillRect/>
          </a:stretch>
        </p:blipFill>
        <p:spPr bwMode="auto">
          <a:xfrm>
            <a:off x="304799" y="2362200"/>
            <a:ext cx="3124201" cy="3505200"/>
          </a:xfrm>
          <a:prstGeom prst="rect">
            <a:avLst/>
          </a:prstGeom>
          <a:noFill/>
        </p:spPr>
      </p:pic>
      <p:pic>
        <p:nvPicPr>
          <p:cNvPr id="3" name="Picture 2" descr="C:\Users\MICROTEC\Desktop\index.jpg"/>
          <p:cNvPicPr>
            <a:picLocks noChangeAspect="1" noChangeArrowheads="1"/>
          </p:cNvPicPr>
          <p:nvPr/>
        </p:nvPicPr>
        <p:blipFill>
          <a:blip r:embed="rId3"/>
          <a:srcRect/>
          <a:stretch>
            <a:fillRect/>
          </a:stretch>
        </p:blipFill>
        <p:spPr bwMode="auto">
          <a:xfrm flipH="1">
            <a:off x="5486400" y="2350820"/>
            <a:ext cx="4800600" cy="2983180"/>
          </a:xfrm>
          <a:prstGeom prst="rect">
            <a:avLst/>
          </a:prstGeom>
          <a:noFill/>
        </p:spPr>
      </p:pic>
      <p:sp>
        <p:nvSpPr>
          <p:cNvPr id="4" name="TextBox 3"/>
          <p:cNvSpPr txBox="1"/>
          <p:nvPr/>
        </p:nvSpPr>
        <p:spPr>
          <a:xfrm>
            <a:off x="304799" y="3055203"/>
            <a:ext cx="3124201" cy="830997"/>
          </a:xfrm>
          <a:prstGeom prst="rect">
            <a:avLst/>
          </a:prstGeom>
          <a:noFill/>
        </p:spPr>
        <p:txBody>
          <a:bodyPr wrap="square" rtlCol="0">
            <a:spAutoFit/>
          </a:bodyPr>
          <a:lstStyle/>
          <a:p>
            <a:r>
              <a:rPr lang="en-US" sz="4800" dirty="0" err="1">
                <a:latin typeface="NikoshBAN" panose="02000000000000000000" pitchFamily="2" charset="0"/>
                <a:cs typeface="NikoshBAN" panose="02000000000000000000" pitchFamily="2" charset="0"/>
              </a:rPr>
              <a:t>হাত+আ</a:t>
            </a:r>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হাতা</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7010400" y="5250359"/>
            <a:ext cx="1981200" cy="769441"/>
          </a:xfrm>
          <a:prstGeom prst="rect">
            <a:avLst/>
          </a:prstGeom>
          <a:noFill/>
        </p:spPr>
        <p:txBody>
          <a:bodyPr wrap="square" rtlCol="0">
            <a:spAutoFit/>
          </a:bodyPr>
          <a:lstStyle/>
          <a:p>
            <a:pPr algn="ctr"/>
            <a:r>
              <a:rPr lang="en-US" sz="4400" dirty="0" err="1">
                <a:solidFill>
                  <a:srgbClr val="00B050"/>
                </a:solidFill>
                <a:latin typeface="NikoshBAN" panose="02000000000000000000" pitchFamily="2" charset="0"/>
                <a:cs typeface="NikoshBAN" panose="02000000000000000000" pitchFamily="2" charset="0"/>
              </a:rPr>
              <a:t>ডুবুরি</a:t>
            </a:r>
            <a:endParaRPr lang="en-US" sz="4400" dirty="0">
              <a:solidFill>
                <a:srgbClr val="00B050"/>
              </a:solidFill>
              <a:latin typeface="NikoshBAN" panose="02000000000000000000" pitchFamily="2" charset="0"/>
              <a:cs typeface="NikoshBAN" panose="02000000000000000000" pitchFamily="2" charset="0"/>
            </a:endParaRPr>
          </a:p>
        </p:txBody>
      </p:sp>
      <p:pic>
        <p:nvPicPr>
          <p:cNvPr id="2" name="Picture 2" descr="C:\Users\MICROTEC\Desktop\Untitled.png"/>
          <p:cNvPicPr>
            <a:picLocks noChangeAspect="1" noChangeArrowheads="1"/>
          </p:cNvPicPr>
          <p:nvPr/>
        </p:nvPicPr>
        <p:blipFill>
          <a:blip r:embed="rId4"/>
          <a:srcRect/>
          <a:stretch>
            <a:fillRect/>
          </a:stretch>
        </p:blipFill>
        <p:spPr bwMode="auto">
          <a:xfrm>
            <a:off x="3268981" y="2362200"/>
            <a:ext cx="3436621" cy="2514600"/>
          </a:xfrm>
          <a:prstGeom prst="rect">
            <a:avLst/>
          </a:prstGeom>
          <a:noFill/>
        </p:spPr>
      </p:pic>
      <p:sp>
        <p:nvSpPr>
          <p:cNvPr id="8" name="Rectangle 7"/>
          <p:cNvSpPr/>
          <p:nvPr/>
        </p:nvSpPr>
        <p:spPr>
          <a:xfrm>
            <a:off x="3657600" y="4800600"/>
            <a:ext cx="2819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anose="02000000000000000000" pitchFamily="2" charset="0"/>
                <a:cs typeface="NikoshBAN" panose="02000000000000000000" pitchFamily="2" charset="0"/>
              </a:rPr>
              <a:t>গোলাপী</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তারা</a:t>
            </a:r>
            <a:endParaRPr lang="en-US" sz="4400" dirty="0">
              <a:latin typeface="NikoshBAN" panose="02000000000000000000" pitchFamily="2" charset="0"/>
              <a:cs typeface="NikoshBAN" panose="02000000000000000000" pitchFamily="2" charset="0"/>
            </a:endParaRPr>
          </a:p>
          <a:p>
            <a:pPr algn="ctr"/>
            <a:r>
              <a:rPr lang="en-US" sz="4400" dirty="0" err="1">
                <a:latin typeface="NikoshBAN" panose="02000000000000000000" pitchFamily="2" charset="0"/>
                <a:cs typeface="NikoshBAN" panose="02000000000000000000" pitchFamily="2" charset="0"/>
              </a:rPr>
              <a:t>গোলাপ+ঈ</a:t>
            </a:r>
            <a:endParaRPr lang="en-US" sz="4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173F170B-050C-4278-8C5C-6CF10F00B3FC}"/>
              </a:ext>
            </a:extLst>
          </p:cNvPr>
          <p:cNvSpPr txBox="1"/>
          <p:nvPr/>
        </p:nvSpPr>
        <p:spPr>
          <a:xfrm>
            <a:off x="2570922" y="838200"/>
            <a:ext cx="4668078" cy="830997"/>
          </a:xfrm>
          <a:prstGeom prst="rect">
            <a:avLst/>
          </a:prstGeom>
          <a:noFill/>
        </p:spPr>
        <p:txBody>
          <a:bodyPr wrap="square">
            <a:spAutoFit/>
          </a:bodyPr>
          <a:lstStyle/>
          <a:p>
            <a:r>
              <a:rPr lang="bn-IN" sz="4800" dirty="0">
                <a:latin typeface="NikoshBAN" pitchFamily="2" charset="0"/>
                <a:cs typeface="NikoshBAN" pitchFamily="2" charset="0"/>
              </a:rPr>
              <a:t>সাধিত </a:t>
            </a:r>
            <a:r>
              <a:rPr lang="en-US" sz="4800" dirty="0" err="1">
                <a:latin typeface="NikoshBAN" pitchFamily="2" charset="0"/>
                <a:cs typeface="NikoshBAN" pitchFamily="2" charset="0"/>
              </a:rPr>
              <a:t>শব্দ</a:t>
            </a:r>
            <a:r>
              <a:rPr lang="bn-IN" sz="4800" dirty="0">
                <a:latin typeface="NikoshBAN" pitchFamily="2" charset="0"/>
                <a:cs typeface="NikoshBAN" pitchFamily="2" charset="0"/>
              </a:rPr>
              <a:t>ের উদাহরণ</a:t>
            </a:r>
            <a:endParaRPr lang="en-US" sz="4800" dirty="0"/>
          </a:p>
        </p:txBody>
      </p:sp>
    </p:spTree>
    <p:extLst>
      <p:ext uri="{BB962C8B-B14F-4D97-AF65-F5344CB8AC3E}">
        <p14:creationId xmlns:p14="http://schemas.microsoft.com/office/powerpoint/2010/main" val="246527019"/>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psddesigntemplates.com/wp-content/uploads/2011/07/Wooden-Pen-Holder-Stand-Ic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15" t="4476" r="10843" b="7330"/>
          <a:stretch/>
        </p:blipFill>
        <p:spPr bwMode="auto">
          <a:xfrm>
            <a:off x="6781800" y="3598687"/>
            <a:ext cx="1174545" cy="19639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4716" y="1981200"/>
            <a:ext cx="2590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a:t>√</a:t>
            </a:r>
            <a:r>
              <a:rPr lang="bn-BD" sz="4400" b="1" dirty="0">
                <a:latin typeface="NikoshBAN" pitchFamily="2" charset="0"/>
                <a:cs typeface="NikoshBAN" pitchFamily="2" charset="0"/>
              </a:rPr>
              <a:t>গম্ + অন</a:t>
            </a:r>
          </a:p>
        </p:txBody>
      </p:sp>
      <p:sp>
        <p:nvSpPr>
          <p:cNvPr id="4" name="Rectangle 3"/>
          <p:cNvSpPr/>
          <p:nvPr/>
        </p:nvSpPr>
        <p:spPr>
          <a:xfrm>
            <a:off x="3024116" y="1981200"/>
            <a:ext cx="557284"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a:t>
            </a:r>
          </a:p>
        </p:txBody>
      </p:sp>
      <p:sp>
        <p:nvSpPr>
          <p:cNvPr id="5" name="Rectangle 4"/>
          <p:cNvSpPr/>
          <p:nvPr/>
        </p:nvSpPr>
        <p:spPr>
          <a:xfrm>
            <a:off x="3810000" y="1981200"/>
            <a:ext cx="1981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গমন </a:t>
            </a:r>
          </a:p>
        </p:txBody>
      </p:sp>
      <p:sp>
        <p:nvSpPr>
          <p:cNvPr id="6" name="Rectangle 5"/>
          <p:cNvSpPr/>
          <p:nvPr/>
        </p:nvSpPr>
        <p:spPr>
          <a:xfrm>
            <a:off x="204716" y="3810000"/>
            <a:ext cx="2590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কলম + দানি </a:t>
            </a:r>
          </a:p>
        </p:txBody>
      </p:sp>
      <p:sp>
        <p:nvSpPr>
          <p:cNvPr id="9" name="Rectangle 8"/>
          <p:cNvSpPr/>
          <p:nvPr/>
        </p:nvSpPr>
        <p:spPr>
          <a:xfrm>
            <a:off x="3024116" y="3810000"/>
            <a:ext cx="557284"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a:t>
            </a:r>
          </a:p>
        </p:txBody>
      </p:sp>
      <p:sp>
        <p:nvSpPr>
          <p:cNvPr id="10" name="Rectangle 9"/>
          <p:cNvSpPr/>
          <p:nvPr/>
        </p:nvSpPr>
        <p:spPr>
          <a:xfrm>
            <a:off x="3810000" y="3810000"/>
            <a:ext cx="1981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কলমদানি </a:t>
            </a:r>
          </a:p>
        </p:txBody>
      </p:sp>
      <p:sp>
        <p:nvSpPr>
          <p:cNvPr id="12" name="Oval 11"/>
          <p:cNvSpPr/>
          <p:nvPr/>
        </p:nvSpPr>
        <p:spPr>
          <a:xfrm>
            <a:off x="1828800" y="1981200"/>
            <a:ext cx="914400" cy="609600"/>
          </a:xfrm>
          <a:prstGeom prst="ellipse">
            <a:avLst/>
          </a:prstGeom>
          <a:noFill/>
          <a:ln w="57150">
            <a:solidFill>
              <a:srgbClr val="248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6200" y="396240"/>
            <a:ext cx="8915400" cy="73152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400" b="1" dirty="0">
                <a:solidFill>
                  <a:srgbClr val="00B0F0"/>
                </a:solidFill>
                <a:latin typeface="NikoshBAN" pitchFamily="2" charset="0"/>
                <a:cs typeface="NikoshBAN" pitchFamily="2" charset="0"/>
              </a:rPr>
              <a:t>চল</a:t>
            </a:r>
            <a:r>
              <a:rPr lang="bn-IN" sz="4400" b="1" dirty="0">
                <a:solidFill>
                  <a:srgbClr val="00B0F0"/>
                </a:solidFill>
                <a:latin typeface="NikoshBAN" pitchFamily="2" charset="0"/>
                <a:cs typeface="NikoshBAN" pitchFamily="2" charset="0"/>
              </a:rPr>
              <a:t>ো,</a:t>
            </a:r>
            <a:r>
              <a:rPr lang="bn-BD" sz="4400" b="1" dirty="0">
                <a:solidFill>
                  <a:srgbClr val="00B0F0"/>
                </a:solidFill>
                <a:latin typeface="NikoshBAN" pitchFamily="2" charset="0"/>
                <a:cs typeface="NikoshBAN" pitchFamily="2" charset="0"/>
              </a:rPr>
              <a:t> আমরা আরো কিছু </a:t>
            </a:r>
            <a:r>
              <a:rPr lang="bn-IN" sz="4400" b="1" dirty="0">
                <a:solidFill>
                  <a:srgbClr val="00B0F0"/>
                </a:solidFill>
                <a:latin typeface="NikoshBAN" pitchFamily="2" charset="0"/>
                <a:cs typeface="NikoshBAN" pitchFamily="2" charset="0"/>
              </a:rPr>
              <a:t>সাধিত </a:t>
            </a:r>
            <a:r>
              <a:rPr lang="bn-BD" sz="4400" b="1" dirty="0">
                <a:solidFill>
                  <a:srgbClr val="00B0F0"/>
                </a:solidFill>
                <a:latin typeface="NikoshBAN" pitchFamily="2" charset="0"/>
                <a:cs typeface="NikoshBAN" pitchFamily="2" charset="0"/>
              </a:rPr>
              <a:t>শব্দ তৈরি করি</a:t>
            </a:r>
            <a:r>
              <a:rPr lang="bn-IN" sz="4400" b="1" dirty="0">
                <a:solidFill>
                  <a:srgbClr val="00B0F0"/>
                </a:solidFill>
                <a:latin typeface="NikoshBAN" pitchFamily="2" charset="0"/>
                <a:cs typeface="NikoshBAN" pitchFamily="2" charset="0"/>
              </a:rPr>
              <a:t>...</a:t>
            </a:r>
            <a:endParaRPr lang="en-US" sz="4400" b="1" dirty="0">
              <a:solidFill>
                <a:srgbClr val="00B0F0"/>
              </a:solidFill>
              <a:latin typeface="NikoshBAN" pitchFamily="2" charset="0"/>
              <a:cs typeface="NikoshBAN" pitchFamily="2" charset="0"/>
            </a:endParaRPr>
          </a:p>
        </p:txBody>
      </p:sp>
      <p:sp>
        <p:nvSpPr>
          <p:cNvPr id="17" name="Rectangle 16"/>
          <p:cNvSpPr/>
          <p:nvPr/>
        </p:nvSpPr>
        <p:spPr>
          <a:xfrm>
            <a:off x="152400" y="5715000"/>
            <a:ext cx="87630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400" b="1" dirty="0">
                <a:solidFill>
                  <a:srgbClr val="FF0000"/>
                </a:solidFill>
                <a:latin typeface="NikoshBAN" pitchFamily="2" charset="0"/>
                <a:cs typeface="NikoshBAN" pitchFamily="2" charset="0"/>
              </a:rPr>
              <a:t>শব্দের শেষে প্রত্যয় যোগ করে </a:t>
            </a:r>
            <a:r>
              <a:rPr lang="bn-BD" sz="4400" b="1" dirty="0">
                <a:solidFill>
                  <a:schemeClr val="tx1"/>
                </a:solidFill>
                <a:latin typeface="NikoshBAN" pitchFamily="2" charset="0"/>
                <a:cs typeface="NikoshBAN" pitchFamily="2" charset="0"/>
              </a:rPr>
              <a:t>নতুন শব্দ তৈরি হয়।</a:t>
            </a:r>
            <a:endParaRPr lang="en-US" sz="4400" b="1" dirty="0">
              <a:solidFill>
                <a:schemeClr val="tx1"/>
              </a:solidFill>
              <a:latin typeface="NikoshBAN" pitchFamily="2" charset="0"/>
              <a:cs typeface="NikoshBAN" pitchFamily="2" charset="0"/>
            </a:endParaRPr>
          </a:p>
        </p:txBody>
      </p:sp>
      <p:sp>
        <p:nvSpPr>
          <p:cNvPr id="18" name="Rectangle 17"/>
          <p:cNvSpPr/>
          <p:nvPr/>
        </p:nvSpPr>
        <p:spPr>
          <a:xfrm>
            <a:off x="196755" y="4800600"/>
            <a:ext cx="58674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42950" indent="-742950" algn="ctr"/>
            <a:r>
              <a:rPr lang="bn-BD" sz="3600" b="1" dirty="0">
                <a:solidFill>
                  <a:srgbClr val="EA0075"/>
                </a:solidFill>
                <a:latin typeface="NikoshBAN" pitchFamily="2" charset="0"/>
                <a:cs typeface="NikoshBAN" pitchFamily="2" charset="0"/>
              </a:rPr>
              <a:t>বলতো কীভাবে শব্দগুলো তৈরি হয়েছে?</a:t>
            </a:r>
            <a:endParaRPr lang="en-US" sz="3600" b="1" dirty="0">
              <a:solidFill>
                <a:srgbClr val="EA0075"/>
              </a:solidFill>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214" y="1415045"/>
            <a:ext cx="1478262" cy="2062176"/>
          </a:xfrm>
          <a:prstGeom prst="rect">
            <a:avLst/>
          </a:prstGeom>
        </p:spPr>
      </p:pic>
      <p:sp>
        <p:nvSpPr>
          <p:cNvPr id="15" name="Oval 14"/>
          <p:cNvSpPr/>
          <p:nvPr/>
        </p:nvSpPr>
        <p:spPr>
          <a:xfrm>
            <a:off x="1752600" y="3657600"/>
            <a:ext cx="1066800" cy="762000"/>
          </a:xfrm>
          <a:prstGeom prst="ellipse">
            <a:avLst/>
          </a:prstGeom>
          <a:noFill/>
          <a:ln w="57150">
            <a:solidFill>
              <a:srgbClr val="248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22" presetClass="emph" presetSubtype="0" fill="hold" grpId="1" nodeType="withEffect">
                                  <p:stCondLst>
                                    <p:cond delay="0"/>
                                  </p:stCondLst>
                                  <p:childTnLst>
                                    <p:animClr clrSpc="hsl" dir="cw">
                                      <p:cBhvr override="childStyle">
                                        <p:cTn id="24" dur="500" fill="hold"/>
                                        <p:tgtEl>
                                          <p:spTgt spid="12"/>
                                        </p:tgtEl>
                                        <p:attrNameLst>
                                          <p:attrName>style.color</p:attrName>
                                        </p:attrNameLst>
                                      </p:cBhvr>
                                      <p:by>
                                        <p:hsl h="-7200000" s="0" l="0"/>
                                      </p:by>
                                    </p:animClr>
                                    <p:animClr clrSpc="hsl" dir="cw">
                                      <p:cBhvr>
                                        <p:cTn id="25" dur="500" fill="hold"/>
                                        <p:tgtEl>
                                          <p:spTgt spid="12"/>
                                        </p:tgtEl>
                                        <p:attrNameLst>
                                          <p:attrName>fillcolor</p:attrName>
                                        </p:attrNameLst>
                                      </p:cBhvr>
                                      <p:by>
                                        <p:hsl h="-7200000" s="0" l="0"/>
                                      </p:by>
                                    </p:animClr>
                                    <p:animClr clrSpc="hsl" dir="cw">
                                      <p:cBhvr>
                                        <p:cTn id="26" dur="500" fill="hold"/>
                                        <p:tgtEl>
                                          <p:spTgt spid="12"/>
                                        </p:tgtEl>
                                        <p:attrNameLst>
                                          <p:attrName>stroke.color</p:attrName>
                                        </p:attrNameLst>
                                      </p:cBhvr>
                                      <p:by>
                                        <p:hsl h="-7200000" s="0" l="0"/>
                                      </p:by>
                                    </p:animClr>
                                    <p:set>
                                      <p:cBhvr>
                                        <p:cTn id="27" dur="500" fill="hold"/>
                                        <p:tgtEl>
                                          <p:spTgt spid="12"/>
                                        </p:tgtEl>
                                        <p:attrNameLst>
                                          <p:attrName>fill.type</p:attrName>
                                        </p:attrNameLst>
                                      </p:cBhvr>
                                      <p:to>
                                        <p:strVal val="solid"/>
                                      </p:to>
                                    </p:se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1202"/>
                                        </p:tgtEl>
                                        <p:attrNameLst>
                                          <p:attrName>style.visibility</p:attrName>
                                        </p:attrNameLst>
                                      </p:cBhvr>
                                      <p:to>
                                        <p:strVal val="visible"/>
                                      </p:to>
                                    </p:set>
                                    <p:animEffect transition="in" filter="fade">
                                      <p:cBhvr>
                                        <p:cTn id="35" dur="500"/>
                                        <p:tgtEl>
                                          <p:spTgt spid="5120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par>
                                <p:cTn id="51" presetID="22" presetClass="emph" presetSubtype="0" fill="hold" grpId="1" nodeType="withEffect">
                                  <p:stCondLst>
                                    <p:cond delay="0"/>
                                  </p:stCondLst>
                                  <p:childTnLst>
                                    <p:animClr clrSpc="hsl" dir="cw">
                                      <p:cBhvr override="childStyle">
                                        <p:cTn id="52" dur="500" fill="hold"/>
                                        <p:tgtEl>
                                          <p:spTgt spid="15"/>
                                        </p:tgtEl>
                                        <p:attrNameLst>
                                          <p:attrName>style.color</p:attrName>
                                        </p:attrNameLst>
                                      </p:cBhvr>
                                      <p:by>
                                        <p:hsl h="-7200000" s="0" l="0"/>
                                      </p:by>
                                    </p:animClr>
                                    <p:animClr clrSpc="hsl" dir="cw">
                                      <p:cBhvr>
                                        <p:cTn id="53" dur="500" fill="hold"/>
                                        <p:tgtEl>
                                          <p:spTgt spid="15"/>
                                        </p:tgtEl>
                                        <p:attrNameLst>
                                          <p:attrName>fillcolor</p:attrName>
                                        </p:attrNameLst>
                                      </p:cBhvr>
                                      <p:by>
                                        <p:hsl h="-7200000" s="0" l="0"/>
                                      </p:by>
                                    </p:animClr>
                                    <p:animClr clrSpc="hsl" dir="cw">
                                      <p:cBhvr>
                                        <p:cTn id="54" dur="500" fill="hold"/>
                                        <p:tgtEl>
                                          <p:spTgt spid="15"/>
                                        </p:tgtEl>
                                        <p:attrNameLst>
                                          <p:attrName>stroke.color</p:attrName>
                                        </p:attrNameLst>
                                      </p:cBhvr>
                                      <p:by>
                                        <p:hsl h="-7200000" s="0" l="0"/>
                                      </p:by>
                                    </p:animClr>
                                    <p:set>
                                      <p:cBhvr>
                                        <p:cTn id="55" dur="500" fill="hold"/>
                                        <p:tgtEl>
                                          <p:spTgt spid="15"/>
                                        </p:tgtEl>
                                        <p:attrNameLst>
                                          <p:attrName>fill.type</p:attrName>
                                        </p:attrNameLst>
                                      </p:cBhvr>
                                      <p:to>
                                        <p:strVal val="solid"/>
                                      </p:to>
                                    </p:se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P spid="12" grpId="0" animBg="1"/>
      <p:bldP spid="12" grpId="1" animBg="1"/>
      <p:bldP spid="17" grpId="0" animBg="1"/>
      <p:bldP spid="18" grpId="0" animBg="1"/>
      <p:bldP spid="15" grpId="0" animBg="1"/>
      <p:bldP spid="1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066800"/>
            <a:ext cx="2286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 বি + ফল</a:t>
            </a:r>
          </a:p>
        </p:txBody>
      </p:sp>
      <p:sp>
        <p:nvSpPr>
          <p:cNvPr id="10" name="Right Arrow 9"/>
          <p:cNvSpPr/>
          <p:nvPr/>
        </p:nvSpPr>
        <p:spPr>
          <a:xfrm>
            <a:off x="2590800" y="1295400"/>
            <a:ext cx="640080" cy="4572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Rectangle 10"/>
          <p:cNvSpPr/>
          <p:nvPr/>
        </p:nvSpPr>
        <p:spPr>
          <a:xfrm>
            <a:off x="3429000" y="1066800"/>
            <a:ext cx="1447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বিফল</a:t>
            </a:r>
          </a:p>
        </p:txBody>
      </p:sp>
      <p:sp>
        <p:nvSpPr>
          <p:cNvPr id="14" name="Oval 13"/>
          <p:cNvSpPr/>
          <p:nvPr/>
        </p:nvSpPr>
        <p:spPr>
          <a:xfrm>
            <a:off x="381000" y="1143000"/>
            <a:ext cx="685800" cy="762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2" name="Rectangle 11"/>
          <p:cNvSpPr/>
          <p:nvPr/>
        </p:nvSpPr>
        <p:spPr>
          <a:xfrm>
            <a:off x="152400" y="5715000"/>
            <a:ext cx="89154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000" b="1" dirty="0">
                <a:solidFill>
                  <a:srgbClr val="FF0000"/>
                </a:solidFill>
                <a:latin typeface="NikoshBAN" pitchFamily="2" charset="0"/>
                <a:cs typeface="NikoshBAN" pitchFamily="2" charset="0"/>
              </a:rPr>
              <a:t>শব্দের শুরুতে উপসর্গ যোগ করে </a:t>
            </a:r>
            <a:r>
              <a:rPr lang="bn-BD" sz="4000" b="1" dirty="0">
                <a:solidFill>
                  <a:schemeClr val="tx1"/>
                </a:solidFill>
                <a:latin typeface="NikoshBAN" pitchFamily="2" charset="0"/>
                <a:cs typeface="NikoshBAN" pitchFamily="2" charset="0"/>
              </a:rPr>
              <a:t>নতুন শব্দ তৈরি যায়।</a:t>
            </a:r>
            <a:endParaRPr lang="en-US" sz="4000" b="1" dirty="0">
              <a:solidFill>
                <a:schemeClr val="tx1"/>
              </a:solidFill>
              <a:latin typeface="NikoshBAN" pitchFamily="2" charset="0"/>
              <a:cs typeface="NikoshBAN" pitchFamily="2" charset="0"/>
            </a:endParaRPr>
          </a:p>
        </p:txBody>
      </p:sp>
      <p:sp>
        <p:nvSpPr>
          <p:cNvPr id="13" name="Rectangle 12"/>
          <p:cNvSpPr/>
          <p:nvPr/>
        </p:nvSpPr>
        <p:spPr>
          <a:xfrm>
            <a:off x="152400" y="4800600"/>
            <a:ext cx="58674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42950" indent="-742950" algn="ctr"/>
            <a:r>
              <a:rPr lang="bn-BD" sz="3600" b="1" dirty="0">
                <a:solidFill>
                  <a:srgbClr val="EA0075"/>
                </a:solidFill>
                <a:latin typeface="NikoshBAN" pitchFamily="2" charset="0"/>
                <a:cs typeface="NikoshBAN" pitchFamily="2" charset="0"/>
              </a:rPr>
              <a:t>বলতো</a:t>
            </a:r>
            <a:r>
              <a:rPr lang="bn-IN" sz="3600" b="1" dirty="0">
                <a:solidFill>
                  <a:srgbClr val="EA0075"/>
                </a:solidFill>
                <a:latin typeface="NikoshBAN" pitchFamily="2" charset="0"/>
                <a:cs typeface="NikoshBAN" pitchFamily="2" charset="0"/>
              </a:rPr>
              <a:t>,</a:t>
            </a:r>
            <a:r>
              <a:rPr lang="bn-BD" sz="3600" b="1" dirty="0">
                <a:solidFill>
                  <a:srgbClr val="EA0075"/>
                </a:solidFill>
                <a:latin typeface="NikoshBAN" pitchFamily="2" charset="0"/>
                <a:cs typeface="NikoshBAN" pitchFamily="2" charset="0"/>
              </a:rPr>
              <a:t> কীভাবে শব্দগুলো তৈরি হয়েছে?</a:t>
            </a:r>
            <a:endParaRPr lang="en-US" sz="3600" b="1" dirty="0">
              <a:solidFill>
                <a:srgbClr val="EA0075"/>
              </a:solidFill>
              <a:latin typeface="NikoshBAN" pitchFamily="2" charset="0"/>
              <a:cs typeface="NikoshBAN" pitchFamily="2" charset="0"/>
            </a:endParaRPr>
          </a:p>
        </p:txBody>
      </p:sp>
      <p:pic>
        <p:nvPicPr>
          <p:cNvPr id="15" name="Picture 14" descr="Defeated-Russian-volleyba-001.jpg"/>
          <p:cNvPicPr>
            <a:picLocks noChangeAspect="1"/>
          </p:cNvPicPr>
          <p:nvPr/>
        </p:nvPicPr>
        <p:blipFill rotWithShape="1">
          <a:blip r:embed="rId2"/>
          <a:srcRect l="2265" r="2732"/>
          <a:stretch/>
        </p:blipFill>
        <p:spPr>
          <a:xfrm>
            <a:off x="6212748" y="1087954"/>
            <a:ext cx="2702652" cy="1706880"/>
          </a:xfrm>
          <a:prstGeom prst="rect">
            <a:avLst/>
          </a:prstGeom>
          <a:ln w="28575">
            <a:solidFill>
              <a:schemeClr val="tx1"/>
            </a:solidFill>
          </a:ln>
        </p:spPr>
      </p:pic>
      <p:pic>
        <p:nvPicPr>
          <p:cNvPr id="16" name="Picture 15" descr="78402-3x2-340x227.jpg"/>
          <p:cNvPicPr>
            <a:picLocks/>
          </p:cNvPicPr>
          <p:nvPr/>
        </p:nvPicPr>
        <p:blipFill>
          <a:blip r:embed="rId3"/>
          <a:stretch>
            <a:fillRect/>
          </a:stretch>
        </p:blipFill>
        <p:spPr>
          <a:xfrm>
            <a:off x="7269480" y="3429000"/>
            <a:ext cx="1645920" cy="1188720"/>
          </a:xfrm>
          <a:prstGeom prst="ellipse">
            <a:avLst/>
          </a:prstGeom>
          <a:ln w="1270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Picture 16" descr="rice-on-plate-lowres.jpg"/>
          <p:cNvPicPr>
            <a:picLocks/>
          </p:cNvPicPr>
          <p:nvPr/>
        </p:nvPicPr>
        <p:blipFill>
          <a:blip r:embed="rId4" cstate="print"/>
          <a:stretch>
            <a:fillRect/>
          </a:stretch>
        </p:blipFill>
        <p:spPr>
          <a:xfrm>
            <a:off x="5135880" y="3444240"/>
            <a:ext cx="1645920" cy="1188720"/>
          </a:xfrm>
          <a:prstGeom prst="ellipse">
            <a:avLst/>
          </a:prstGeom>
          <a:ln w="1270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Right Arrow 17"/>
          <p:cNvSpPr/>
          <p:nvPr/>
        </p:nvSpPr>
        <p:spPr>
          <a:xfrm>
            <a:off x="6888480" y="3855720"/>
            <a:ext cx="27432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p:cNvSpPr/>
          <p:nvPr/>
        </p:nvSpPr>
        <p:spPr>
          <a:xfrm>
            <a:off x="152400" y="3733800"/>
            <a:ext cx="2286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 হা + ভাত</a:t>
            </a:r>
          </a:p>
        </p:txBody>
      </p:sp>
      <p:sp>
        <p:nvSpPr>
          <p:cNvPr id="20" name="Right Arrow 19"/>
          <p:cNvSpPr/>
          <p:nvPr/>
        </p:nvSpPr>
        <p:spPr>
          <a:xfrm>
            <a:off x="2590800" y="3962400"/>
            <a:ext cx="640080" cy="4572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Rectangle 20"/>
          <p:cNvSpPr/>
          <p:nvPr/>
        </p:nvSpPr>
        <p:spPr>
          <a:xfrm>
            <a:off x="3429000" y="3733800"/>
            <a:ext cx="1447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হাভাত</a:t>
            </a:r>
          </a:p>
        </p:txBody>
      </p:sp>
      <p:sp>
        <p:nvSpPr>
          <p:cNvPr id="22" name="Oval 21"/>
          <p:cNvSpPr/>
          <p:nvPr/>
        </p:nvSpPr>
        <p:spPr>
          <a:xfrm>
            <a:off x="381000" y="3810000"/>
            <a:ext cx="685800" cy="762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23" name="Rectangle 22"/>
          <p:cNvSpPr/>
          <p:nvPr/>
        </p:nvSpPr>
        <p:spPr>
          <a:xfrm>
            <a:off x="152400" y="2209800"/>
            <a:ext cx="2286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 হ + তাস</a:t>
            </a:r>
          </a:p>
        </p:txBody>
      </p:sp>
      <p:sp>
        <p:nvSpPr>
          <p:cNvPr id="24" name="Right Arrow 23"/>
          <p:cNvSpPr/>
          <p:nvPr/>
        </p:nvSpPr>
        <p:spPr>
          <a:xfrm>
            <a:off x="2590800" y="2438400"/>
            <a:ext cx="640080" cy="4572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Rectangle 24"/>
          <p:cNvSpPr/>
          <p:nvPr/>
        </p:nvSpPr>
        <p:spPr>
          <a:xfrm>
            <a:off x="3429000" y="2209800"/>
            <a:ext cx="1447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হতাশ</a:t>
            </a:r>
          </a:p>
        </p:txBody>
      </p:sp>
      <p:sp>
        <p:nvSpPr>
          <p:cNvPr id="26" name="Oval 25"/>
          <p:cNvSpPr/>
          <p:nvPr/>
        </p:nvSpPr>
        <p:spPr>
          <a:xfrm>
            <a:off x="381000" y="2286000"/>
            <a:ext cx="685800" cy="762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23" dur="500" fill="hold"/>
                                        <p:tgtEl>
                                          <p:spTgt spid="14"/>
                                        </p:tgtEl>
                                        <p:attrNameLst>
                                          <p:attrName>style.color</p:attrName>
                                        </p:attrNameLst>
                                      </p:cBhvr>
                                      <p:by>
                                        <p:hsl h="-7200000" s="0" l="0"/>
                                      </p:by>
                                    </p:animClr>
                                    <p:animClr clrSpc="hsl" dir="cw">
                                      <p:cBhvr>
                                        <p:cTn id="24" dur="500" fill="hold"/>
                                        <p:tgtEl>
                                          <p:spTgt spid="14"/>
                                        </p:tgtEl>
                                        <p:attrNameLst>
                                          <p:attrName>fillcolor</p:attrName>
                                        </p:attrNameLst>
                                      </p:cBhvr>
                                      <p:by>
                                        <p:hsl h="-7200000" s="0" l="0"/>
                                      </p:by>
                                    </p:animClr>
                                    <p:animClr clrSpc="hsl" dir="cw">
                                      <p:cBhvr>
                                        <p:cTn id="25" dur="500" fill="hold"/>
                                        <p:tgtEl>
                                          <p:spTgt spid="14"/>
                                        </p:tgtEl>
                                        <p:attrNameLst>
                                          <p:attrName>stroke.color</p:attrName>
                                        </p:attrNameLst>
                                      </p:cBhvr>
                                      <p:by>
                                        <p:hsl h="-7200000" s="0" l="0"/>
                                      </p:by>
                                    </p:animClr>
                                    <p:set>
                                      <p:cBhvr>
                                        <p:cTn id="26" dur="500" fill="hold"/>
                                        <p:tgtEl>
                                          <p:spTgt spid="14"/>
                                        </p:tgtEl>
                                        <p:attrNameLst>
                                          <p:attrName>fill.type</p:attrName>
                                        </p:attrNameLst>
                                      </p:cBhvr>
                                      <p:to>
                                        <p:strVal val="solid"/>
                                      </p:to>
                                    </p:set>
                                  </p:childTnLst>
                                </p:cTn>
                              </p:par>
                              <p:par>
                                <p:cTn id="27" presetID="5"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heckerboard(across)">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heckerboard(across)">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par>
                                <p:cTn id="44"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45" dur="500" fill="hold"/>
                                        <p:tgtEl>
                                          <p:spTgt spid="26"/>
                                        </p:tgtEl>
                                        <p:attrNameLst>
                                          <p:attrName>style.color</p:attrName>
                                        </p:attrNameLst>
                                      </p:cBhvr>
                                      <p:by>
                                        <p:hsl h="-7200000" s="0" l="0"/>
                                      </p:by>
                                    </p:animClr>
                                    <p:animClr clrSpc="hsl" dir="cw">
                                      <p:cBhvr>
                                        <p:cTn id="46" dur="500" fill="hold"/>
                                        <p:tgtEl>
                                          <p:spTgt spid="26"/>
                                        </p:tgtEl>
                                        <p:attrNameLst>
                                          <p:attrName>fillcolor</p:attrName>
                                        </p:attrNameLst>
                                      </p:cBhvr>
                                      <p:by>
                                        <p:hsl h="-7200000" s="0" l="0"/>
                                      </p:by>
                                    </p:animClr>
                                    <p:animClr clrSpc="hsl" dir="cw">
                                      <p:cBhvr>
                                        <p:cTn id="47" dur="500" fill="hold"/>
                                        <p:tgtEl>
                                          <p:spTgt spid="26"/>
                                        </p:tgtEl>
                                        <p:attrNameLst>
                                          <p:attrName>stroke.color</p:attrName>
                                        </p:attrNameLst>
                                      </p:cBhvr>
                                      <p:by>
                                        <p:hsl h="-7200000" s="0" l="0"/>
                                      </p:by>
                                    </p:animClr>
                                    <p:set>
                                      <p:cBhvr>
                                        <p:cTn id="48" dur="500" fill="hold"/>
                                        <p:tgtEl>
                                          <p:spTgt spid="26"/>
                                        </p:tgtEl>
                                        <p:attrNameLst>
                                          <p:attrName>fill.type</p:attrName>
                                        </p:attrNameLst>
                                      </p:cBhvr>
                                      <p:to>
                                        <p:strVal val="solid"/>
                                      </p:to>
                                    </p:set>
                                  </p:childTnLst>
                                </p:cTn>
                              </p:par>
                              <p:par>
                                <p:cTn id="49" presetID="5" presetClass="entr" presetSubtype="1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heckerboard(across)">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childTnLst>
                                </p:cTn>
                              </p:par>
                              <p:par>
                                <p:cTn id="62" presetID="10"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par>
                                <p:cTn id="65" presetID="26" presetClass="emph" presetSubtype="0" repeatCount="indefinite" fill="hold" grpId="1" nodeType="withEffect">
                                  <p:stCondLst>
                                    <p:cond delay="0"/>
                                  </p:stCondLst>
                                  <p:endCondLst>
                                    <p:cond evt="onNext" delay="0">
                                      <p:tgtEl>
                                        <p:sldTgt/>
                                      </p:tgtEl>
                                    </p:cond>
                                  </p:endCondLst>
                                  <p:childTnLst>
                                    <p:animEffect transition="out" filter="fade">
                                      <p:cBhvr>
                                        <p:cTn id="66" dur="1000" tmFilter="0, 0; .2, .5; .8, .5; 1, 0"/>
                                        <p:tgtEl>
                                          <p:spTgt spid="18"/>
                                        </p:tgtEl>
                                      </p:cBhvr>
                                    </p:animEffect>
                                    <p:animScale>
                                      <p:cBhvr>
                                        <p:cTn id="67" dur="500" autoRev="1" fill="hold"/>
                                        <p:tgtEl>
                                          <p:spTgt spid="18"/>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checkerboard(across)">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heckerboard(across)">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childTnLst>
                                </p:cTn>
                              </p:par>
                              <p:par>
                                <p:cTn id="82"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83" dur="500" fill="hold"/>
                                        <p:tgtEl>
                                          <p:spTgt spid="22"/>
                                        </p:tgtEl>
                                        <p:attrNameLst>
                                          <p:attrName>style.color</p:attrName>
                                        </p:attrNameLst>
                                      </p:cBhvr>
                                      <p:by>
                                        <p:hsl h="-7200000" s="0" l="0"/>
                                      </p:by>
                                    </p:animClr>
                                    <p:animClr clrSpc="hsl" dir="cw">
                                      <p:cBhvr>
                                        <p:cTn id="84" dur="500" fill="hold"/>
                                        <p:tgtEl>
                                          <p:spTgt spid="22"/>
                                        </p:tgtEl>
                                        <p:attrNameLst>
                                          <p:attrName>fillcolor</p:attrName>
                                        </p:attrNameLst>
                                      </p:cBhvr>
                                      <p:by>
                                        <p:hsl h="-7200000" s="0" l="0"/>
                                      </p:by>
                                    </p:animClr>
                                    <p:animClr clrSpc="hsl" dir="cw">
                                      <p:cBhvr>
                                        <p:cTn id="85" dur="500" fill="hold"/>
                                        <p:tgtEl>
                                          <p:spTgt spid="22"/>
                                        </p:tgtEl>
                                        <p:attrNameLst>
                                          <p:attrName>stroke.color</p:attrName>
                                        </p:attrNameLst>
                                      </p:cBhvr>
                                      <p:by>
                                        <p:hsl h="-7200000" s="0" l="0"/>
                                      </p:by>
                                    </p:animClr>
                                    <p:set>
                                      <p:cBhvr>
                                        <p:cTn id="86" dur="500" fill="hold"/>
                                        <p:tgtEl>
                                          <p:spTgt spid="22"/>
                                        </p:tgtEl>
                                        <p:attrNameLst>
                                          <p:attrName>fill.type</p:attrName>
                                        </p:attrNameLst>
                                      </p:cBhvr>
                                      <p:to>
                                        <p:strVal val="solid"/>
                                      </p:to>
                                    </p:set>
                                  </p:childTnLst>
                                </p:cTn>
                              </p:par>
                              <p:par>
                                <p:cTn id="87" presetID="5" presetClass="entr" presetSubtype="1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checkerboard(across)">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strips(downRight)">
                                      <p:cBhvr>
                                        <p:cTn id="94" dur="5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27" presetClass="entr" presetSubtype="0" fill="hold" grpId="0" nodeType="clickEffect">
                                  <p:stCondLst>
                                    <p:cond delay="0"/>
                                  </p:stCondLst>
                                  <p:iterate type="lt">
                                    <p:tmPct val="50000"/>
                                  </p:iterate>
                                  <p:childTnLst>
                                    <p:set>
                                      <p:cBhvr>
                                        <p:cTn id="98" dur="1" fill="hold">
                                          <p:stCondLst>
                                            <p:cond delay="0"/>
                                          </p:stCondLst>
                                        </p:cTn>
                                        <p:tgtEl>
                                          <p:spTgt spid="12"/>
                                        </p:tgtEl>
                                        <p:attrNameLst>
                                          <p:attrName>style.visibility</p:attrName>
                                        </p:attrNameLst>
                                      </p:cBhvr>
                                      <p:to>
                                        <p:strVal val="visible"/>
                                      </p:to>
                                    </p:set>
                                    <p:anim calcmode="discrete" valueType="clr">
                                      <p:cBhvr override="childStyle">
                                        <p:cTn id="9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00" dur="80"/>
                                        <p:tgtEl>
                                          <p:spTgt spid="12"/>
                                        </p:tgtEl>
                                        <p:attrNameLst>
                                          <p:attrName>fillcolor</p:attrName>
                                        </p:attrNameLst>
                                      </p:cBhvr>
                                      <p:tavLst>
                                        <p:tav tm="0">
                                          <p:val>
                                            <p:clrVal>
                                              <a:schemeClr val="accent2"/>
                                            </p:clrVal>
                                          </p:val>
                                        </p:tav>
                                        <p:tav tm="50000">
                                          <p:val>
                                            <p:clrVal>
                                              <a:schemeClr val="hlink"/>
                                            </p:clrVal>
                                          </p:val>
                                        </p:tav>
                                      </p:tavLst>
                                    </p:anim>
                                    <p:set>
                                      <p:cBhvr>
                                        <p:cTn id="101"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animBg="1"/>
      <p:bldP spid="14" grpId="1" animBg="1"/>
      <p:bldP spid="12" grpId="0" animBg="1"/>
      <p:bldP spid="13" grpId="0" animBg="1"/>
      <p:bldP spid="18" grpId="0" animBg="1"/>
      <p:bldP spid="18" grpId="1" animBg="1"/>
      <p:bldP spid="19" grpId="0" animBg="1"/>
      <p:bldP spid="20" grpId="0" animBg="1"/>
      <p:bldP spid="21" grpId="0" animBg="1"/>
      <p:bldP spid="22" grpId="0" animBg="1"/>
      <p:bldP spid="22" grpId="1" animBg="1"/>
      <p:bldP spid="23" grpId="0" animBg="1"/>
      <p:bldP spid="24" grpId="0" animBg="1"/>
      <p:bldP spid="25" grpId="0" animBg="1"/>
      <p:bldP spid="26" grpId="0" animBg="1"/>
      <p:bldP spid="2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125" y="1589964"/>
            <a:ext cx="28956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 বিদ্যা+আলয়</a:t>
            </a:r>
          </a:p>
        </p:txBody>
      </p:sp>
      <p:sp>
        <p:nvSpPr>
          <p:cNvPr id="4" name="Right Arrow 3"/>
          <p:cNvSpPr/>
          <p:nvPr/>
        </p:nvSpPr>
        <p:spPr>
          <a:xfrm>
            <a:off x="3198125" y="1894764"/>
            <a:ext cx="640080"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Rectangle 4"/>
          <p:cNvSpPr/>
          <p:nvPr/>
        </p:nvSpPr>
        <p:spPr>
          <a:xfrm>
            <a:off x="3962400" y="1589964"/>
            <a:ext cx="1754875"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 বিদ্যালয়</a:t>
            </a:r>
          </a:p>
        </p:txBody>
      </p:sp>
      <p:sp>
        <p:nvSpPr>
          <p:cNvPr id="12" name="Oval 11"/>
          <p:cNvSpPr/>
          <p:nvPr/>
        </p:nvSpPr>
        <p:spPr>
          <a:xfrm>
            <a:off x="454925" y="1666164"/>
            <a:ext cx="1066800" cy="762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3" name="Oval 12"/>
          <p:cNvSpPr/>
          <p:nvPr/>
        </p:nvSpPr>
        <p:spPr>
          <a:xfrm>
            <a:off x="1750325" y="1666164"/>
            <a:ext cx="1143000" cy="762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1" name="Rectangle 10"/>
          <p:cNvSpPr/>
          <p:nvPr/>
        </p:nvSpPr>
        <p:spPr>
          <a:xfrm>
            <a:off x="152400" y="5715000"/>
            <a:ext cx="87630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400" b="1" dirty="0">
                <a:solidFill>
                  <a:srgbClr val="FF0000"/>
                </a:solidFill>
                <a:latin typeface="NikoshBAN" pitchFamily="2" charset="0"/>
                <a:cs typeface="NikoshBAN" pitchFamily="2" charset="0"/>
              </a:rPr>
              <a:t>সন্ধির সাহায্যে </a:t>
            </a:r>
            <a:r>
              <a:rPr lang="bn-BD" sz="4400" b="1" dirty="0">
                <a:solidFill>
                  <a:schemeClr val="tx1"/>
                </a:solidFill>
                <a:latin typeface="NikoshBAN" pitchFamily="2" charset="0"/>
                <a:cs typeface="NikoshBAN" pitchFamily="2" charset="0"/>
              </a:rPr>
              <a:t>নতুন শব্দ তৈরি</a:t>
            </a:r>
            <a:r>
              <a:rPr lang="en-US" sz="4400" b="1" dirty="0">
                <a:solidFill>
                  <a:schemeClr val="tx1"/>
                </a:solidFill>
                <a:latin typeface="NikoshBAN" pitchFamily="2" charset="0"/>
                <a:cs typeface="NikoshBAN" pitchFamily="2" charset="0"/>
              </a:rPr>
              <a:t> </a:t>
            </a:r>
            <a:r>
              <a:rPr lang="bn-BD" sz="4400" b="1" dirty="0">
                <a:solidFill>
                  <a:schemeClr val="tx1"/>
                </a:solidFill>
                <a:latin typeface="NikoshBAN" pitchFamily="2" charset="0"/>
                <a:cs typeface="NikoshBAN" pitchFamily="2" charset="0"/>
              </a:rPr>
              <a:t>করা যায়।</a:t>
            </a:r>
            <a:endParaRPr lang="en-US" sz="4400" b="1" dirty="0">
              <a:solidFill>
                <a:schemeClr val="tx1"/>
              </a:solidFill>
              <a:latin typeface="NikoshBAN" pitchFamily="2" charset="0"/>
              <a:cs typeface="NikoshBAN" pitchFamily="2" charset="0"/>
            </a:endParaRPr>
          </a:p>
        </p:txBody>
      </p:sp>
      <p:sp>
        <p:nvSpPr>
          <p:cNvPr id="14" name="Rectangle 13"/>
          <p:cNvSpPr/>
          <p:nvPr/>
        </p:nvSpPr>
        <p:spPr>
          <a:xfrm>
            <a:off x="169459" y="4800600"/>
            <a:ext cx="58674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42950" indent="-742950" algn="ctr"/>
            <a:r>
              <a:rPr lang="bn-BD" sz="3600" b="1" dirty="0">
                <a:solidFill>
                  <a:srgbClr val="EA0075"/>
                </a:solidFill>
                <a:latin typeface="NikoshBAN" pitchFamily="2" charset="0"/>
                <a:cs typeface="NikoshBAN" pitchFamily="2" charset="0"/>
              </a:rPr>
              <a:t>বলতো</a:t>
            </a:r>
            <a:r>
              <a:rPr lang="bn-IN" sz="3600" b="1" dirty="0">
                <a:solidFill>
                  <a:srgbClr val="EA0075"/>
                </a:solidFill>
                <a:latin typeface="NikoshBAN" pitchFamily="2" charset="0"/>
                <a:cs typeface="NikoshBAN" pitchFamily="2" charset="0"/>
              </a:rPr>
              <a:t>,</a:t>
            </a:r>
            <a:r>
              <a:rPr lang="bn-BD" sz="3600" b="1" dirty="0">
                <a:solidFill>
                  <a:srgbClr val="EA0075"/>
                </a:solidFill>
                <a:latin typeface="NikoshBAN" pitchFamily="2" charset="0"/>
                <a:cs typeface="NikoshBAN" pitchFamily="2" charset="0"/>
              </a:rPr>
              <a:t> কীভাবে শব্দগুলো তৈরি হয়েছে?</a:t>
            </a:r>
            <a:endParaRPr lang="en-US" sz="3600" b="1" dirty="0">
              <a:solidFill>
                <a:srgbClr val="EA0075"/>
              </a:solidFill>
              <a:latin typeface="NikoshBAN" pitchFamily="2" charset="0"/>
              <a:cs typeface="NikoshBAN" pitchFamily="2" charset="0"/>
            </a:endParaRPr>
          </a:p>
        </p:txBody>
      </p:sp>
      <p:pic>
        <p:nvPicPr>
          <p:cNvPr id="49157" name="Picture 5" descr="http://static2.demotix.com/sites/default/files/imagecache/a_scale_large/1900-3/photos/1365940872-people-celebrate-pahela-baishakh-of-bengali-new-year-1420-in-dhaka_195700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l="15556" t="7445"/>
          <a:stretch/>
        </p:blipFill>
        <p:spPr bwMode="auto">
          <a:xfrm>
            <a:off x="6096000" y="3166280"/>
            <a:ext cx="2895600" cy="201531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0125" y="3429000"/>
            <a:ext cx="28956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 নব + বর্ষ</a:t>
            </a:r>
          </a:p>
        </p:txBody>
      </p:sp>
      <p:sp>
        <p:nvSpPr>
          <p:cNvPr id="16" name="Right Arrow 15"/>
          <p:cNvSpPr/>
          <p:nvPr/>
        </p:nvSpPr>
        <p:spPr>
          <a:xfrm>
            <a:off x="3198125" y="3733800"/>
            <a:ext cx="640080"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p:cNvSpPr/>
          <p:nvPr/>
        </p:nvSpPr>
        <p:spPr>
          <a:xfrm>
            <a:off x="3962400" y="3429000"/>
            <a:ext cx="1754875"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 নববর্ষ</a:t>
            </a:r>
          </a:p>
        </p:txBody>
      </p:sp>
      <p:sp>
        <p:nvSpPr>
          <p:cNvPr id="18" name="Oval 17"/>
          <p:cNvSpPr/>
          <p:nvPr/>
        </p:nvSpPr>
        <p:spPr>
          <a:xfrm>
            <a:off x="454925" y="3505200"/>
            <a:ext cx="1066800" cy="762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9" name="Oval 18"/>
          <p:cNvSpPr/>
          <p:nvPr/>
        </p:nvSpPr>
        <p:spPr>
          <a:xfrm>
            <a:off x="1750325" y="3505200"/>
            <a:ext cx="1143000" cy="762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20" dur="500" fill="hold"/>
                                        <p:tgtEl>
                                          <p:spTgt spid="12"/>
                                        </p:tgtEl>
                                        <p:attrNameLst>
                                          <p:attrName>style.color</p:attrName>
                                        </p:attrNameLst>
                                      </p:cBhvr>
                                      <p:by>
                                        <p:hsl h="-7200000" s="0" l="0"/>
                                      </p:by>
                                    </p:animClr>
                                    <p:animClr clrSpc="hsl" dir="cw">
                                      <p:cBhvr>
                                        <p:cTn id="21" dur="500" fill="hold"/>
                                        <p:tgtEl>
                                          <p:spTgt spid="12"/>
                                        </p:tgtEl>
                                        <p:attrNameLst>
                                          <p:attrName>fillcolor</p:attrName>
                                        </p:attrNameLst>
                                      </p:cBhvr>
                                      <p:by>
                                        <p:hsl h="-7200000" s="0" l="0"/>
                                      </p:by>
                                    </p:animClr>
                                    <p:animClr clrSpc="hsl" dir="cw">
                                      <p:cBhvr>
                                        <p:cTn id="22" dur="500" fill="hold"/>
                                        <p:tgtEl>
                                          <p:spTgt spid="12"/>
                                        </p:tgtEl>
                                        <p:attrNameLst>
                                          <p:attrName>stroke.color</p:attrName>
                                        </p:attrNameLst>
                                      </p:cBhvr>
                                      <p:by>
                                        <p:hsl h="-7200000" s="0" l="0"/>
                                      </p:by>
                                    </p:animClr>
                                    <p:set>
                                      <p:cBhvr>
                                        <p:cTn id="23" dur="500" fill="hold"/>
                                        <p:tgtEl>
                                          <p:spTgt spid="12"/>
                                        </p:tgtEl>
                                        <p:attrNameLst>
                                          <p:attrName>fill.type</p:attrName>
                                        </p:attrNameLst>
                                      </p:cBhvr>
                                      <p:to>
                                        <p:strVal val="solid"/>
                                      </p:to>
                                    </p:set>
                                  </p:childTnLst>
                                </p:cTn>
                              </p:par>
                              <p:par>
                                <p:cTn id="24"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25" dur="500" fill="hold"/>
                                        <p:tgtEl>
                                          <p:spTgt spid="13"/>
                                        </p:tgtEl>
                                        <p:attrNameLst>
                                          <p:attrName>style.color</p:attrName>
                                        </p:attrNameLst>
                                      </p:cBhvr>
                                      <p:by>
                                        <p:hsl h="-7200000" s="0" l="0"/>
                                      </p:by>
                                    </p:animClr>
                                    <p:animClr clrSpc="hsl" dir="cw">
                                      <p:cBhvr>
                                        <p:cTn id="26" dur="500" fill="hold"/>
                                        <p:tgtEl>
                                          <p:spTgt spid="13"/>
                                        </p:tgtEl>
                                        <p:attrNameLst>
                                          <p:attrName>fillcolor</p:attrName>
                                        </p:attrNameLst>
                                      </p:cBhvr>
                                      <p:by>
                                        <p:hsl h="-7200000" s="0" l="0"/>
                                      </p:by>
                                    </p:animClr>
                                    <p:animClr clrSpc="hsl" dir="cw">
                                      <p:cBhvr>
                                        <p:cTn id="27" dur="500" fill="hold"/>
                                        <p:tgtEl>
                                          <p:spTgt spid="13"/>
                                        </p:tgtEl>
                                        <p:attrNameLst>
                                          <p:attrName>stroke.color</p:attrName>
                                        </p:attrNameLst>
                                      </p:cBhvr>
                                      <p:by>
                                        <p:hsl h="-7200000" s="0" l="0"/>
                                      </p:by>
                                    </p:animClr>
                                    <p:set>
                                      <p:cBhvr>
                                        <p:cTn id="28" dur="500" fill="hold"/>
                                        <p:tgtEl>
                                          <p:spTgt spid="13"/>
                                        </p:tgtEl>
                                        <p:attrNameLst>
                                          <p:attrName>fill.type</p:attrName>
                                        </p:attrNameLst>
                                      </p:cBhvr>
                                      <p:to>
                                        <p:strVal val="solid"/>
                                      </p:to>
                                    </p:set>
                                  </p:childTnLst>
                                </p:cTn>
                              </p:par>
                              <p:par>
                                <p:cTn id="29" presetID="5" presetClass="entr" presetSubtype="1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9157"/>
                                        </p:tgtEl>
                                        <p:attrNameLst>
                                          <p:attrName>style.visibility</p:attrName>
                                        </p:attrNameLst>
                                      </p:cBhvr>
                                      <p:to>
                                        <p:strVal val="visible"/>
                                      </p:to>
                                    </p:set>
                                    <p:animEffect transition="in" filter="fade">
                                      <p:cBhvr>
                                        <p:cTn id="36" dur="500"/>
                                        <p:tgtEl>
                                          <p:spTgt spid="49157"/>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heckerboard(across)">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heckerboard(across)">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54" dur="500" fill="hold"/>
                                        <p:tgtEl>
                                          <p:spTgt spid="18"/>
                                        </p:tgtEl>
                                        <p:attrNameLst>
                                          <p:attrName>style.color</p:attrName>
                                        </p:attrNameLst>
                                      </p:cBhvr>
                                      <p:by>
                                        <p:hsl h="-7200000" s="0" l="0"/>
                                      </p:by>
                                    </p:animClr>
                                    <p:animClr clrSpc="hsl" dir="cw">
                                      <p:cBhvr>
                                        <p:cTn id="55" dur="500" fill="hold"/>
                                        <p:tgtEl>
                                          <p:spTgt spid="18"/>
                                        </p:tgtEl>
                                        <p:attrNameLst>
                                          <p:attrName>fillcolor</p:attrName>
                                        </p:attrNameLst>
                                      </p:cBhvr>
                                      <p:by>
                                        <p:hsl h="-7200000" s="0" l="0"/>
                                      </p:by>
                                    </p:animClr>
                                    <p:animClr clrSpc="hsl" dir="cw">
                                      <p:cBhvr>
                                        <p:cTn id="56" dur="500" fill="hold"/>
                                        <p:tgtEl>
                                          <p:spTgt spid="18"/>
                                        </p:tgtEl>
                                        <p:attrNameLst>
                                          <p:attrName>stroke.color</p:attrName>
                                        </p:attrNameLst>
                                      </p:cBhvr>
                                      <p:by>
                                        <p:hsl h="-7200000" s="0" l="0"/>
                                      </p:by>
                                    </p:animClr>
                                    <p:set>
                                      <p:cBhvr>
                                        <p:cTn id="57" dur="500" fill="hold"/>
                                        <p:tgtEl>
                                          <p:spTgt spid="18"/>
                                        </p:tgtEl>
                                        <p:attrNameLst>
                                          <p:attrName>fill.type</p:attrName>
                                        </p:attrNameLst>
                                      </p:cBhvr>
                                      <p:to>
                                        <p:strVal val="solid"/>
                                      </p:to>
                                    </p:set>
                                  </p:childTnLst>
                                </p:cTn>
                              </p:par>
                              <p:par>
                                <p:cTn id="58"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59" dur="500" fill="hold"/>
                                        <p:tgtEl>
                                          <p:spTgt spid="19"/>
                                        </p:tgtEl>
                                        <p:attrNameLst>
                                          <p:attrName>style.color</p:attrName>
                                        </p:attrNameLst>
                                      </p:cBhvr>
                                      <p:by>
                                        <p:hsl h="-7200000" s="0" l="0"/>
                                      </p:by>
                                    </p:animClr>
                                    <p:animClr clrSpc="hsl" dir="cw">
                                      <p:cBhvr>
                                        <p:cTn id="60" dur="500" fill="hold"/>
                                        <p:tgtEl>
                                          <p:spTgt spid="19"/>
                                        </p:tgtEl>
                                        <p:attrNameLst>
                                          <p:attrName>fillcolor</p:attrName>
                                        </p:attrNameLst>
                                      </p:cBhvr>
                                      <p:by>
                                        <p:hsl h="-7200000" s="0" l="0"/>
                                      </p:by>
                                    </p:animClr>
                                    <p:animClr clrSpc="hsl" dir="cw">
                                      <p:cBhvr>
                                        <p:cTn id="61" dur="500" fill="hold"/>
                                        <p:tgtEl>
                                          <p:spTgt spid="19"/>
                                        </p:tgtEl>
                                        <p:attrNameLst>
                                          <p:attrName>stroke.color</p:attrName>
                                        </p:attrNameLst>
                                      </p:cBhvr>
                                      <p:by>
                                        <p:hsl h="-7200000" s="0" l="0"/>
                                      </p:by>
                                    </p:animClr>
                                    <p:set>
                                      <p:cBhvr>
                                        <p:cTn id="62" dur="500" fill="hold"/>
                                        <p:tgtEl>
                                          <p:spTgt spid="19"/>
                                        </p:tgtEl>
                                        <p:attrNameLst>
                                          <p:attrName>fill.type</p:attrName>
                                        </p:attrNameLst>
                                      </p:cBhvr>
                                      <p:to>
                                        <p:strVal val="solid"/>
                                      </p:to>
                                    </p:set>
                                  </p:childTnLst>
                                </p:cTn>
                              </p:par>
                              <p:par>
                                <p:cTn id="63" presetID="5" presetClass="entr" presetSubtype="1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heckerboard(across)">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2" grpId="1" animBg="1"/>
      <p:bldP spid="13" grpId="0" animBg="1"/>
      <p:bldP spid="13" grpId="1" animBg="1"/>
      <p:bldP spid="11" grpId="0" animBg="1"/>
      <p:bldP spid="14" grpId="0" animBg="1"/>
      <p:bldP spid="15" grpId="0" animBg="1"/>
      <p:bldP spid="16" grpId="0" animBg="1"/>
      <p:bldP spid="17" grpId="0" animBg="1"/>
      <p:bldP spid="18" grpId="0" animBg="1"/>
      <p:bldP spid="18" grpId="1" animBg="1"/>
      <p:bldP spid="19" grpId="0" animBg="1"/>
      <p:bldP spid="1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95400"/>
            <a:ext cx="40386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u="sng" dirty="0">
                <a:latin typeface="NikoshBAN" pitchFamily="2" charset="0"/>
                <a:cs typeface="NikoshBAN" pitchFamily="2" charset="0"/>
              </a:rPr>
              <a:t>ঘি</a:t>
            </a:r>
            <a:r>
              <a:rPr lang="bn-BD" sz="4400" b="1" dirty="0">
                <a:latin typeface="NikoshBAN" pitchFamily="2" charset="0"/>
                <a:cs typeface="NikoshBAN" pitchFamily="2" charset="0"/>
              </a:rPr>
              <a:t>   </a:t>
            </a:r>
            <a:r>
              <a:rPr lang="bn-BD" sz="4400" b="1" u="sng" dirty="0">
                <a:latin typeface="NikoshBAN" pitchFamily="2" charset="0"/>
                <a:cs typeface="NikoshBAN" pitchFamily="2" charset="0"/>
              </a:rPr>
              <a:t>মাখানো</a:t>
            </a:r>
            <a:r>
              <a:rPr lang="bn-BD" sz="4400" b="1" dirty="0">
                <a:latin typeface="NikoshBAN" pitchFamily="2" charset="0"/>
                <a:cs typeface="NikoshBAN" pitchFamily="2" charset="0"/>
              </a:rPr>
              <a:t>   </a:t>
            </a:r>
            <a:r>
              <a:rPr lang="bn-BD" sz="4400" b="1" u="sng" dirty="0">
                <a:latin typeface="NikoshBAN" pitchFamily="2" charset="0"/>
                <a:cs typeface="NikoshBAN" pitchFamily="2" charset="0"/>
              </a:rPr>
              <a:t>ভাত </a:t>
            </a:r>
          </a:p>
        </p:txBody>
      </p:sp>
      <p:sp>
        <p:nvSpPr>
          <p:cNvPr id="4" name="Right Arrow 3"/>
          <p:cNvSpPr/>
          <p:nvPr/>
        </p:nvSpPr>
        <p:spPr>
          <a:xfrm>
            <a:off x="4495800" y="1447800"/>
            <a:ext cx="457200" cy="4572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Rectangle 4"/>
          <p:cNvSpPr/>
          <p:nvPr/>
        </p:nvSpPr>
        <p:spPr>
          <a:xfrm>
            <a:off x="5029200" y="1295400"/>
            <a:ext cx="15240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800" dirty="0">
                <a:latin typeface="NikoshBAN" pitchFamily="2" charset="0"/>
                <a:cs typeface="NikoshBAN" pitchFamily="2" charset="0"/>
              </a:rPr>
              <a:t>ঘিভাত </a:t>
            </a:r>
          </a:p>
        </p:txBody>
      </p:sp>
      <p:sp>
        <p:nvSpPr>
          <p:cNvPr id="9" name="Oval 8"/>
          <p:cNvSpPr/>
          <p:nvPr/>
        </p:nvSpPr>
        <p:spPr>
          <a:xfrm>
            <a:off x="533400" y="1143000"/>
            <a:ext cx="762000" cy="8382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1" name="Oval 10"/>
          <p:cNvSpPr/>
          <p:nvPr/>
        </p:nvSpPr>
        <p:spPr>
          <a:xfrm>
            <a:off x="3124200" y="1143000"/>
            <a:ext cx="990600" cy="8382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9" name="Oval 18"/>
          <p:cNvSpPr/>
          <p:nvPr/>
        </p:nvSpPr>
        <p:spPr>
          <a:xfrm>
            <a:off x="1371600" y="1143000"/>
            <a:ext cx="1600200" cy="8382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3" name="Rectangle 12"/>
          <p:cNvSpPr/>
          <p:nvPr/>
        </p:nvSpPr>
        <p:spPr>
          <a:xfrm>
            <a:off x="152400" y="5715000"/>
            <a:ext cx="87630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400" b="1" dirty="0">
                <a:solidFill>
                  <a:srgbClr val="FF0000"/>
                </a:solidFill>
                <a:latin typeface="NikoshBAN" pitchFamily="2" charset="0"/>
                <a:cs typeface="NikoshBAN" pitchFamily="2" charset="0"/>
              </a:rPr>
              <a:t>সমাসের সাহায্যে  </a:t>
            </a:r>
            <a:r>
              <a:rPr lang="bn-BD" sz="4400" b="1" dirty="0">
                <a:solidFill>
                  <a:schemeClr val="tx1"/>
                </a:solidFill>
                <a:latin typeface="NikoshBAN" pitchFamily="2" charset="0"/>
                <a:cs typeface="NikoshBAN" pitchFamily="2" charset="0"/>
              </a:rPr>
              <a:t>নতুন শব্দ তৈরি হয়।</a:t>
            </a:r>
            <a:endParaRPr lang="en-US" sz="4400" b="1" dirty="0">
              <a:solidFill>
                <a:schemeClr val="tx1"/>
              </a:solidFill>
              <a:latin typeface="NikoshBAN" pitchFamily="2" charset="0"/>
              <a:cs typeface="NikoshBAN" pitchFamily="2" charset="0"/>
            </a:endParaRPr>
          </a:p>
        </p:txBody>
      </p:sp>
      <p:sp>
        <p:nvSpPr>
          <p:cNvPr id="14" name="Rectangle 13"/>
          <p:cNvSpPr/>
          <p:nvPr/>
        </p:nvSpPr>
        <p:spPr>
          <a:xfrm>
            <a:off x="152400" y="4800600"/>
            <a:ext cx="58674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42950" indent="-742950" algn="ctr"/>
            <a:r>
              <a:rPr lang="bn-BD" sz="3600" b="1" dirty="0">
                <a:solidFill>
                  <a:srgbClr val="EA0075"/>
                </a:solidFill>
                <a:latin typeface="NikoshBAN" pitchFamily="2" charset="0"/>
                <a:cs typeface="NikoshBAN" pitchFamily="2" charset="0"/>
              </a:rPr>
              <a:t>বলতো</a:t>
            </a:r>
            <a:r>
              <a:rPr lang="bn-IN" sz="3600" b="1" dirty="0">
                <a:solidFill>
                  <a:srgbClr val="EA0075"/>
                </a:solidFill>
                <a:latin typeface="NikoshBAN" pitchFamily="2" charset="0"/>
                <a:cs typeface="NikoshBAN" pitchFamily="2" charset="0"/>
              </a:rPr>
              <a:t>,</a:t>
            </a:r>
            <a:r>
              <a:rPr lang="bn-BD" sz="3600" b="1" dirty="0">
                <a:solidFill>
                  <a:srgbClr val="EA0075"/>
                </a:solidFill>
                <a:latin typeface="NikoshBAN" pitchFamily="2" charset="0"/>
                <a:cs typeface="NikoshBAN" pitchFamily="2" charset="0"/>
              </a:rPr>
              <a:t> কীভাবে শব্দটি তৈরি হয়েছে?</a:t>
            </a:r>
            <a:endParaRPr lang="en-US" sz="3600" b="1" dirty="0">
              <a:solidFill>
                <a:srgbClr val="EA0075"/>
              </a:solidFill>
              <a:latin typeface="NikoshBAN" pitchFamily="2" charset="0"/>
              <a:cs typeface="NikoshBAN" pitchFamily="2" charset="0"/>
            </a:endParaRPr>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113875"/>
            <a:ext cx="1709317" cy="238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us 1"/>
          <p:cNvSpPr/>
          <p:nvPr/>
        </p:nvSpPr>
        <p:spPr>
          <a:xfrm>
            <a:off x="2590800" y="3281085"/>
            <a:ext cx="480952" cy="480952"/>
          </a:xfrm>
          <a:prstGeom prst="mathPlu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7108" name="Picture 4" descr="http://www.syngenta.com/global/corporate/SiteCollectionImages/ImageLibrary/FieldCrops/Rice/rice-on-plate-lowres.jpg?type=image&amp;lo=/global/corporate/SiteCollectionImages/ImageLibrary/FieldCrops/Rice/rice-on-plate-lowres.jpg&amp;hi=/global/corporate/SiteCollectionImages/ImageLibrary/FieldCrops/Rice/rice-on-plate-high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02690"/>
            <a:ext cx="2516980" cy="24377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710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6" t="10610" r="-816" b="6057"/>
          <a:stretch/>
        </p:blipFill>
        <p:spPr bwMode="auto">
          <a:xfrm>
            <a:off x="6360429" y="2255865"/>
            <a:ext cx="2545872" cy="254587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qual 5"/>
          <p:cNvSpPr/>
          <p:nvPr/>
        </p:nvSpPr>
        <p:spPr>
          <a:xfrm>
            <a:off x="5867400" y="3200400"/>
            <a:ext cx="457200" cy="614085"/>
          </a:xfrm>
          <a:prstGeom prst="mathEqual">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269390" y="3153499"/>
            <a:ext cx="542136" cy="707886"/>
          </a:xfrm>
          <a:prstGeom prst="rect">
            <a:avLst/>
          </a:prstGeom>
        </p:spPr>
        <p:txBody>
          <a:bodyPr wrap="none">
            <a:spAutoFit/>
          </a:bodyPr>
          <a:lstStyle/>
          <a:p>
            <a:r>
              <a:rPr lang="bn-BD" sz="4000" b="1" dirty="0">
                <a:solidFill>
                  <a:schemeClr val="bg1"/>
                </a:solidFill>
                <a:latin typeface="NikoshBAN" pitchFamily="2" charset="0"/>
                <a:cs typeface="NikoshBAN" pitchFamily="2" charset="0"/>
              </a:rPr>
              <a:t>ঘি</a:t>
            </a:r>
            <a:endParaRPr lang="en-US" sz="4000" dirty="0">
              <a:solidFill>
                <a:schemeClr val="bg1"/>
              </a:solidFill>
            </a:endParaRPr>
          </a:p>
        </p:txBody>
      </p:sp>
      <p:sp>
        <p:nvSpPr>
          <p:cNvPr id="18" name="Rectangle 17"/>
          <p:cNvSpPr/>
          <p:nvPr/>
        </p:nvSpPr>
        <p:spPr>
          <a:xfrm>
            <a:off x="4191000" y="3153499"/>
            <a:ext cx="861133" cy="707886"/>
          </a:xfrm>
          <a:prstGeom prst="rect">
            <a:avLst/>
          </a:prstGeom>
        </p:spPr>
        <p:txBody>
          <a:bodyPr wrap="none">
            <a:spAutoFit/>
          </a:bodyPr>
          <a:lstStyle/>
          <a:p>
            <a:r>
              <a:rPr lang="bn-BD" sz="4000" b="1" dirty="0">
                <a:solidFill>
                  <a:srgbClr val="FF0000"/>
                </a:solidFill>
                <a:latin typeface="NikoshBAN" pitchFamily="2" charset="0"/>
                <a:cs typeface="NikoshBAN" pitchFamily="2" charset="0"/>
              </a:rPr>
              <a:t>ভাত</a:t>
            </a:r>
            <a:endParaRPr lang="en-US" sz="4000" dirty="0">
              <a:solidFill>
                <a:srgbClr val="FF0000"/>
              </a:solidFill>
            </a:endParaRPr>
          </a:p>
        </p:txBody>
      </p:sp>
      <p:sp>
        <p:nvSpPr>
          <p:cNvPr id="20" name="Rectangle 19"/>
          <p:cNvSpPr/>
          <p:nvPr/>
        </p:nvSpPr>
        <p:spPr>
          <a:xfrm>
            <a:off x="7010400" y="3153499"/>
            <a:ext cx="1218603" cy="707886"/>
          </a:xfrm>
          <a:prstGeom prst="rect">
            <a:avLst/>
          </a:prstGeom>
        </p:spPr>
        <p:txBody>
          <a:bodyPr wrap="none">
            <a:spAutoFit/>
          </a:bodyPr>
          <a:lstStyle/>
          <a:p>
            <a:r>
              <a:rPr lang="bn-BD" sz="4000" b="1" dirty="0">
                <a:solidFill>
                  <a:srgbClr val="FF0000"/>
                </a:solidFill>
                <a:latin typeface="NikoshBAN" pitchFamily="2" charset="0"/>
                <a:cs typeface="NikoshBAN" pitchFamily="2" charset="0"/>
              </a:rPr>
              <a:t>ঘিভাত</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47108"/>
                                        </p:tgtEl>
                                        <p:attrNameLst>
                                          <p:attrName>style.visibility</p:attrName>
                                        </p:attrNameLst>
                                      </p:cBhvr>
                                      <p:to>
                                        <p:strVal val="visible"/>
                                      </p:to>
                                    </p:set>
                                    <p:animEffect transition="in" filter="fade">
                                      <p:cBhvr>
                                        <p:cTn id="20" dur="500"/>
                                        <p:tgtEl>
                                          <p:spTgt spid="4710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7109"/>
                                        </p:tgtEl>
                                        <p:attrNameLst>
                                          <p:attrName>style.visibility</p:attrName>
                                        </p:attrNameLst>
                                      </p:cBhvr>
                                      <p:to>
                                        <p:strVal val="visible"/>
                                      </p:to>
                                    </p:set>
                                    <p:animEffect transition="in" filter="fade">
                                      <p:cBhvr>
                                        <p:cTn id="30" dur="500"/>
                                        <p:tgtEl>
                                          <p:spTgt spid="4710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heckerboard(across)">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55" dur="500" fill="hold"/>
                                        <p:tgtEl>
                                          <p:spTgt spid="9"/>
                                        </p:tgtEl>
                                        <p:attrNameLst>
                                          <p:attrName>style.color</p:attrName>
                                        </p:attrNameLst>
                                      </p:cBhvr>
                                      <p:by>
                                        <p:hsl h="-7200000" s="0" l="0"/>
                                      </p:by>
                                    </p:animClr>
                                    <p:animClr clrSpc="hsl" dir="cw">
                                      <p:cBhvr>
                                        <p:cTn id="56" dur="500" fill="hold"/>
                                        <p:tgtEl>
                                          <p:spTgt spid="9"/>
                                        </p:tgtEl>
                                        <p:attrNameLst>
                                          <p:attrName>fillcolor</p:attrName>
                                        </p:attrNameLst>
                                      </p:cBhvr>
                                      <p:by>
                                        <p:hsl h="-7200000" s="0" l="0"/>
                                      </p:by>
                                    </p:animClr>
                                    <p:animClr clrSpc="hsl" dir="cw">
                                      <p:cBhvr>
                                        <p:cTn id="57" dur="500" fill="hold"/>
                                        <p:tgtEl>
                                          <p:spTgt spid="9"/>
                                        </p:tgtEl>
                                        <p:attrNameLst>
                                          <p:attrName>stroke.color</p:attrName>
                                        </p:attrNameLst>
                                      </p:cBhvr>
                                      <p:by>
                                        <p:hsl h="-7200000" s="0" l="0"/>
                                      </p:by>
                                    </p:animClr>
                                    <p:set>
                                      <p:cBhvr>
                                        <p:cTn id="58" dur="500" fill="hold"/>
                                        <p:tgtEl>
                                          <p:spTgt spid="9"/>
                                        </p:tgtEl>
                                        <p:attrNameLst>
                                          <p:attrName>fill.type</p:attrName>
                                        </p:attrNameLst>
                                      </p:cBhvr>
                                      <p:to>
                                        <p:strVal val="solid"/>
                                      </p:to>
                                    </p:set>
                                  </p:childTnLst>
                                </p:cTn>
                              </p:par>
                              <p:par>
                                <p:cTn id="59"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60" dur="500" fill="hold"/>
                                        <p:tgtEl>
                                          <p:spTgt spid="19"/>
                                        </p:tgtEl>
                                        <p:attrNameLst>
                                          <p:attrName>style.color</p:attrName>
                                        </p:attrNameLst>
                                      </p:cBhvr>
                                      <p:by>
                                        <p:hsl h="-7200000" s="0" l="0"/>
                                      </p:by>
                                    </p:animClr>
                                    <p:animClr clrSpc="hsl" dir="cw">
                                      <p:cBhvr>
                                        <p:cTn id="61" dur="500" fill="hold"/>
                                        <p:tgtEl>
                                          <p:spTgt spid="19"/>
                                        </p:tgtEl>
                                        <p:attrNameLst>
                                          <p:attrName>fillcolor</p:attrName>
                                        </p:attrNameLst>
                                      </p:cBhvr>
                                      <p:by>
                                        <p:hsl h="-7200000" s="0" l="0"/>
                                      </p:by>
                                    </p:animClr>
                                    <p:animClr clrSpc="hsl" dir="cw">
                                      <p:cBhvr>
                                        <p:cTn id="62" dur="500" fill="hold"/>
                                        <p:tgtEl>
                                          <p:spTgt spid="19"/>
                                        </p:tgtEl>
                                        <p:attrNameLst>
                                          <p:attrName>stroke.color</p:attrName>
                                        </p:attrNameLst>
                                      </p:cBhvr>
                                      <p:by>
                                        <p:hsl h="-7200000" s="0" l="0"/>
                                      </p:by>
                                    </p:animClr>
                                    <p:set>
                                      <p:cBhvr>
                                        <p:cTn id="63" dur="500" fill="hold"/>
                                        <p:tgtEl>
                                          <p:spTgt spid="19"/>
                                        </p:tgtEl>
                                        <p:attrNameLst>
                                          <p:attrName>fill.type</p:attrName>
                                        </p:attrNameLst>
                                      </p:cBhvr>
                                      <p:to>
                                        <p:strVal val="solid"/>
                                      </p:to>
                                    </p:set>
                                  </p:childTnLst>
                                </p:cTn>
                              </p:par>
                              <p:par>
                                <p:cTn id="64"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65" dur="500" fill="hold"/>
                                        <p:tgtEl>
                                          <p:spTgt spid="11"/>
                                        </p:tgtEl>
                                        <p:attrNameLst>
                                          <p:attrName>style.color</p:attrName>
                                        </p:attrNameLst>
                                      </p:cBhvr>
                                      <p:by>
                                        <p:hsl h="-7200000" s="0" l="0"/>
                                      </p:by>
                                    </p:animClr>
                                    <p:animClr clrSpc="hsl" dir="cw">
                                      <p:cBhvr>
                                        <p:cTn id="66" dur="500" fill="hold"/>
                                        <p:tgtEl>
                                          <p:spTgt spid="11"/>
                                        </p:tgtEl>
                                        <p:attrNameLst>
                                          <p:attrName>fillcolor</p:attrName>
                                        </p:attrNameLst>
                                      </p:cBhvr>
                                      <p:by>
                                        <p:hsl h="-7200000" s="0" l="0"/>
                                      </p:by>
                                    </p:animClr>
                                    <p:animClr clrSpc="hsl" dir="cw">
                                      <p:cBhvr>
                                        <p:cTn id="67" dur="500" fill="hold"/>
                                        <p:tgtEl>
                                          <p:spTgt spid="11"/>
                                        </p:tgtEl>
                                        <p:attrNameLst>
                                          <p:attrName>stroke.color</p:attrName>
                                        </p:attrNameLst>
                                      </p:cBhvr>
                                      <p:by>
                                        <p:hsl h="-7200000" s="0" l="0"/>
                                      </p:by>
                                    </p:animClr>
                                    <p:set>
                                      <p:cBhvr>
                                        <p:cTn id="68" dur="500" fill="hold"/>
                                        <p:tgtEl>
                                          <p:spTgt spid="1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checkerboard(across)">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checkerboard(across)">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6"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strips(downRight)">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13"/>
                                        </p:tgtEl>
                                        <p:attrNameLst>
                                          <p:attrName>style.visibility</p:attrName>
                                        </p:attrNameLst>
                                      </p:cBhvr>
                                      <p:to>
                                        <p:strVal val="visible"/>
                                      </p:to>
                                    </p:set>
                                    <p:anim calcmode="discrete" valueType="clr">
                                      <p:cBhvr override="childStyle">
                                        <p:cTn id="8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13"/>
                                        </p:tgtEl>
                                        <p:attrNameLst>
                                          <p:attrName>fillcolor</p:attrName>
                                        </p:attrNameLst>
                                      </p:cBhvr>
                                      <p:tavLst>
                                        <p:tav tm="0">
                                          <p:val>
                                            <p:clrVal>
                                              <a:schemeClr val="accent2"/>
                                            </p:clrVal>
                                          </p:val>
                                        </p:tav>
                                        <p:tav tm="50000">
                                          <p:val>
                                            <p:clrVal>
                                              <a:schemeClr val="hlink"/>
                                            </p:clrVal>
                                          </p:val>
                                        </p:tav>
                                      </p:tavLst>
                                    </p:anim>
                                    <p:set>
                                      <p:cBhvr>
                                        <p:cTn id="90"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9" grpId="1" animBg="1"/>
      <p:bldP spid="11" grpId="0" animBg="1"/>
      <p:bldP spid="11" grpId="1" animBg="1"/>
      <p:bldP spid="19" grpId="0" animBg="1"/>
      <p:bldP spid="19" grpId="1" animBg="1"/>
      <p:bldP spid="13" grpId="0" animBg="1"/>
      <p:bldP spid="14" grpId="0" animBg="1"/>
      <p:bldP spid="2" grpId="0" animBg="1"/>
      <p:bldP spid="6" grpId="0" animBg="1"/>
      <p:bldP spid="7" grpId="0"/>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58" y="2529954"/>
            <a:ext cx="2971800" cy="29718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553" y="142163"/>
            <a:ext cx="2407693" cy="2601037"/>
          </a:xfrm>
          <a:prstGeom prst="rect">
            <a:avLst/>
          </a:prstGeom>
        </p:spPr>
      </p:pic>
      <p:sp>
        <p:nvSpPr>
          <p:cNvPr id="3" name="Rectangle 2"/>
          <p:cNvSpPr/>
          <p:nvPr/>
        </p:nvSpPr>
        <p:spPr>
          <a:xfrm>
            <a:off x="152400" y="1196454"/>
            <a:ext cx="2057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BD" sz="4400" b="1" dirty="0">
                <a:latin typeface="NikoshBAN" pitchFamily="2" charset="0"/>
                <a:cs typeface="NikoshBAN" pitchFamily="2" charset="0"/>
              </a:rPr>
              <a:t>  বই </a:t>
            </a:r>
            <a:endParaRPr lang="en-US" sz="4400" b="1" dirty="0">
              <a:latin typeface="NikoshBAN" pitchFamily="2" charset="0"/>
              <a:cs typeface="NikoshBAN" pitchFamily="2" charset="0"/>
            </a:endParaRPr>
          </a:p>
        </p:txBody>
      </p:sp>
      <p:sp>
        <p:nvSpPr>
          <p:cNvPr id="4" name="Rectangle 3"/>
          <p:cNvSpPr/>
          <p:nvPr/>
        </p:nvSpPr>
        <p:spPr>
          <a:xfrm>
            <a:off x="3581400" y="1196454"/>
            <a:ext cx="1905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 বইয়ের  </a:t>
            </a:r>
            <a:endParaRPr lang="en-US" sz="4400" b="1" dirty="0">
              <a:latin typeface="NikoshBAN" pitchFamily="2" charset="0"/>
              <a:cs typeface="NikoshBAN" pitchFamily="2" charset="0"/>
            </a:endParaRPr>
          </a:p>
        </p:txBody>
      </p:sp>
      <p:sp>
        <p:nvSpPr>
          <p:cNvPr id="5" name="Right Arrow 4"/>
          <p:cNvSpPr/>
          <p:nvPr/>
        </p:nvSpPr>
        <p:spPr>
          <a:xfrm>
            <a:off x="2590800" y="1425054"/>
            <a:ext cx="640080" cy="4572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dirty="0"/>
              <a:t>                     </a:t>
            </a:r>
            <a:endParaRPr lang="en-US" dirty="0"/>
          </a:p>
        </p:txBody>
      </p:sp>
      <p:sp>
        <p:nvSpPr>
          <p:cNvPr id="6" name="Oval 5"/>
          <p:cNvSpPr/>
          <p:nvPr/>
        </p:nvSpPr>
        <p:spPr>
          <a:xfrm>
            <a:off x="1371600" y="1196454"/>
            <a:ext cx="762000" cy="838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0" y="5715000"/>
            <a:ext cx="87630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400" b="1" dirty="0">
                <a:solidFill>
                  <a:srgbClr val="FF0000"/>
                </a:solidFill>
                <a:latin typeface="NikoshBAN" pitchFamily="2" charset="0"/>
                <a:cs typeface="NikoshBAN" pitchFamily="2" charset="0"/>
              </a:rPr>
              <a:t>শব্দের </a:t>
            </a:r>
            <a:r>
              <a:rPr lang="bn-BD" sz="4400" b="1" dirty="0">
                <a:solidFill>
                  <a:schemeClr val="tx1"/>
                </a:solidFill>
                <a:latin typeface="NikoshBAN" pitchFamily="2" charset="0"/>
                <a:cs typeface="NikoshBAN" pitchFamily="2" charset="0"/>
              </a:rPr>
              <a:t>শেষে</a:t>
            </a:r>
            <a:r>
              <a:rPr lang="bn-BD" sz="4400" b="1" dirty="0">
                <a:solidFill>
                  <a:srgbClr val="FF0000"/>
                </a:solidFill>
                <a:latin typeface="NikoshBAN" pitchFamily="2" charset="0"/>
                <a:cs typeface="NikoshBAN" pitchFamily="2" charset="0"/>
              </a:rPr>
              <a:t> বিভক্তি </a:t>
            </a:r>
            <a:r>
              <a:rPr lang="bn-BD" sz="4400" b="1" dirty="0">
                <a:latin typeface="NikoshBAN" pitchFamily="2" charset="0"/>
                <a:cs typeface="NikoshBAN" pitchFamily="2" charset="0"/>
              </a:rPr>
              <a:t>যুক্ত করে।</a:t>
            </a:r>
            <a:endParaRPr lang="en-US" sz="4400" b="1" dirty="0">
              <a:latin typeface="NikoshBAN" pitchFamily="2" charset="0"/>
              <a:cs typeface="NikoshBAN" pitchFamily="2" charset="0"/>
            </a:endParaRPr>
          </a:p>
        </p:txBody>
      </p:sp>
      <p:sp>
        <p:nvSpPr>
          <p:cNvPr id="16" name="Rectangle 15"/>
          <p:cNvSpPr/>
          <p:nvPr/>
        </p:nvSpPr>
        <p:spPr>
          <a:xfrm>
            <a:off x="152400" y="4800600"/>
            <a:ext cx="58674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42950" indent="-742950" algn="ctr"/>
            <a:r>
              <a:rPr lang="bn-BD" sz="3600" b="1" dirty="0">
                <a:solidFill>
                  <a:srgbClr val="EA0075"/>
                </a:solidFill>
                <a:latin typeface="NikoshBAN" pitchFamily="2" charset="0"/>
                <a:cs typeface="NikoshBAN" pitchFamily="2" charset="0"/>
              </a:rPr>
              <a:t>বলতো কীভাবে শব্দগুলো তৈরি হয়েছে?</a:t>
            </a:r>
            <a:endParaRPr lang="en-US" sz="3600" b="1" dirty="0">
              <a:solidFill>
                <a:srgbClr val="EA0075"/>
              </a:solidFill>
              <a:latin typeface="NikoshBAN" pitchFamily="2" charset="0"/>
              <a:cs typeface="NikoshBAN" pitchFamily="2" charset="0"/>
            </a:endParaRPr>
          </a:p>
        </p:txBody>
      </p:sp>
      <p:sp>
        <p:nvSpPr>
          <p:cNvPr id="12" name="Rectangle 11"/>
          <p:cNvSpPr/>
          <p:nvPr/>
        </p:nvSpPr>
        <p:spPr>
          <a:xfrm>
            <a:off x="990600" y="1287959"/>
            <a:ext cx="1295400" cy="769441"/>
          </a:xfrm>
          <a:prstGeom prst="rect">
            <a:avLst/>
          </a:prstGeom>
        </p:spPr>
        <p:txBody>
          <a:bodyPr wrap="square">
            <a:spAutoFit/>
          </a:bodyPr>
          <a:lstStyle/>
          <a:p>
            <a:r>
              <a:rPr lang="bn-BD" sz="4400" b="1" dirty="0">
                <a:latin typeface="NikoshBAN" pitchFamily="2" charset="0"/>
                <a:cs typeface="NikoshBAN" pitchFamily="2" charset="0"/>
              </a:rPr>
              <a:t>+এর</a:t>
            </a:r>
            <a:endParaRPr lang="en-US" sz="4400" dirty="0"/>
          </a:p>
        </p:txBody>
      </p:sp>
      <p:sp>
        <p:nvSpPr>
          <p:cNvPr id="17" name="Rectangle 16"/>
          <p:cNvSpPr/>
          <p:nvPr/>
        </p:nvSpPr>
        <p:spPr>
          <a:xfrm>
            <a:off x="152400" y="3352800"/>
            <a:ext cx="2057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BD" sz="4400" b="1" dirty="0">
                <a:latin typeface="NikoshBAN" pitchFamily="2" charset="0"/>
                <a:cs typeface="NikoshBAN" pitchFamily="2" charset="0"/>
              </a:rPr>
              <a:t> পড়্ </a:t>
            </a:r>
            <a:endParaRPr lang="en-US" sz="4400" b="1" dirty="0">
              <a:latin typeface="NikoshBAN" pitchFamily="2" charset="0"/>
              <a:cs typeface="NikoshBAN" pitchFamily="2" charset="0"/>
            </a:endParaRPr>
          </a:p>
        </p:txBody>
      </p:sp>
      <p:sp>
        <p:nvSpPr>
          <p:cNvPr id="18" name="Rectangle 17"/>
          <p:cNvSpPr/>
          <p:nvPr/>
        </p:nvSpPr>
        <p:spPr>
          <a:xfrm>
            <a:off x="3581400" y="3352800"/>
            <a:ext cx="1905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 পড়ছে </a:t>
            </a:r>
            <a:endParaRPr lang="en-US" sz="4400" b="1" dirty="0">
              <a:latin typeface="NikoshBAN" pitchFamily="2" charset="0"/>
              <a:cs typeface="NikoshBAN" pitchFamily="2" charset="0"/>
            </a:endParaRPr>
          </a:p>
        </p:txBody>
      </p:sp>
      <p:sp>
        <p:nvSpPr>
          <p:cNvPr id="19" name="Right Arrow 18"/>
          <p:cNvSpPr/>
          <p:nvPr/>
        </p:nvSpPr>
        <p:spPr>
          <a:xfrm>
            <a:off x="2590800" y="3581400"/>
            <a:ext cx="640080" cy="4572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dirty="0"/>
              <a:t>                     </a:t>
            </a:r>
            <a:endParaRPr lang="en-US" dirty="0"/>
          </a:p>
        </p:txBody>
      </p:sp>
      <p:sp>
        <p:nvSpPr>
          <p:cNvPr id="20" name="Oval 19"/>
          <p:cNvSpPr/>
          <p:nvPr/>
        </p:nvSpPr>
        <p:spPr>
          <a:xfrm>
            <a:off x="1371600" y="3352800"/>
            <a:ext cx="762000" cy="838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90600" y="3444305"/>
            <a:ext cx="1295400" cy="769441"/>
          </a:xfrm>
          <a:prstGeom prst="rect">
            <a:avLst/>
          </a:prstGeom>
        </p:spPr>
        <p:txBody>
          <a:bodyPr wrap="square">
            <a:spAutoFit/>
          </a:bodyPr>
          <a:lstStyle/>
          <a:p>
            <a:r>
              <a:rPr lang="bn-BD" sz="4400" b="1" dirty="0">
                <a:latin typeface="NikoshBAN" pitchFamily="2" charset="0"/>
                <a:cs typeface="NikoshBAN" pitchFamily="2" charset="0"/>
              </a:rPr>
              <a:t>+ছে</a:t>
            </a:r>
            <a:endParaRPr lang="en-US" sz="4400" dirty="0"/>
          </a:p>
        </p:txBody>
      </p:sp>
    </p:spTree>
    <p:extLst>
      <p:ext uri="{BB962C8B-B14F-4D97-AF65-F5344CB8AC3E}">
        <p14:creationId xmlns:p14="http://schemas.microsoft.com/office/powerpoint/2010/main" val="38211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22" presetClass="emph" presetSubtype="0" repeatCount="10000" fill="hold" grpId="1" nodeType="withEffect">
                                  <p:stCondLst>
                                    <p:cond delay="0"/>
                                  </p:stCondLst>
                                  <p:childTnLst>
                                    <p:animClr clrSpc="hsl" dir="cw">
                                      <p:cBhvr override="childStyle">
                                        <p:cTn id="29" dur="1000" fill="hold"/>
                                        <p:tgtEl>
                                          <p:spTgt spid="6"/>
                                        </p:tgtEl>
                                        <p:attrNameLst>
                                          <p:attrName>style.color</p:attrName>
                                        </p:attrNameLst>
                                      </p:cBhvr>
                                      <p:by>
                                        <p:hsl h="-7200000" s="0" l="0"/>
                                      </p:by>
                                    </p:animClr>
                                    <p:animClr clrSpc="hsl" dir="cw">
                                      <p:cBhvr>
                                        <p:cTn id="30" dur="1000" fill="hold"/>
                                        <p:tgtEl>
                                          <p:spTgt spid="6"/>
                                        </p:tgtEl>
                                        <p:attrNameLst>
                                          <p:attrName>fillcolor</p:attrName>
                                        </p:attrNameLst>
                                      </p:cBhvr>
                                      <p:by>
                                        <p:hsl h="-7200000" s="0" l="0"/>
                                      </p:by>
                                    </p:animClr>
                                    <p:animClr clrSpc="hsl" dir="cw">
                                      <p:cBhvr>
                                        <p:cTn id="31" dur="1000" fill="hold"/>
                                        <p:tgtEl>
                                          <p:spTgt spid="6"/>
                                        </p:tgtEl>
                                        <p:attrNameLst>
                                          <p:attrName>stroke.color</p:attrName>
                                        </p:attrNameLst>
                                      </p:cBhvr>
                                      <p:by>
                                        <p:hsl h="-7200000" s="0" l="0"/>
                                      </p:by>
                                    </p:animClr>
                                    <p:set>
                                      <p:cBhvr>
                                        <p:cTn id="32" dur="1000" fill="hold"/>
                                        <p:tgtEl>
                                          <p:spTgt spid="6"/>
                                        </p:tgtEl>
                                        <p:attrNameLst>
                                          <p:attrName>fill.type</p:attrName>
                                        </p:attrNameLst>
                                      </p:cBhvr>
                                      <p:to>
                                        <p:strVal val="solid"/>
                                      </p:to>
                                    </p:se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par>
                                <p:cTn id="59" presetID="22" presetClass="emph" presetSubtype="0" repeatCount="10000" fill="hold" grpId="1" nodeType="withEffect">
                                  <p:stCondLst>
                                    <p:cond delay="0"/>
                                  </p:stCondLst>
                                  <p:childTnLst>
                                    <p:animClr clrSpc="hsl" dir="cw">
                                      <p:cBhvr override="childStyle">
                                        <p:cTn id="60" dur="1000" fill="hold"/>
                                        <p:tgtEl>
                                          <p:spTgt spid="20"/>
                                        </p:tgtEl>
                                        <p:attrNameLst>
                                          <p:attrName>style.color</p:attrName>
                                        </p:attrNameLst>
                                      </p:cBhvr>
                                      <p:by>
                                        <p:hsl h="-7200000" s="0" l="0"/>
                                      </p:by>
                                    </p:animClr>
                                    <p:animClr clrSpc="hsl" dir="cw">
                                      <p:cBhvr>
                                        <p:cTn id="61" dur="1000" fill="hold"/>
                                        <p:tgtEl>
                                          <p:spTgt spid="20"/>
                                        </p:tgtEl>
                                        <p:attrNameLst>
                                          <p:attrName>fillcolor</p:attrName>
                                        </p:attrNameLst>
                                      </p:cBhvr>
                                      <p:by>
                                        <p:hsl h="-7200000" s="0" l="0"/>
                                      </p:by>
                                    </p:animClr>
                                    <p:animClr clrSpc="hsl" dir="cw">
                                      <p:cBhvr>
                                        <p:cTn id="62" dur="1000" fill="hold"/>
                                        <p:tgtEl>
                                          <p:spTgt spid="20"/>
                                        </p:tgtEl>
                                        <p:attrNameLst>
                                          <p:attrName>stroke.color</p:attrName>
                                        </p:attrNameLst>
                                      </p:cBhvr>
                                      <p:by>
                                        <p:hsl h="-7200000" s="0" l="0"/>
                                      </p:by>
                                    </p:animClr>
                                    <p:set>
                                      <p:cBhvr>
                                        <p:cTn id="63" dur="1000" fill="hold"/>
                                        <p:tgtEl>
                                          <p:spTgt spid="20"/>
                                        </p:tgtEl>
                                        <p:attrNameLst>
                                          <p:attrName>fill.type</p:attrName>
                                        </p:attrNameLst>
                                      </p:cBhvr>
                                      <p:to>
                                        <p:strVal val="solid"/>
                                      </p:to>
                                    </p:se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6" grpId="1" animBg="1"/>
      <p:bldP spid="15" grpId="0" animBg="1"/>
      <p:bldP spid="16" grpId="0" animBg="1"/>
      <p:bldP spid="12" grpId="0"/>
      <p:bldP spid="17" grpId="0" animBg="1"/>
      <p:bldP spid="18" grpId="0" animBg="1"/>
      <p:bldP spid="19" grpId="0" animBg="1"/>
      <p:bldP spid="20" grpId="0" animBg="1"/>
      <p:bldP spid="20" grpId="1"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22860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800" dirty="0">
                <a:latin typeface="NikoshBAN" pitchFamily="2" charset="0"/>
                <a:cs typeface="NikoshBAN" pitchFamily="2" charset="0"/>
              </a:rPr>
              <a:t>ঢংঢং</a:t>
            </a:r>
          </a:p>
        </p:txBody>
      </p:sp>
      <p:sp>
        <p:nvSpPr>
          <p:cNvPr id="5" name="Rectangle 4"/>
          <p:cNvSpPr/>
          <p:nvPr/>
        </p:nvSpPr>
        <p:spPr>
          <a:xfrm>
            <a:off x="6324600" y="1066800"/>
            <a:ext cx="22860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800" dirty="0">
                <a:latin typeface="NikoshBAN" pitchFamily="2" charset="0"/>
                <a:cs typeface="NikoshBAN" pitchFamily="2" charset="0"/>
              </a:rPr>
              <a:t>ঝিরঝির</a:t>
            </a:r>
          </a:p>
        </p:txBody>
      </p:sp>
      <p:sp>
        <p:nvSpPr>
          <p:cNvPr id="9" name="Rectangle 8"/>
          <p:cNvSpPr/>
          <p:nvPr/>
        </p:nvSpPr>
        <p:spPr>
          <a:xfrm>
            <a:off x="152400" y="5715000"/>
            <a:ext cx="87630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400" b="1" dirty="0">
                <a:solidFill>
                  <a:srgbClr val="FF0000"/>
                </a:solidFill>
                <a:latin typeface="NikoshBAN" pitchFamily="2" charset="0"/>
                <a:cs typeface="NikoshBAN" pitchFamily="2" charset="0"/>
              </a:rPr>
              <a:t>দ্বিরুক্তির শব্দের মাধ্যমে </a:t>
            </a:r>
            <a:r>
              <a:rPr lang="bn-BD" sz="4400" b="1" dirty="0">
                <a:solidFill>
                  <a:schemeClr val="tx1"/>
                </a:solidFill>
                <a:latin typeface="NikoshBAN" pitchFamily="2" charset="0"/>
                <a:cs typeface="NikoshBAN" pitchFamily="2" charset="0"/>
              </a:rPr>
              <a:t>নতুন শব্দ তৈরি হয়।</a:t>
            </a:r>
            <a:endParaRPr lang="en-US" sz="4400" b="1" dirty="0">
              <a:solidFill>
                <a:schemeClr val="tx1"/>
              </a:solidFill>
              <a:latin typeface="NikoshBAN" pitchFamily="2" charset="0"/>
              <a:cs typeface="NikoshBAN" pitchFamily="2" charset="0"/>
            </a:endParaRPr>
          </a:p>
        </p:txBody>
      </p:sp>
      <p:sp>
        <p:nvSpPr>
          <p:cNvPr id="10" name="Rectangle 9"/>
          <p:cNvSpPr/>
          <p:nvPr/>
        </p:nvSpPr>
        <p:spPr>
          <a:xfrm>
            <a:off x="155812" y="4800600"/>
            <a:ext cx="58674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42950" indent="-742950" algn="ctr"/>
            <a:r>
              <a:rPr lang="bn-BD" sz="3600" b="1" dirty="0">
                <a:solidFill>
                  <a:srgbClr val="EA0075"/>
                </a:solidFill>
                <a:latin typeface="NikoshBAN" pitchFamily="2" charset="0"/>
                <a:cs typeface="NikoshBAN" pitchFamily="2" charset="0"/>
              </a:rPr>
              <a:t>বলতো</a:t>
            </a:r>
            <a:r>
              <a:rPr lang="bn-IN" sz="3600" b="1" dirty="0">
                <a:solidFill>
                  <a:srgbClr val="EA0075"/>
                </a:solidFill>
                <a:latin typeface="NikoshBAN" pitchFamily="2" charset="0"/>
                <a:cs typeface="NikoshBAN" pitchFamily="2" charset="0"/>
              </a:rPr>
              <a:t>,</a:t>
            </a:r>
            <a:r>
              <a:rPr lang="bn-BD" sz="3600" b="1" dirty="0">
                <a:solidFill>
                  <a:srgbClr val="EA0075"/>
                </a:solidFill>
                <a:latin typeface="NikoshBAN" pitchFamily="2" charset="0"/>
                <a:cs typeface="NikoshBAN" pitchFamily="2" charset="0"/>
              </a:rPr>
              <a:t> কীভাবে শব্দগুলো তৈরি হয়েছে?</a:t>
            </a:r>
            <a:endParaRPr lang="en-US" sz="3600" b="1" dirty="0">
              <a:solidFill>
                <a:srgbClr val="EA0075"/>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151" y="1852932"/>
            <a:ext cx="3681249" cy="28051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65455">
            <a:off x="898890" y="2309471"/>
            <a:ext cx="24384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2" presetClass="emph" presetSubtype="0" repeatCount="indefinite" fill="hold" nodeType="withEffect">
                                  <p:stCondLst>
                                    <p:cond delay="0"/>
                                  </p:stCondLst>
                                  <p:endCondLst>
                                    <p:cond evt="onNext" delay="0">
                                      <p:tgtEl>
                                        <p:sldTgt/>
                                      </p:tgtEl>
                                    </p:cond>
                                  </p:end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Righ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9"/>
                                        </p:tgtEl>
                                        <p:attrNameLst>
                                          <p:attrName>style.visibility</p:attrName>
                                        </p:attrNameLst>
                                      </p:cBhvr>
                                      <p:to>
                                        <p:strVal val="visible"/>
                                      </p:to>
                                    </p:set>
                                    <p:anim calcmode="discrete" valueType="clr">
                                      <p:cBhvr override="childStyle">
                                        <p:cTn id="3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9"/>
                                        </p:tgtEl>
                                        <p:attrNameLst>
                                          <p:attrName>fillcolor</p:attrName>
                                        </p:attrNameLst>
                                      </p:cBhvr>
                                      <p:tavLst>
                                        <p:tav tm="0">
                                          <p:val>
                                            <p:clrVal>
                                              <a:schemeClr val="accent2"/>
                                            </p:clrVal>
                                          </p:val>
                                        </p:tav>
                                        <p:tav tm="50000">
                                          <p:val>
                                            <p:clrVal>
                                              <a:schemeClr val="hlink"/>
                                            </p:clrVal>
                                          </p:val>
                                        </p:tav>
                                      </p:tavLst>
                                    </p:anim>
                                    <p:set>
                                      <p:cBhvr>
                                        <p:cTn id="40"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857251"/>
            <a:ext cx="9143999" cy="5032147"/>
          </a:xfrm>
          <a:prstGeom prst="rect">
            <a:avLst/>
          </a:prstGeom>
          <a:noFill/>
        </p:spPr>
        <p:txBody>
          <a:bodyPr wrap="square" lIns="68580" tIns="34290" rIns="68580" bIns="34290">
            <a:spAutoFit/>
            <a:scene3d>
              <a:camera prst="orthographicFront"/>
              <a:lightRig rig="soft" dir="t">
                <a:rot lat="0" lon="0" rev="10800000"/>
              </a:lightRig>
            </a:scene3d>
            <a:sp3d>
              <a:bevelT w="27940" h="12700"/>
              <a:contourClr>
                <a:srgbClr val="DDDDDD"/>
              </a:contourClr>
            </a:sp3d>
          </a:bodyPr>
          <a:lstStyle/>
          <a:p>
            <a:r>
              <a:rPr lang="bn-IN" sz="4050" b="1" spc="113" dirty="0">
                <a:ln w="11430"/>
                <a:effectLst>
                  <a:outerShdw blurRad="25400" algn="tl" rotWithShape="0">
                    <a:srgbClr val="000000">
                      <a:alpha val="43000"/>
                    </a:srgbClr>
                  </a:outerShdw>
                </a:effectLst>
                <a:latin typeface="NikoshBAN" pitchFamily="2" charset="0"/>
                <a:cs typeface="NikoshBAN" pitchFamily="2" charset="0"/>
              </a:rPr>
              <a:t>   </a:t>
            </a:r>
            <a:r>
              <a:rPr lang="bn-BD" sz="4500" b="1" spc="113" dirty="0">
                <a:ln w="11430"/>
                <a:effectLst>
                  <a:outerShdw blurRad="25400" algn="tl" rotWithShape="0">
                    <a:srgbClr val="000000">
                      <a:alpha val="43000"/>
                    </a:srgbClr>
                  </a:outerShdw>
                </a:effectLst>
                <a:latin typeface="NikoshBAN" pitchFamily="2" charset="0"/>
                <a:cs typeface="NikoshBAN" pitchFamily="2" charset="0"/>
              </a:rPr>
              <a:t>শ্রেণি: দশম</a:t>
            </a:r>
            <a:endParaRPr lang="en-US" sz="4500" b="1" spc="113" dirty="0">
              <a:ln w="11430"/>
              <a:effectLst>
                <a:outerShdw blurRad="25400" algn="tl" rotWithShape="0">
                  <a:srgbClr val="000000">
                    <a:alpha val="43000"/>
                  </a:srgbClr>
                </a:outerShdw>
              </a:effectLst>
              <a:latin typeface="NikoshBAN" pitchFamily="2" charset="0"/>
              <a:cs typeface="NikoshBAN" pitchFamily="2" charset="0"/>
            </a:endParaRPr>
          </a:p>
          <a:p>
            <a:r>
              <a:rPr lang="en-US" sz="4800" b="1" spc="150" dirty="0">
                <a:ln w="11430"/>
                <a:solidFill>
                  <a:schemeClr val="tx2"/>
                </a:solidFill>
                <a:effectLst>
                  <a:outerShdw blurRad="25400" algn="tl" rotWithShape="0">
                    <a:srgbClr val="000000">
                      <a:alpha val="43000"/>
                    </a:srgbClr>
                  </a:outerShdw>
                </a:effectLst>
                <a:latin typeface="NikoshBAN" pitchFamily="2" charset="0"/>
                <a:cs typeface="NikoshBAN" pitchFamily="2" charset="0"/>
              </a:rPr>
              <a:t>   </a:t>
            </a:r>
            <a:r>
              <a:rPr lang="bn-BD" sz="4800" b="1" spc="150" dirty="0">
                <a:ln w="11430"/>
                <a:solidFill>
                  <a:schemeClr val="tx2"/>
                </a:solidFill>
                <a:effectLst>
                  <a:outerShdw blurRad="25400" algn="tl" rotWithShape="0">
                    <a:srgbClr val="000000">
                      <a:alpha val="43000"/>
                    </a:srgbClr>
                  </a:outerShdw>
                </a:effectLst>
                <a:latin typeface="NikoshBAN" pitchFamily="2" charset="0"/>
                <a:cs typeface="NikoshBAN" pitchFamily="2" charset="0"/>
              </a:rPr>
              <a:t>বিষয়: বাংলা </a:t>
            </a:r>
            <a:r>
              <a:rPr lang="bn-IN" sz="4800" b="1" spc="150" dirty="0">
                <a:ln w="11430"/>
                <a:solidFill>
                  <a:schemeClr val="tx2"/>
                </a:solidFill>
                <a:effectLst>
                  <a:outerShdw blurRad="25400" algn="tl" rotWithShape="0">
                    <a:srgbClr val="000000">
                      <a:alpha val="43000"/>
                    </a:srgbClr>
                  </a:outerShdw>
                </a:effectLst>
                <a:latin typeface="NikoshBAN" pitchFamily="2" charset="0"/>
                <a:cs typeface="NikoshBAN" pitchFamily="2" charset="0"/>
              </a:rPr>
              <a:t>দ্বিতীয়</a:t>
            </a:r>
            <a:r>
              <a:rPr lang="en-US" sz="4800" b="1" spc="150" dirty="0">
                <a:ln w="11430"/>
                <a:solidFill>
                  <a:schemeClr val="tx2"/>
                </a:solidFill>
                <a:effectLst>
                  <a:outerShdw blurRad="25400" algn="tl" rotWithShape="0">
                    <a:srgbClr val="000000">
                      <a:alpha val="43000"/>
                    </a:srgbClr>
                  </a:outerShdw>
                </a:effectLst>
                <a:latin typeface="NikoshBAN" pitchFamily="2" charset="0"/>
                <a:cs typeface="NikoshBAN" pitchFamily="2" charset="0"/>
              </a:rPr>
              <a:t> </a:t>
            </a:r>
            <a:r>
              <a:rPr lang="bn-BD" sz="4800" b="1" spc="150" dirty="0">
                <a:ln w="11430"/>
                <a:solidFill>
                  <a:schemeClr val="tx2"/>
                </a:solidFill>
                <a:effectLst>
                  <a:outerShdw blurRad="25400" algn="tl" rotWithShape="0">
                    <a:srgbClr val="000000">
                      <a:alpha val="43000"/>
                    </a:srgbClr>
                  </a:outerShdw>
                </a:effectLst>
                <a:latin typeface="NikoshBAN" pitchFamily="2" charset="0"/>
                <a:cs typeface="NikoshBAN" pitchFamily="2" charset="0"/>
              </a:rPr>
              <a:t>পত্র</a:t>
            </a:r>
            <a:r>
              <a:rPr lang="bn-IN" sz="4800" b="1" spc="150" dirty="0">
                <a:ln w="11430"/>
                <a:solidFill>
                  <a:schemeClr val="tx2"/>
                </a:solidFill>
                <a:effectLst>
                  <a:outerShdw blurRad="25400" algn="tl" rotWithShape="0">
                    <a:srgbClr val="000000">
                      <a:alpha val="43000"/>
                    </a:srgbClr>
                  </a:outerShdw>
                </a:effectLst>
                <a:latin typeface="NikoshBAN" pitchFamily="2" charset="0"/>
                <a:cs typeface="NikoshBAN" pitchFamily="2" charset="0"/>
              </a:rPr>
              <a:t> (ব্যাকরণ)</a:t>
            </a:r>
            <a:r>
              <a:rPr lang="bn-IN" sz="4500" b="1" spc="113" dirty="0">
                <a:ln w="11430"/>
                <a:effectLst>
                  <a:outerShdw blurRad="25400" algn="tl" rotWithShape="0">
                    <a:srgbClr val="000000">
                      <a:alpha val="43000"/>
                    </a:srgbClr>
                  </a:outerShdw>
                </a:effectLst>
                <a:latin typeface="NikoshBAN" pitchFamily="2" charset="0"/>
                <a:cs typeface="NikoshBAN" pitchFamily="2" charset="0"/>
              </a:rPr>
              <a:t>   </a:t>
            </a:r>
            <a:endParaRPr lang="en-US" sz="4500" b="1" spc="113" dirty="0">
              <a:ln w="11430"/>
              <a:effectLst>
                <a:outerShdw blurRad="25400" algn="tl" rotWithShape="0">
                  <a:srgbClr val="000000">
                    <a:alpha val="43000"/>
                  </a:srgbClr>
                </a:outerShdw>
              </a:effectLst>
              <a:latin typeface="NikoshBAN" pitchFamily="2" charset="0"/>
              <a:cs typeface="NikoshBAN" pitchFamily="2" charset="0"/>
            </a:endParaRPr>
          </a:p>
          <a:p>
            <a:r>
              <a:rPr lang="en-US" sz="4500" b="1" spc="113" dirty="0">
                <a:ln w="11430"/>
                <a:effectLst>
                  <a:outerShdw blurRad="25400" algn="tl" rotWithShape="0">
                    <a:srgbClr val="000000">
                      <a:alpha val="43000"/>
                    </a:srgbClr>
                  </a:outerShdw>
                </a:effectLst>
                <a:latin typeface="NikoshBAN" pitchFamily="2" charset="0"/>
                <a:cs typeface="NikoshBAN" pitchFamily="2" charset="0"/>
              </a:rPr>
              <a:t>   </a:t>
            </a:r>
            <a:r>
              <a:rPr lang="en-US" sz="4500" b="1" spc="113" dirty="0" err="1">
                <a:ln w="11430"/>
                <a:effectLst>
                  <a:outerShdw blurRad="25400" algn="tl" rotWithShape="0">
                    <a:srgbClr val="000000">
                      <a:alpha val="43000"/>
                    </a:srgbClr>
                  </a:outerShdw>
                </a:effectLst>
                <a:latin typeface="NikoshBAN" pitchFamily="2" charset="0"/>
                <a:cs typeface="NikoshBAN" pitchFamily="2" charset="0"/>
              </a:rPr>
              <a:t>তারিখ</a:t>
            </a:r>
            <a:r>
              <a:rPr lang="bn-IN" sz="4500" b="1" spc="113" dirty="0">
                <a:ln w="11430"/>
                <a:effectLst>
                  <a:outerShdw blurRad="25400" algn="tl" rotWithShape="0">
                    <a:srgbClr val="000000">
                      <a:alpha val="43000"/>
                    </a:srgbClr>
                  </a:outerShdw>
                </a:effectLst>
                <a:latin typeface="NikoshBAN" pitchFamily="2" charset="0"/>
                <a:cs typeface="NikoshBAN" pitchFamily="2" charset="0"/>
              </a:rPr>
              <a:t>: ০</a:t>
            </a:r>
            <a:r>
              <a:rPr lang="en-US" sz="4500" b="1" spc="113" dirty="0">
                <a:ln w="11430"/>
                <a:effectLst>
                  <a:outerShdw blurRad="25400" algn="tl" rotWithShape="0">
                    <a:srgbClr val="000000">
                      <a:alpha val="43000"/>
                    </a:srgbClr>
                  </a:outerShdw>
                </a:effectLst>
                <a:latin typeface="NikoshBAN" pitchFamily="2" charset="0"/>
                <a:cs typeface="NikoshBAN" pitchFamily="2" charset="0"/>
              </a:rPr>
              <a:t>8</a:t>
            </a:r>
            <a:r>
              <a:rPr lang="bn-IN" sz="4500" b="1" spc="113" dirty="0">
                <a:ln w="11430"/>
                <a:effectLst>
                  <a:outerShdw blurRad="25400" algn="tl" rotWithShape="0">
                    <a:srgbClr val="000000">
                      <a:alpha val="43000"/>
                    </a:srgbClr>
                  </a:outerShdw>
                </a:effectLst>
                <a:latin typeface="NikoshBAN" pitchFamily="2" charset="0"/>
                <a:cs typeface="NikoshBAN" pitchFamily="2" charset="0"/>
              </a:rPr>
              <a:t> ভাদ্র ১৪২৭ বঙ্গাব্দ</a:t>
            </a:r>
          </a:p>
          <a:p>
            <a:r>
              <a:rPr lang="bn-IN" sz="4500" b="1" spc="113" dirty="0">
                <a:ln w="11430"/>
                <a:effectLst>
                  <a:outerShdw blurRad="25400" algn="tl" rotWithShape="0">
                    <a:srgbClr val="000000">
                      <a:alpha val="43000"/>
                    </a:srgbClr>
                  </a:outerShdw>
                </a:effectLst>
                <a:latin typeface="NikoshBAN" pitchFamily="2" charset="0"/>
                <a:cs typeface="NikoshBAN" pitchFamily="2" charset="0"/>
              </a:rPr>
              <a:t>		 ২</a:t>
            </a:r>
            <a:r>
              <a:rPr lang="en-US" sz="4500" b="1" spc="113" dirty="0">
                <a:ln w="11430"/>
                <a:effectLst>
                  <a:outerShdw blurRad="25400" algn="tl" rotWithShape="0">
                    <a:srgbClr val="000000">
                      <a:alpha val="43000"/>
                    </a:srgbClr>
                  </a:outerShdw>
                </a:effectLst>
                <a:latin typeface="NikoshBAN" pitchFamily="2" charset="0"/>
                <a:cs typeface="NikoshBAN" pitchFamily="2" charset="0"/>
              </a:rPr>
              <a:t>4 </a:t>
            </a:r>
            <a:r>
              <a:rPr lang="bn-IN" sz="4500" b="1" spc="113" dirty="0">
                <a:ln w="11430"/>
                <a:effectLst>
                  <a:outerShdw blurRad="25400" algn="tl" rotWithShape="0">
                    <a:srgbClr val="000000">
                      <a:alpha val="43000"/>
                    </a:srgbClr>
                  </a:outerShdw>
                </a:effectLst>
                <a:latin typeface="NikoshBAN" pitchFamily="2" charset="0"/>
                <a:cs typeface="NikoshBAN" pitchFamily="2" charset="0"/>
              </a:rPr>
              <a:t>আগস্ট</a:t>
            </a:r>
            <a:r>
              <a:rPr lang="en-US" sz="4500" b="1" spc="113" dirty="0">
                <a:ln w="11430"/>
                <a:effectLst>
                  <a:outerShdw blurRad="25400" algn="tl" rotWithShape="0">
                    <a:srgbClr val="000000">
                      <a:alpha val="43000"/>
                    </a:srgbClr>
                  </a:outerShdw>
                </a:effectLst>
                <a:latin typeface="NikoshBAN" pitchFamily="2" charset="0"/>
                <a:cs typeface="NikoshBAN" pitchFamily="2" charset="0"/>
              </a:rPr>
              <a:t> ২০২০ </a:t>
            </a:r>
            <a:r>
              <a:rPr lang="en-US" sz="4500" b="1" spc="113" dirty="0" err="1">
                <a:ln w="11430"/>
                <a:effectLst>
                  <a:outerShdw blurRad="25400" algn="tl" rotWithShape="0">
                    <a:srgbClr val="000000">
                      <a:alpha val="43000"/>
                    </a:srgbClr>
                  </a:outerShdw>
                </a:effectLst>
                <a:latin typeface="NikoshBAN" pitchFamily="2" charset="0"/>
                <a:cs typeface="NikoshBAN" pitchFamily="2" charset="0"/>
              </a:rPr>
              <a:t>খ্রিষ্টাব্দ</a:t>
            </a:r>
            <a:endParaRPr lang="bn-IN" sz="4500" b="1" spc="113" dirty="0">
              <a:ln w="11430"/>
              <a:effectLst>
                <a:outerShdw blurRad="25400" algn="tl" rotWithShape="0">
                  <a:srgbClr val="000000">
                    <a:alpha val="43000"/>
                  </a:srgbClr>
                </a:outerShdw>
              </a:effectLst>
              <a:latin typeface="NikoshBAN" pitchFamily="2" charset="0"/>
              <a:cs typeface="NikoshBAN" pitchFamily="2" charset="0"/>
            </a:endParaRPr>
          </a:p>
          <a:p>
            <a:r>
              <a:rPr lang="bn-IN" sz="4500" b="1" spc="113" dirty="0">
                <a:ln w="11430"/>
                <a:effectLst>
                  <a:outerShdw blurRad="25400" algn="tl" rotWithShape="0">
                    <a:srgbClr val="000000">
                      <a:alpha val="43000"/>
                    </a:srgbClr>
                  </a:outerShdw>
                </a:effectLst>
                <a:latin typeface="NikoshBAN" pitchFamily="2" charset="0"/>
                <a:cs typeface="NikoshBAN" pitchFamily="2" charset="0"/>
              </a:rPr>
              <a:t>		 ০</a:t>
            </a:r>
            <a:r>
              <a:rPr lang="en-US" sz="4500" b="1" spc="113" dirty="0">
                <a:ln w="11430"/>
                <a:effectLst>
                  <a:outerShdw blurRad="25400" algn="tl" rotWithShape="0">
                    <a:srgbClr val="000000">
                      <a:alpha val="43000"/>
                    </a:srgbClr>
                  </a:outerShdw>
                </a:effectLst>
                <a:latin typeface="NikoshBAN" pitchFamily="2" charset="0"/>
                <a:cs typeface="NikoshBAN" pitchFamily="2" charset="0"/>
              </a:rPr>
              <a:t>4</a:t>
            </a:r>
            <a:r>
              <a:rPr lang="bn-IN" sz="4500" b="1" spc="113" dirty="0">
                <a:ln w="11430"/>
                <a:effectLst>
                  <a:outerShdw blurRad="25400" algn="tl" rotWithShape="0">
                    <a:srgbClr val="000000">
                      <a:alpha val="43000"/>
                    </a:srgbClr>
                  </a:outerShdw>
                </a:effectLst>
                <a:latin typeface="NikoshBAN" pitchFamily="2" charset="0"/>
                <a:cs typeface="NikoshBAN" pitchFamily="2" charset="0"/>
              </a:rPr>
              <a:t> মহররম ১৪৪২ হিজরি     </a:t>
            </a:r>
          </a:p>
          <a:p>
            <a:r>
              <a:rPr lang="bn-IN" sz="4500" b="1" spc="113" dirty="0">
                <a:ln w="11430"/>
                <a:effectLst>
                  <a:outerShdw blurRad="25400" algn="tl" rotWithShape="0">
                    <a:srgbClr val="000000">
                      <a:alpha val="43000"/>
                    </a:srgbClr>
                  </a:outerShdw>
                </a:effectLst>
                <a:latin typeface="NikoshBAN" pitchFamily="2" charset="0"/>
                <a:cs typeface="NikoshBAN" pitchFamily="2" charset="0"/>
              </a:rPr>
              <a:t>   </a:t>
            </a:r>
            <a:r>
              <a:rPr lang="en-US" sz="4500" b="1" spc="113" dirty="0" err="1">
                <a:ln w="11430"/>
                <a:effectLst>
                  <a:outerShdw blurRad="25400" algn="tl" rotWithShape="0">
                    <a:srgbClr val="000000">
                      <a:alpha val="43000"/>
                    </a:srgbClr>
                  </a:outerShdw>
                </a:effectLst>
                <a:latin typeface="NikoshBAN" pitchFamily="2" charset="0"/>
                <a:cs typeface="NikoshBAN" pitchFamily="2" charset="0"/>
              </a:rPr>
              <a:t>বার</a:t>
            </a:r>
            <a:r>
              <a:rPr lang="en-US" sz="4500" b="1" spc="113" dirty="0">
                <a:ln w="11430"/>
                <a:effectLst>
                  <a:outerShdw blurRad="25400" algn="tl" rotWithShape="0">
                    <a:srgbClr val="000000">
                      <a:alpha val="43000"/>
                    </a:srgbClr>
                  </a:outerShdw>
                </a:effectLst>
                <a:latin typeface="NikoshBAN" pitchFamily="2" charset="0"/>
                <a:cs typeface="NikoshBAN" pitchFamily="2" charset="0"/>
              </a:rPr>
              <a:t>: </a:t>
            </a:r>
            <a:r>
              <a:rPr lang="bn-IN" sz="4500" b="1" spc="113" dirty="0">
                <a:ln w="11430"/>
                <a:effectLst>
                  <a:outerShdw blurRad="25400" algn="tl" rotWithShape="0">
                    <a:srgbClr val="000000">
                      <a:alpha val="43000"/>
                    </a:srgbClr>
                  </a:outerShdw>
                </a:effectLst>
                <a:latin typeface="NikoshBAN" pitchFamily="2" charset="0"/>
                <a:cs typeface="NikoshBAN" pitchFamily="2" charset="0"/>
              </a:rPr>
              <a:t>সোম</a:t>
            </a:r>
            <a:r>
              <a:rPr lang="en-US" sz="4500" b="1" spc="113" dirty="0" err="1">
                <a:ln w="11430"/>
                <a:effectLst>
                  <a:outerShdw blurRad="25400" algn="tl" rotWithShape="0">
                    <a:srgbClr val="000000">
                      <a:alpha val="43000"/>
                    </a:srgbClr>
                  </a:outerShdw>
                </a:effectLst>
                <a:latin typeface="NikoshBAN" pitchFamily="2" charset="0"/>
                <a:cs typeface="NikoshBAN" pitchFamily="2" charset="0"/>
              </a:rPr>
              <a:t>বার</a:t>
            </a:r>
            <a:endParaRPr lang="en-US" sz="4500" b="1" spc="113" dirty="0">
              <a:ln w="11430"/>
              <a:effectLst>
                <a:outerShdw blurRad="25400" algn="tl" rotWithShape="0">
                  <a:srgbClr val="000000">
                    <a:alpha val="43000"/>
                  </a:srgbClr>
                </a:outerShdw>
              </a:effectLst>
              <a:latin typeface="NikoshBAN" pitchFamily="2" charset="0"/>
              <a:cs typeface="NikoshBAN" pitchFamily="2" charset="0"/>
            </a:endParaRPr>
          </a:p>
          <a:p>
            <a:r>
              <a:rPr lang="bn-IN" sz="4500" b="1" spc="113" dirty="0">
                <a:ln w="11430"/>
                <a:effectLst>
                  <a:outerShdw blurRad="25400" algn="tl" rotWithShape="0">
                    <a:srgbClr val="000000">
                      <a:alpha val="43000"/>
                    </a:srgbClr>
                  </a:outerShdw>
                </a:effectLst>
                <a:latin typeface="NikoshBAN" pitchFamily="2" charset="0"/>
                <a:cs typeface="NikoshBAN" pitchFamily="2" charset="0"/>
              </a:rPr>
              <a:t>   </a:t>
            </a:r>
            <a:r>
              <a:rPr lang="en-US" sz="4950" b="1" spc="113" dirty="0" err="1">
                <a:ln w="11430"/>
                <a:effectLst>
                  <a:outerShdw blurRad="25400" algn="tl" rotWithShape="0">
                    <a:srgbClr val="000000">
                      <a:alpha val="43000"/>
                    </a:srgbClr>
                  </a:outerShdw>
                </a:effectLst>
                <a:latin typeface="NikoshBAN" pitchFamily="2" charset="0"/>
                <a:cs typeface="NikoshBAN" pitchFamily="2" charset="0"/>
              </a:rPr>
              <a:t>সময়</a:t>
            </a:r>
            <a:r>
              <a:rPr lang="en-US" sz="4950" b="1" spc="113" dirty="0">
                <a:ln w="11430"/>
                <a:effectLst>
                  <a:outerShdw blurRad="25400" algn="tl" rotWithShape="0">
                    <a:srgbClr val="000000">
                      <a:alpha val="43000"/>
                    </a:srgbClr>
                  </a:outerShdw>
                </a:effectLst>
                <a:latin typeface="NikoshBAN" pitchFamily="2" charset="0"/>
                <a:cs typeface="NikoshBAN" pitchFamily="2" charset="0"/>
              </a:rPr>
              <a:t>:</a:t>
            </a:r>
            <a:r>
              <a:rPr lang="en-US" sz="4500" b="1" spc="113" dirty="0">
                <a:ln w="11430"/>
                <a:effectLst>
                  <a:outerShdw blurRad="25400" algn="tl" rotWithShape="0">
                    <a:srgbClr val="000000">
                      <a:alpha val="43000"/>
                    </a:srgbClr>
                  </a:outerShdw>
                </a:effectLst>
                <a:latin typeface="NikoshBAN" pitchFamily="2" charset="0"/>
                <a:cs typeface="NikoshBAN" pitchFamily="2" charset="0"/>
              </a:rPr>
              <a:t> </a:t>
            </a:r>
            <a:r>
              <a:rPr lang="en-US" sz="4500" b="1" spc="113" dirty="0" err="1">
                <a:ln w="11430"/>
                <a:effectLst>
                  <a:outerShdw blurRad="25400" algn="tl" rotWithShape="0">
                    <a:srgbClr val="000000">
                      <a:alpha val="43000"/>
                    </a:srgbClr>
                  </a:outerShdw>
                </a:effectLst>
                <a:latin typeface="NikoshBAN" pitchFamily="2" charset="0"/>
                <a:cs typeface="NikoshBAN" pitchFamily="2" charset="0"/>
              </a:rPr>
              <a:t>সকাল</a:t>
            </a:r>
            <a:r>
              <a:rPr lang="en-US" sz="4500" b="1" spc="113" dirty="0">
                <a:ln w="11430"/>
                <a:effectLst>
                  <a:outerShdw blurRad="25400" algn="tl" rotWithShape="0">
                    <a:srgbClr val="000000">
                      <a:alpha val="43000"/>
                    </a:srgbClr>
                  </a:outerShdw>
                </a:effectLst>
                <a:latin typeface="NikoshBAN" pitchFamily="2" charset="0"/>
                <a:cs typeface="NikoshBAN" pitchFamily="2" charset="0"/>
              </a:rPr>
              <a:t> </a:t>
            </a:r>
            <a:r>
              <a:rPr lang="bn-IN" sz="4500" b="1" spc="113" dirty="0">
                <a:ln w="11430"/>
                <a:effectLst>
                  <a:outerShdw blurRad="25400" algn="tl" rotWithShape="0">
                    <a:srgbClr val="000000">
                      <a:alpha val="43000"/>
                    </a:srgbClr>
                  </a:outerShdw>
                </a:effectLst>
                <a:latin typeface="NikoshBAN" pitchFamily="2" charset="0"/>
                <a:cs typeface="NikoshBAN" pitchFamily="2" charset="0"/>
              </a:rPr>
              <a:t>০৯</a:t>
            </a:r>
            <a:r>
              <a:rPr lang="en-US" sz="4500" b="1" spc="113" dirty="0">
                <a:ln w="11430"/>
                <a:effectLst>
                  <a:outerShdw blurRad="25400" algn="tl" rotWithShape="0">
                    <a:srgbClr val="000000">
                      <a:alpha val="43000"/>
                    </a:srgbClr>
                  </a:outerShdw>
                </a:effectLst>
                <a:latin typeface="NikoshBAN" pitchFamily="2" charset="0"/>
                <a:cs typeface="NikoshBAN" pitchFamily="2" charset="0"/>
              </a:rPr>
              <a:t>:০০-</a:t>
            </a:r>
            <a:r>
              <a:rPr lang="bn-IN" sz="4500" b="1" spc="113" dirty="0">
                <a:ln w="11430"/>
                <a:effectLst>
                  <a:outerShdw blurRad="25400" algn="tl" rotWithShape="0">
                    <a:srgbClr val="000000">
                      <a:alpha val="43000"/>
                    </a:srgbClr>
                  </a:outerShdw>
                </a:effectLst>
                <a:latin typeface="NikoshBAN" pitchFamily="2" charset="0"/>
                <a:cs typeface="NikoshBAN" pitchFamily="2" charset="0"/>
              </a:rPr>
              <a:t>০৯</a:t>
            </a:r>
            <a:r>
              <a:rPr lang="en-US" sz="4500" b="1" spc="113" dirty="0">
                <a:ln w="11430"/>
                <a:effectLst>
                  <a:outerShdw blurRad="25400" algn="tl" rotWithShape="0">
                    <a:srgbClr val="000000">
                      <a:alpha val="43000"/>
                    </a:srgbClr>
                  </a:outerShdw>
                </a:effectLst>
                <a:latin typeface="NikoshBAN" pitchFamily="2" charset="0"/>
                <a:cs typeface="NikoshBAN" pitchFamily="2" charset="0"/>
              </a:rPr>
              <a:t>:৩০</a:t>
            </a:r>
            <a:r>
              <a:rPr lang="bn-IN" sz="4500" b="1" spc="113" dirty="0">
                <a:ln w="11430"/>
                <a:effectLst>
                  <a:outerShdw blurRad="25400" algn="tl" rotWithShape="0">
                    <a:srgbClr val="000000">
                      <a:alpha val="43000"/>
                    </a:srgbClr>
                  </a:outerShdw>
                </a:effectLst>
                <a:latin typeface="NikoshBAN" pitchFamily="2" charset="0"/>
                <a:cs typeface="NikoshBAN" pitchFamily="2" charset="0"/>
              </a:rPr>
              <a:t> </a:t>
            </a:r>
            <a:r>
              <a:rPr lang="en-US" sz="4500" b="1" spc="113" dirty="0" err="1">
                <a:ln w="11430"/>
                <a:effectLst>
                  <a:outerShdw blurRad="25400" algn="tl" rotWithShape="0">
                    <a:srgbClr val="000000">
                      <a:alpha val="43000"/>
                    </a:srgbClr>
                  </a:outerShdw>
                </a:effectLst>
                <a:latin typeface="NikoshBAN" pitchFamily="2" charset="0"/>
                <a:cs typeface="NikoshBAN" pitchFamily="2" charset="0"/>
              </a:rPr>
              <a:t>মিনিট</a:t>
            </a:r>
            <a:endParaRPr lang="bn-IN" sz="4500" b="1" spc="113" dirty="0">
              <a:ln w="11430"/>
              <a:effectLst>
                <a:outerShdw blurRad="25400" algn="tl" rotWithShape="0">
                  <a:srgbClr val="000000">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8790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127078"/>
            <a:ext cx="32766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রাজায়   রাজায়</a:t>
            </a:r>
          </a:p>
        </p:txBody>
      </p:sp>
      <p:sp>
        <p:nvSpPr>
          <p:cNvPr id="10" name="Oval 9"/>
          <p:cNvSpPr/>
          <p:nvPr/>
        </p:nvSpPr>
        <p:spPr>
          <a:xfrm>
            <a:off x="651681" y="1050878"/>
            <a:ext cx="1219200" cy="685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3" name="Oval 12"/>
          <p:cNvSpPr/>
          <p:nvPr/>
        </p:nvSpPr>
        <p:spPr>
          <a:xfrm>
            <a:off x="2175681" y="1050878"/>
            <a:ext cx="1219200" cy="685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15" name="Rectangle 14"/>
          <p:cNvSpPr/>
          <p:nvPr/>
        </p:nvSpPr>
        <p:spPr>
          <a:xfrm>
            <a:off x="152400" y="5715000"/>
            <a:ext cx="87630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IN" sz="4400" b="1" u="sng" dirty="0">
                <a:solidFill>
                  <a:srgbClr val="0033CC"/>
                </a:solidFill>
                <a:latin typeface="NikoshBAN" pitchFamily="2" charset="0"/>
                <a:cs typeface="NikoshBAN" pitchFamily="2" charset="0"/>
              </a:rPr>
              <a:t>বচনের </a:t>
            </a:r>
            <a:r>
              <a:rPr lang="bn-BD" sz="4400" b="1" dirty="0">
                <a:solidFill>
                  <a:srgbClr val="FF0000"/>
                </a:solidFill>
                <a:latin typeface="NikoshBAN" pitchFamily="2" charset="0"/>
                <a:cs typeface="NikoshBAN" pitchFamily="2" charset="0"/>
              </a:rPr>
              <a:t>মাধ্যমে </a:t>
            </a:r>
            <a:r>
              <a:rPr lang="bn-BD" sz="4400" b="1" dirty="0">
                <a:solidFill>
                  <a:schemeClr val="tx1"/>
                </a:solidFill>
                <a:latin typeface="NikoshBAN" pitchFamily="2" charset="0"/>
                <a:cs typeface="NikoshBAN" pitchFamily="2" charset="0"/>
              </a:rPr>
              <a:t>নতুন শব্দ তৈরি হয়।</a:t>
            </a:r>
            <a:endParaRPr lang="en-US" sz="4400" b="1" dirty="0">
              <a:solidFill>
                <a:schemeClr val="tx1"/>
              </a:solidFill>
              <a:latin typeface="NikoshBAN" pitchFamily="2" charset="0"/>
              <a:cs typeface="NikoshBAN" pitchFamily="2" charset="0"/>
            </a:endParaRPr>
          </a:p>
        </p:txBody>
      </p:sp>
      <p:sp>
        <p:nvSpPr>
          <p:cNvPr id="16" name="Rectangle 15"/>
          <p:cNvSpPr/>
          <p:nvPr/>
        </p:nvSpPr>
        <p:spPr>
          <a:xfrm>
            <a:off x="152400" y="4800600"/>
            <a:ext cx="58674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42950" indent="-742950" algn="ctr"/>
            <a:r>
              <a:rPr lang="bn-BD" sz="3600" b="1" dirty="0">
                <a:solidFill>
                  <a:srgbClr val="EA0075"/>
                </a:solidFill>
                <a:latin typeface="NikoshBAN" pitchFamily="2" charset="0"/>
                <a:cs typeface="NikoshBAN" pitchFamily="2" charset="0"/>
              </a:rPr>
              <a:t>বলতো</a:t>
            </a:r>
            <a:r>
              <a:rPr lang="bn-IN" sz="3600" b="1" dirty="0">
                <a:solidFill>
                  <a:srgbClr val="EA0075"/>
                </a:solidFill>
                <a:latin typeface="NikoshBAN" pitchFamily="2" charset="0"/>
                <a:cs typeface="NikoshBAN" pitchFamily="2" charset="0"/>
              </a:rPr>
              <a:t>,</a:t>
            </a:r>
            <a:r>
              <a:rPr lang="bn-BD" sz="3600" b="1" dirty="0">
                <a:solidFill>
                  <a:srgbClr val="EA0075"/>
                </a:solidFill>
                <a:latin typeface="NikoshBAN" pitchFamily="2" charset="0"/>
                <a:cs typeface="NikoshBAN" pitchFamily="2" charset="0"/>
              </a:rPr>
              <a:t> কীভাবে শব্দটি তৈরি হয়েছে?</a:t>
            </a:r>
            <a:endParaRPr lang="en-US" sz="3600" b="1" dirty="0">
              <a:solidFill>
                <a:srgbClr val="EA0075"/>
              </a:solidFill>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905"/>
          <a:stretch/>
        </p:blipFill>
        <p:spPr>
          <a:xfrm>
            <a:off x="236560" y="1981200"/>
            <a:ext cx="3725839" cy="2624061"/>
          </a:xfrm>
          <a:prstGeom prst="rect">
            <a:avLst/>
          </a:prstGeom>
          <a:ln w="28575">
            <a:solidFill>
              <a:schemeClr val="tx1"/>
            </a:solidFill>
          </a:ln>
        </p:spPr>
      </p:pic>
      <p:pic>
        <p:nvPicPr>
          <p:cNvPr id="47106" name="Picture 2" descr="http://www.colourbox.com/preview/2929284-856016-a-bunch-of-red-roses.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4800600" y="1988024"/>
            <a:ext cx="3805008" cy="264337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063319" y="1127078"/>
            <a:ext cx="32766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a:latin typeface="NikoshBAN" pitchFamily="2" charset="0"/>
                <a:cs typeface="NikoshBAN" pitchFamily="2" charset="0"/>
              </a:rPr>
              <a:t>লাল      লাল</a:t>
            </a:r>
          </a:p>
        </p:txBody>
      </p:sp>
      <p:sp>
        <p:nvSpPr>
          <p:cNvPr id="19" name="Oval 18"/>
          <p:cNvSpPr/>
          <p:nvPr/>
        </p:nvSpPr>
        <p:spPr>
          <a:xfrm>
            <a:off x="5334000" y="1050878"/>
            <a:ext cx="1219200" cy="685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20" name="Oval 19"/>
          <p:cNvSpPr/>
          <p:nvPr/>
        </p:nvSpPr>
        <p:spPr>
          <a:xfrm>
            <a:off x="6858000" y="1050878"/>
            <a:ext cx="1219200" cy="685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3" name="Rectangle 2"/>
          <p:cNvSpPr/>
          <p:nvPr/>
        </p:nvSpPr>
        <p:spPr>
          <a:xfrm>
            <a:off x="3007312" y="1981200"/>
            <a:ext cx="867545" cy="646331"/>
          </a:xfrm>
          <a:prstGeom prst="rect">
            <a:avLst/>
          </a:prstGeom>
        </p:spPr>
        <p:txBody>
          <a:bodyPr wrap="none">
            <a:spAutoFit/>
          </a:bodyPr>
          <a:lstStyle/>
          <a:p>
            <a:r>
              <a:rPr lang="bn-BD" sz="3600" b="1" dirty="0">
                <a:solidFill>
                  <a:srgbClr val="0033CC"/>
                </a:solidFill>
                <a:latin typeface="NikoshBAN" pitchFamily="2" charset="0"/>
                <a:cs typeface="NikoshBAN" pitchFamily="2" charset="0"/>
              </a:rPr>
              <a:t>রাজা</a:t>
            </a:r>
            <a:endParaRPr lang="en-US" sz="3600" dirty="0">
              <a:solidFill>
                <a:srgbClr val="0033CC"/>
              </a:solidFill>
            </a:endParaRPr>
          </a:p>
        </p:txBody>
      </p:sp>
      <p:sp>
        <p:nvSpPr>
          <p:cNvPr id="23" name="Rectangle 22"/>
          <p:cNvSpPr/>
          <p:nvPr/>
        </p:nvSpPr>
        <p:spPr>
          <a:xfrm>
            <a:off x="252326" y="1981200"/>
            <a:ext cx="867545" cy="646331"/>
          </a:xfrm>
          <a:prstGeom prst="rect">
            <a:avLst/>
          </a:prstGeom>
        </p:spPr>
        <p:txBody>
          <a:bodyPr wrap="none">
            <a:spAutoFit/>
          </a:bodyPr>
          <a:lstStyle/>
          <a:p>
            <a:r>
              <a:rPr lang="bn-BD" sz="3600" b="1" dirty="0">
                <a:solidFill>
                  <a:srgbClr val="0033CC"/>
                </a:solidFill>
                <a:latin typeface="NikoshBAN" pitchFamily="2" charset="0"/>
                <a:cs typeface="NikoshBAN" pitchFamily="2" charset="0"/>
              </a:rPr>
              <a:t>রাজা</a:t>
            </a:r>
            <a:endParaRPr lang="en-US" sz="3600"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17" dur="1000" fill="hold"/>
                                        <p:tgtEl>
                                          <p:spTgt spid="23"/>
                                        </p:tgtEl>
                                        <p:attrNameLst>
                                          <p:attrName>style.color</p:attrName>
                                        </p:attrNameLst>
                                      </p:cBhvr>
                                      <p:by>
                                        <p:hsl h="-7200000" s="0" l="0"/>
                                      </p:by>
                                    </p:animClr>
                                    <p:animClr clrSpc="hsl" dir="cw">
                                      <p:cBhvr>
                                        <p:cTn id="18" dur="1000" fill="hold"/>
                                        <p:tgtEl>
                                          <p:spTgt spid="23"/>
                                        </p:tgtEl>
                                        <p:attrNameLst>
                                          <p:attrName>fillcolor</p:attrName>
                                        </p:attrNameLst>
                                      </p:cBhvr>
                                      <p:by>
                                        <p:hsl h="-7200000" s="0" l="0"/>
                                      </p:by>
                                    </p:animClr>
                                    <p:animClr clrSpc="hsl" dir="cw">
                                      <p:cBhvr>
                                        <p:cTn id="19" dur="1000" fill="hold"/>
                                        <p:tgtEl>
                                          <p:spTgt spid="23"/>
                                        </p:tgtEl>
                                        <p:attrNameLst>
                                          <p:attrName>stroke.color</p:attrName>
                                        </p:attrNameLst>
                                      </p:cBhvr>
                                      <p:by>
                                        <p:hsl h="-7200000" s="0" l="0"/>
                                      </p:by>
                                    </p:animClr>
                                    <p:set>
                                      <p:cBhvr>
                                        <p:cTn id="20" dur="1000" fill="hold"/>
                                        <p:tgtEl>
                                          <p:spTgt spid="23"/>
                                        </p:tgtEl>
                                        <p:attrNameLst>
                                          <p:attrName>fill.type</p:attrName>
                                        </p:attrNameLst>
                                      </p:cBhvr>
                                      <p:to>
                                        <p:strVal val="solid"/>
                                      </p:to>
                                    </p:set>
                                  </p:childTnLst>
                                </p:cTn>
                              </p:par>
                              <p:par>
                                <p:cTn id="21"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22" dur="1000" fill="hold"/>
                                        <p:tgtEl>
                                          <p:spTgt spid="3"/>
                                        </p:tgtEl>
                                        <p:attrNameLst>
                                          <p:attrName>style.color</p:attrName>
                                        </p:attrNameLst>
                                      </p:cBhvr>
                                      <p:by>
                                        <p:hsl h="-7200000" s="0" l="0"/>
                                      </p:by>
                                    </p:animClr>
                                    <p:animClr clrSpc="hsl" dir="cw">
                                      <p:cBhvr>
                                        <p:cTn id="23" dur="1000" fill="hold"/>
                                        <p:tgtEl>
                                          <p:spTgt spid="3"/>
                                        </p:tgtEl>
                                        <p:attrNameLst>
                                          <p:attrName>fillcolor</p:attrName>
                                        </p:attrNameLst>
                                      </p:cBhvr>
                                      <p:by>
                                        <p:hsl h="-7200000" s="0" l="0"/>
                                      </p:by>
                                    </p:animClr>
                                    <p:animClr clrSpc="hsl" dir="cw">
                                      <p:cBhvr>
                                        <p:cTn id="24" dur="1000" fill="hold"/>
                                        <p:tgtEl>
                                          <p:spTgt spid="3"/>
                                        </p:tgtEl>
                                        <p:attrNameLst>
                                          <p:attrName>stroke.color</p:attrName>
                                        </p:attrNameLst>
                                      </p:cBhvr>
                                      <p:by>
                                        <p:hsl h="-7200000" s="0" l="0"/>
                                      </p:by>
                                    </p:animClr>
                                    <p:set>
                                      <p:cBhvr>
                                        <p:cTn id="25" dur="1000" fill="hold"/>
                                        <p:tgtEl>
                                          <p:spTgt spid="3"/>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3" fill="hold" grpId="2" nodeType="clickEffect">
                                  <p:stCondLst>
                                    <p:cond delay="0"/>
                                  </p:stCondLst>
                                  <p:childTnLst>
                                    <p:anim calcmode="lin" valueType="num">
                                      <p:cBhvr additive="base">
                                        <p:cTn id="29" dur="500"/>
                                        <p:tgtEl>
                                          <p:spTgt spid="23"/>
                                        </p:tgtEl>
                                        <p:attrNameLst>
                                          <p:attrName>ppt_x</p:attrName>
                                        </p:attrNameLst>
                                      </p:cBhvr>
                                      <p:tavLst>
                                        <p:tav tm="0">
                                          <p:val>
                                            <p:strVal val="ppt_x"/>
                                          </p:val>
                                        </p:tav>
                                        <p:tav tm="100000">
                                          <p:val>
                                            <p:strVal val="1+ppt_w/2"/>
                                          </p:val>
                                        </p:tav>
                                      </p:tavLst>
                                    </p:anim>
                                    <p:anim calcmode="lin" valueType="num">
                                      <p:cBhvr additive="base">
                                        <p:cTn id="30" dur="500"/>
                                        <p:tgtEl>
                                          <p:spTgt spid="23"/>
                                        </p:tgtEl>
                                        <p:attrNameLst>
                                          <p:attrName>ppt_y</p:attrName>
                                        </p:attrNameLst>
                                      </p:cBhvr>
                                      <p:tavLst>
                                        <p:tav tm="0">
                                          <p:val>
                                            <p:strVal val="ppt_y"/>
                                          </p:val>
                                        </p:tav>
                                        <p:tav tm="100000">
                                          <p:val>
                                            <p:strVal val="0-ppt_h/2"/>
                                          </p:val>
                                        </p:tav>
                                      </p:tavLst>
                                    </p:anim>
                                    <p:set>
                                      <p:cBhvr>
                                        <p:cTn id="31" dur="1" fill="hold">
                                          <p:stCondLst>
                                            <p:cond delay="499"/>
                                          </p:stCondLst>
                                        </p:cTn>
                                        <p:tgtEl>
                                          <p:spTgt spid="23"/>
                                        </p:tgtEl>
                                        <p:attrNameLst>
                                          <p:attrName>style.visibility</p:attrName>
                                        </p:attrNameLst>
                                      </p:cBhvr>
                                      <p:to>
                                        <p:strVal val="hidden"/>
                                      </p:to>
                                    </p:set>
                                  </p:childTnLst>
                                </p:cTn>
                              </p:par>
                              <p:par>
                                <p:cTn id="32" presetID="2" presetClass="exit" presetSubtype="3" fill="hold" grpId="2" nodeType="withEffect">
                                  <p:stCondLst>
                                    <p:cond delay="0"/>
                                  </p:stCondLst>
                                  <p:childTnLst>
                                    <p:anim calcmode="lin" valueType="num">
                                      <p:cBhvr additive="base">
                                        <p:cTn id="33" dur="500"/>
                                        <p:tgtEl>
                                          <p:spTgt spid="3"/>
                                        </p:tgtEl>
                                        <p:attrNameLst>
                                          <p:attrName>ppt_x</p:attrName>
                                        </p:attrNameLst>
                                      </p:cBhvr>
                                      <p:tavLst>
                                        <p:tav tm="0">
                                          <p:val>
                                            <p:strVal val="ppt_x"/>
                                          </p:val>
                                        </p:tav>
                                        <p:tav tm="100000">
                                          <p:val>
                                            <p:strVal val="1+ppt_w/2"/>
                                          </p:val>
                                        </p:tav>
                                      </p:tavLst>
                                    </p:anim>
                                    <p:anim calcmode="lin" valueType="num">
                                      <p:cBhvr additive="base">
                                        <p:cTn id="34" dur="500"/>
                                        <p:tgtEl>
                                          <p:spTgt spid="3"/>
                                        </p:tgtEl>
                                        <p:attrNameLst>
                                          <p:attrName>ppt_y</p:attrName>
                                        </p:attrNameLst>
                                      </p:cBhvr>
                                      <p:tavLst>
                                        <p:tav tm="0">
                                          <p:val>
                                            <p:strVal val="ppt_y"/>
                                          </p:val>
                                        </p:tav>
                                        <p:tav tm="100000">
                                          <p:val>
                                            <p:strVal val="0-ppt_h/2"/>
                                          </p:val>
                                        </p:tav>
                                      </p:tavLst>
                                    </p:anim>
                                    <p:set>
                                      <p:cBhvr>
                                        <p:cTn id="35" dur="1" fill="hold">
                                          <p:stCondLst>
                                            <p:cond delay="499"/>
                                          </p:stCondLst>
                                        </p:cTn>
                                        <p:tgtEl>
                                          <p:spTgt spid="3"/>
                                        </p:tgtEl>
                                        <p:attrNameLst>
                                          <p:attrName>style.visibility</p:attrName>
                                        </p:attrNameLst>
                                      </p:cBhvr>
                                      <p:to>
                                        <p:strVal val="hidden"/>
                                      </p:to>
                                    </p:set>
                                  </p:childTnLst>
                                </p:cTn>
                              </p:par>
                              <p:par>
                                <p:cTn id="36" presetID="5"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46" dur="500" fill="hold"/>
                                        <p:tgtEl>
                                          <p:spTgt spid="10"/>
                                        </p:tgtEl>
                                        <p:attrNameLst>
                                          <p:attrName>style.color</p:attrName>
                                        </p:attrNameLst>
                                      </p:cBhvr>
                                      <p:by>
                                        <p:hsl h="-7200000" s="0" l="0"/>
                                      </p:by>
                                    </p:animClr>
                                    <p:animClr clrSpc="hsl" dir="cw">
                                      <p:cBhvr>
                                        <p:cTn id="47" dur="500" fill="hold"/>
                                        <p:tgtEl>
                                          <p:spTgt spid="10"/>
                                        </p:tgtEl>
                                        <p:attrNameLst>
                                          <p:attrName>fillcolor</p:attrName>
                                        </p:attrNameLst>
                                      </p:cBhvr>
                                      <p:by>
                                        <p:hsl h="-7200000" s="0" l="0"/>
                                      </p:by>
                                    </p:animClr>
                                    <p:animClr clrSpc="hsl" dir="cw">
                                      <p:cBhvr>
                                        <p:cTn id="48" dur="500" fill="hold"/>
                                        <p:tgtEl>
                                          <p:spTgt spid="10"/>
                                        </p:tgtEl>
                                        <p:attrNameLst>
                                          <p:attrName>stroke.color</p:attrName>
                                        </p:attrNameLst>
                                      </p:cBhvr>
                                      <p:by>
                                        <p:hsl h="-7200000" s="0" l="0"/>
                                      </p:by>
                                    </p:animClr>
                                    <p:set>
                                      <p:cBhvr>
                                        <p:cTn id="49" dur="500" fill="hold"/>
                                        <p:tgtEl>
                                          <p:spTgt spid="10"/>
                                        </p:tgtEl>
                                        <p:attrNameLst>
                                          <p:attrName>fill.type</p:attrName>
                                        </p:attrNameLst>
                                      </p:cBhvr>
                                      <p:to>
                                        <p:strVal val="solid"/>
                                      </p:to>
                                    </p:set>
                                  </p:childTnLst>
                                </p:cTn>
                              </p:par>
                              <p:par>
                                <p:cTn id="50"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51" dur="500" fill="hold"/>
                                        <p:tgtEl>
                                          <p:spTgt spid="13"/>
                                        </p:tgtEl>
                                        <p:attrNameLst>
                                          <p:attrName>style.color</p:attrName>
                                        </p:attrNameLst>
                                      </p:cBhvr>
                                      <p:by>
                                        <p:hsl h="-7200000" s="0" l="0"/>
                                      </p:by>
                                    </p:animClr>
                                    <p:animClr clrSpc="hsl" dir="cw">
                                      <p:cBhvr>
                                        <p:cTn id="52" dur="500" fill="hold"/>
                                        <p:tgtEl>
                                          <p:spTgt spid="13"/>
                                        </p:tgtEl>
                                        <p:attrNameLst>
                                          <p:attrName>fillcolor</p:attrName>
                                        </p:attrNameLst>
                                      </p:cBhvr>
                                      <p:by>
                                        <p:hsl h="-7200000" s="0" l="0"/>
                                      </p:by>
                                    </p:animClr>
                                    <p:animClr clrSpc="hsl" dir="cw">
                                      <p:cBhvr>
                                        <p:cTn id="53" dur="500" fill="hold"/>
                                        <p:tgtEl>
                                          <p:spTgt spid="13"/>
                                        </p:tgtEl>
                                        <p:attrNameLst>
                                          <p:attrName>stroke.color</p:attrName>
                                        </p:attrNameLst>
                                      </p:cBhvr>
                                      <p:by>
                                        <p:hsl h="-7200000" s="0" l="0"/>
                                      </p:by>
                                    </p:animClr>
                                    <p:set>
                                      <p:cBhvr>
                                        <p:cTn id="54" dur="500" fill="hold"/>
                                        <p:tgtEl>
                                          <p:spTgt spid="13"/>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7106"/>
                                        </p:tgtEl>
                                        <p:attrNameLst>
                                          <p:attrName>style.visibility</p:attrName>
                                        </p:attrNameLst>
                                      </p:cBhvr>
                                      <p:to>
                                        <p:strVal val="visible"/>
                                      </p:to>
                                    </p:set>
                                    <p:animEffect transition="in" filter="fade">
                                      <p:cBhvr>
                                        <p:cTn id="59" dur="500"/>
                                        <p:tgtEl>
                                          <p:spTgt spid="47106"/>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heckerboard(across)">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72" dur="500" fill="hold"/>
                                        <p:tgtEl>
                                          <p:spTgt spid="19"/>
                                        </p:tgtEl>
                                        <p:attrNameLst>
                                          <p:attrName>style.color</p:attrName>
                                        </p:attrNameLst>
                                      </p:cBhvr>
                                      <p:by>
                                        <p:hsl h="-7200000" s="0" l="0"/>
                                      </p:by>
                                    </p:animClr>
                                    <p:animClr clrSpc="hsl" dir="cw">
                                      <p:cBhvr>
                                        <p:cTn id="73" dur="500" fill="hold"/>
                                        <p:tgtEl>
                                          <p:spTgt spid="19"/>
                                        </p:tgtEl>
                                        <p:attrNameLst>
                                          <p:attrName>fillcolor</p:attrName>
                                        </p:attrNameLst>
                                      </p:cBhvr>
                                      <p:by>
                                        <p:hsl h="-7200000" s="0" l="0"/>
                                      </p:by>
                                    </p:animClr>
                                    <p:animClr clrSpc="hsl" dir="cw">
                                      <p:cBhvr>
                                        <p:cTn id="74" dur="500" fill="hold"/>
                                        <p:tgtEl>
                                          <p:spTgt spid="19"/>
                                        </p:tgtEl>
                                        <p:attrNameLst>
                                          <p:attrName>stroke.color</p:attrName>
                                        </p:attrNameLst>
                                      </p:cBhvr>
                                      <p:by>
                                        <p:hsl h="-7200000" s="0" l="0"/>
                                      </p:by>
                                    </p:animClr>
                                    <p:set>
                                      <p:cBhvr>
                                        <p:cTn id="75" dur="500" fill="hold"/>
                                        <p:tgtEl>
                                          <p:spTgt spid="19"/>
                                        </p:tgtEl>
                                        <p:attrNameLst>
                                          <p:attrName>fill.type</p:attrName>
                                        </p:attrNameLst>
                                      </p:cBhvr>
                                      <p:to>
                                        <p:strVal val="solid"/>
                                      </p:to>
                                    </p:set>
                                  </p:childTnLst>
                                </p:cTn>
                              </p:par>
                              <p:par>
                                <p:cTn id="76"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77" dur="500" fill="hold"/>
                                        <p:tgtEl>
                                          <p:spTgt spid="20"/>
                                        </p:tgtEl>
                                        <p:attrNameLst>
                                          <p:attrName>style.color</p:attrName>
                                        </p:attrNameLst>
                                      </p:cBhvr>
                                      <p:by>
                                        <p:hsl h="-7200000" s="0" l="0"/>
                                      </p:by>
                                    </p:animClr>
                                    <p:animClr clrSpc="hsl" dir="cw">
                                      <p:cBhvr>
                                        <p:cTn id="78" dur="500" fill="hold"/>
                                        <p:tgtEl>
                                          <p:spTgt spid="20"/>
                                        </p:tgtEl>
                                        <p:attrNameLst>
                                          <p:attrName>fillcolor</p:attrName>
                                        </p:attrNameLst>
                                      </p:cBhvr>
                                      <p:by>
                                        <p:hsl h="-7200000" s="0" l="0"/>
                                      </p:by>
                                    </p:animClr>
                                    <p:animClr clrSpc="hsl" dir="cw">
                                      <p:cBhvr>
                                        <p:cTn id="79" dur="500" fill="hold"/>
                                        <p:tgtEl>
                                          <p:spTgt spid="20"/>
                                        </p:tgtEl>
                                        <p:attrNameLst>
                                          <p:attrName>stroke.color</p:attrName>
                                        </p:attrNameLst>
                                      </p:cBhvr>
                                      <p:by>
                                        <p:hsl h="-7200000" s="0" l="0"/>
                                      </p:by>
                                    </p:animClr>
                                    <p:set>
                                      <p:cBhvr>
                                        <p:cTn id="80" dur="500" fill="hold"/>
                                        <p:tgtEl>
                                          <p:spTgt spid="20"/>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strips(downRight)">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27" presetClass="entr" presetSubtype="0" fill="hold" grpId="0" nodeType="clickEffect">
                                  <p:stCondLst>
                                    <p:cond delay="0"/>
                                  </p:stCondLst>
                                  <p:iterate type="lt">
                                    <p:tmPct val="50000"/>
                                  </p:iterate>
                                  <p:childTnLst>
                                    <p:set>
                                      <p:cBhvr>
                                        <p:cTn id="89" dur="1" fill="hold">
                                          <p:stCondLst>
                                            <p:cond delay="0"/>
                                          </p:stCondLst>
                                        </p:cTn>
                                        <p:tgtEl>
                                          <p:spTgt spid="15"/>
                                        </p:tgtEl>
                                        <p:attrNameLst>
                                          <p:attrName>style.visibility</p:attrName>
                                        </p:attrNameLst>
                                      </p:cBhvr>
                                      <p:to>
                                        <p:strVal val="visible"/>
                                      </p:to>
                                    </p:set>
                                    <p:anim calcmode="discrete" valueType="clr">
                                      <p:cBhvr override="childStyle">
                                        <p:cTn id="9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15"/>
                                        </p:tgtEl>
                                        <p:attrNameLst>
                                          <p:attrName>fillcolor</p:attrName>
                                        </p:attrNameLst>
                                      </p:cBhvr>
                                      <p:tavLst>
                                        <p:tav tm="0">
                                          <p:val>
                                            <p:clrVal>
                                              <a:schemeClr val="accent2"/>
                                            </p:clrVal>
                                          </p:val>
                                        </p:tav>
                                        <p:tav tm="50000">
                                          <p:val>
                                            <p:clrVal>
                                              <a:schemeClr val="hlink"/>
                                            </p:clrVal>
                                          </p:val>
                                        </p:tav>
                                      </p:tavLst>
                                    </p:anim>
                                    <p:set>
                                      <p:cBhvr>
                                        <p:cTn id="9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0" grpId="1" animBg="1"/>
      <p:bldP spid="13" grpId="0" animBg="1"/>
      <p:bldP spid="13" grpId="1" animBg="1"/>
      <p:bldP spid="15" grpId="0" animBg="1"/>
      <p:bldP spid="16" grpId="0" animBg="1"/>
      <p:bldP spid="18" grpId="0" animBg="1"/>
      <p:bldP spid="19" grpId="0" animBg="1"/>
      <p:bldP spid="19" grpId="1" animBg="1"/>
      <p:bldP spid="20" grpId="0" animBg="1"/>
      <p:bldP spid="20" grpId="1" animBg="1"/>
      <p:bldP spid="3" grpId="0"/>
      <p:bldP spid="3" grpId="1"/>
      <p:bldP spid="3" grpId="2"/>
      <p:bldP spid="23" grpId="0"/>
      <p:bldP spid="23" grpId="1"/>
      <p:bldP spid="23"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34045"/>
            <a:ext cx="8229600" cy="5923955"/>
          </a:xfrm>
          <a:prstGeom prst="rect">
            <a:avLst/>
          </a:prstGeom>
          <a:noFill/>
        </p:spPr>
        <p:txBody>
          <a:bodyPr wrap="square" rtlCol="0">
            <a:spAutoFit/>
          </a:bodyPr>
          <a:lstStyle/>
          <a:p>
            <a:pPr marL="514350" indent="-514350">
              <a:buFont typeface="+mj-lt"/>
              <a:buAutoNum type="arabicPeriod"/>
            </a:pPr>
            <a:r>
              <a:rPr lang="bn-BD" sz="3400" b="1" dirty="0">
                <a:solidFill>
                  <a:srgbClr val="0070C0"/>
                </a:solidFill>
                <a:latin typeface="NikoshBAN" pitchFamily="2" charset="0"/>
                <a:cs typeface="NikoshBAN" pitchFamily="2" charset="0"/>
              </a:rPr>
              <a:t> বর্ণের সাথে বর্ণের মিলন করে। </a:t>
            </a:r>
            <a:endParaRPr lang="en-US" sz="3400" b="1" dirty="0">
              <a:solidFill>
                <a:srgbClr val="0070C0"/>
              </a:solidFill>
              <a:latin typeface="NikoshBAN" pitchFamily="2" charset="0"/>
              <a:cs typeface="NikoshBAN" pitchFamily="2" charset="0"/>
            </a:endParaRPr>
          </a:p>
          <a:p>
            <a:pPr marL="514350" indent="-514350">
              <a:buFont typeface="+mj-lt"/>
              <a:buAutoNum type="arabicPeriod"/>
            </a:pPr>
            <a:r>
              <a:rPr lang="bn-BD" sz="3400" b="1" dirty="0">
                <a:solidFill>
                  <a:srgbClr val="0070C0"/>
                </a:solidFill>
                <a:latin typeface="NikoshBAN" pitchFamily="2" charset="0"/>
                <a:cs typeface="NikoshBAN" pitchFamily="2" charset="0"/>
              </a:rPr>
              <a:t> </a:t>
            </a:r>
            <a:r>
              <a:rPr lang="bn-BD" sz="3400" b="1" dirty="0">
                <a:solidFill>
                  <a:srgbClr val="00B050"/>
                </a:solidFill>
                <a:latin typeface="NikoshBAN" pitchFamily="2" charset="0"/>
                <a:cs typeface="NikoshBAN" pitchFamily="2" charset="0"/>
              </a:rPr>
              <a:t>ব্যঞ্জনবর্ণের সঙ্গে কার যুক্ত করে। </a:t>
            </a:r>
            <a:endParaRPr lang="en-US" sz="3400" b="1" dirty="0">
              <a:solidFill>
                <a:srgbClr val="00B050"/>
              </a:solidFill>
              <a:latin typeface="NikoshBAN" pitchFamily="2" charset="0"/>
              <a:cs typeface="NikoshBAN" pitchFamily="2" charset="0"/>
            </a:endParaRPr>
          </a:p>
          <a:p>
            <a:pPr marL="514350" indent="-514350">
              <a:buFont typeface="+mj-lt"/>
              <a:buAutoNum type="arabicPeriod"/>
            </a:pPr>
            <a:r>
              <a:rPr lang="bn-BD" sz="3400" b="1" dirty="0">
                <a:solidFill>
                  <a:srgbClr val="0070C0"/>
                </a:solidFill>
                <a:latin typeface="NikoshBAN" pitchFamily="2" charset="0"/>
                <a:cs typeface="NikoshBAN" pitchFamily="2" charset="0"/>
              </a:rPr>
              <a:t> ব্যঞ্জনবর্ণের সঙ্গে ব্যঞ্জনবর্ণ বা ফলা যুক্ত করে। </a:t>
            </a:r>
            <a:endParaRPr lang="en-US" sz="3400" b="1" dirty="0">
              <a:solidFill>
                <a:srgbClr val="0070C0"/>
              </a:solidFill>
              <a:latin typeface="NikoshBAN" pitchFamily="2" charset="0"/>
              <a:cs typeface="NikoshBAN" pitchFamily="2" charset="0"/>
            </a:endParaRPr>
          </a:p>
          <a:p>
            <a:pPr marL="514350" indent="-514350">
              <a:buFont typeface="+mj-lt"/>
              <a:buAutoNum type="arabicPeriod"/>
            </a:pPr>
            <a:r>
              <a:rPr lang="bn-BD" sz="3400" b="1" dirty="0">
                <a:solidFill>
                  <a:srgbClr val="00B050"/>
                </a:solidFill>
                <a:latin typeface="NikoshBAN" pitchFamily="2" charset="0"/>
                <a:cs typeface="NikoshBAN" pitchFamily="2" charset="0"/>
              </a:rPr>
              <a:t> শব্দের শেষে বিভক্তি যুক্ত করে।  </a:t>
            </a:r>
            <a:endParaRPr lang="en-US" sz="3400" b="1" dirty="0">
              <a:solidFill>
                <a:srgbClr val="00B050"/>
              </a:solidFill>
              <a:latin typeface="NikoshBAN" pitchFamily="2" charset="0"/>
              <a:cs typeface="NikoshBAN" pitchFamily="2" charset="0"/>
            </a:endParaRPr>
          </a:p>
          <a:p>
            <a:pPr marL="514350" indent="-514350">
              <a:buFont typeface="+mj-lt"/>
              <a:buAutoNum type="arabicPeriod"/>
            </a:pPr>
            <a:r>
              <a:rPr lang="bn-BD" sz="3400" b="1" dirty="0">
                <a:solidFill>
                  <a:srgbClr val="0070C0"/>
                </a:solidFill>
                <a:latin typeface="NikoshBAN" pitchFamily="2" charset="0"/>
                <a:cs typeface="NikoshBAN" pitchFamily="2" charset="0"/>
              </a:rPr>
              <a:t> সন্ধির সাহায্যে। </a:t>
            </a:r>
            <a:endParaRPr lang="en-US" sz="3400" b="1" dirty="0">
              <a:solidFill>
                <a:srgbClr val="0070C0"/>
              </a:solidFill>
              <a:latin typeface="NikoshBAN" pitchFamily="2" charset="0"/>
              <a:cs typeface="NikoshBAN" pitchFamily="2" charset="0"/>
            </a:endParaRPr>
          </a:p>
          <a:p>
            <a:pPr marL="514350" indent="-514350">
              <a:buFont typeface="+mj-lt"/>
              <a:buAutoNum type="arabicPeriod"/>
            </a:pPr>
            <a:r>
              <a:rPr lang="bn-BD" sz="3400" b="1" dirty="0">
                <a:solidFill>
                  <a:srgbClr val="0070C0"/>
                </a:solidFill>
                <a:latin typeface="NikoshBAN" pitchFamily="2" charset="0"/>
                <a:cs typeface="NikoshBAN" pitchFamily="2" charset="0"/>
              </a:rPr>
              <a:t> </a:t>
            </a:r>
            <a:r>
              <a:rPr lang="bn-BD" sz="3400" b="1" dirty="0">
                <a:solidFill>
                  <a:srgbClr val="00B050"/>
                </a:solidFill>
                <a:latin typeface="NikoshBAN" pitchFamily="2" charset="0"/>
                <a:cs typeface="NikoshBAN" pitchFamily="2" charset="0"/>
              </a:rPr>
              <a:t>শব্দের শুরুতে উপসর্গ যোগ করে। </a:t>
            </a:r>
            <a:endParaRPr lang="en-US" sz="3400" b="1" dirty="0">
              <a:solidFill>
                <a:srgbClr val="00B050"/>
              </a:solidFill>
              <a:latin typeface="NikoshBAN" pitchFamily="2" charset="0"/>
              <a:cs typeface="NikoshBAN" pitchFamily="2" charset="0"/>
            </a:endParaRPr>
          </a:p>
          <a:p>
            <a:pPr marL="514350" indent="-514350">
              <a:buFont typeface="+mj-lt"/>
              <a:buAutoNum type="arabicPeriod"/>
            </a:pPr>
            <a:r>
              <a:rPr lang="bn-BD" sz="3400" b="1" dirty="0">
                <a:solidFill>
                  <a:srgbClr val="0070C0"/>
                </a:solidFill>
                <a:latin typeface="NikoshBAN" pitchFamily="2" charset="0"/>
                <a:cs typeface="NikoshBAN" pitchFamily="2" charset="0"/>
              </a:rPr>
              <a:t> শব্দের শেষে প্রত্যয় যোগ করে।</a:t>
            </a:r>
            <a:endParaRPr lang="en-US" sz="3400" b="1" dirty="0">
              <a:solidFill>
                <a:srgbClr val="0070C0"/>
              </a:solidFill>
              <a:latin typeface="NikoshBAN" pitchFamily="2" charset="0"/>
              <a:cs typeface="NikoshBAN" pitchFamily="2" charset="0"/>
            </a:endParaRPr>
          </a:p>
          <a:p>
            <a:pPr marL="514350" indent="-514350">
              <a:buFont typeface="+mj-lt"/>
              <a:buAutoNum type="arabicPeriod"/>
            </a:pPr>
            <a:r>
              <a:rPr lang="bn-BD" sz="3400" b="1" dirty="0">
                <a:solidFill>
                  <a:srgbClr val="0070C0"/>
                </a:solidFill>
                <a:latin typeface="NikoshBAN" pitchFamily="2" charset="0"/>
                <a:cs typeface="NikoshBAN" pitchFamily="2" charset="0"/>
              </a:rPr>
              <a:t> </a:t>
            </a:r>
            <a:r>
              <a:rPr lang="bn-BD" sz="3400" b="1" dirty="0">
                <a:solidFill>
                  <a:srgbClr val="00B050"/>
                </a:solidFill>
                <a:latin typeface="NikoshBAN" pitchFamily="2" charset="0"/>
                <a:cs typeface="NikoshBAN" pitchFamily="2" charset="0"/>
              </a:rPr>
              <a:t>পদের দ্বিরুক্তির মাধ্যমে।</a:t>
            </a:r>
            <a:endParaRPr lang="en-US" sz="3400" b="1" dirty="0">
              <a:solidFill>
                <a:srgbClr val="00B050"/>
              </a:solidFill>
              <a:latin typeface="NikoshBAN" pitchFamily="2" charset="0"/>
              <a:cs typeface="NikoshBAN" pitchFamily="2" charset="0"/>
            </a:endParaRPr>
          </a:p>
          <a:p>
            <a:pPr marL="514350" indent="-514350">
              <a:buFont typeface="+mj-lt"/>
              <a:buAutoNum type="arabicPeriod"/>
            </a:pPr>
            <a:r>
              <a:rPr lang="bn-BD" sz="3400" b="1" dirty="0">
                <a:solidFill>
                  <a:srgbClr val="0070C0"/>
                </a:solidFill>
                <a:latin typeface="NikoshBAN" pitchFamily="2" charset="0"/>
                <a:cs typeface="NikoshBAN" pitchFamily="2" charset="0"/>
              </a:rPr>
              <a:t> সমাসের সাহায্যে।</a:t>
            </a:r>
            <a:endParaRPr lang="en-US" sz="3400" b="1" dirty="0">
              <a:solidFill>
                <a:srgbClr val="0070C0"/>
              </a:solidFill>
              <a:latin typeface="NikoshBAN" pitchFamily="2" charset="0"/>
              <a:cs typeface="NikoshBAN" pitchFamily="2" charset="0"/>
            </a:endParaRPr>
          </a:p>
          <a:p>
            <a:pPr marL="514350" indent="-514350">
              <a:buFont typeface="+mj-lt"/>
              <a:buAutoNum type="arabicPeriod"/>
            </a:pPr>
            <a:r>
              <a:rPr lang="bn-BD" sz="3400" b="1" dirty="0">
                <a:solidFill>
                  <a:srgbClr val="0070C0"/>
                </a:solidFill>
                <a:latin typeface="NikoshBAN" pitchFamily="2" charset="0"/>
                <a:cs typeface="NikoshBAN" pitchFamily="2" charset="0"/>
              </a:rPr>
              <a:t> </a:t>
            </a:r>
            <a:r>
              <a:rPr lang="bn-BD" sz="3400" b="1" dirty="0">
                <a:solidFill>
                  <a:srgbClr val="00B050"/>
                </a:solidFill>
                <a:latin typeface="NikoshBAN" pitchFamily="2" charset="0"/>
                <a:cs typeface="NikoshBAN" pitchFamily="2" charset="0"/>
              </a:rPr>
              <a:t>ধ্বন্যাত</a:t>
            </a:r>
            <a:r>
              <a:rPr lang="bn-IN" sz="3400" b="1" dirty="0">
                <a:solidFill>
                  <a:srgbClr val="00B050"/>
                </a:solidFill>
                <a:latin typeface="NikoshBAN" pitchFamily="2" charset="0"/>
                <a:cs typeface="NikoshBAN" pitchFamily="2" charset="0"/>
              </a:rPr>
              <a:t>্ম</a:t>
            </a:r>
            <a:r>
              <a:rPr lang="bn-BD" sz="3400" b="1" dirty="0">
                <a:solidFill>
                  <a:srgbClr val="00B050"/>
                </a:solidFill>
                <a:latin typeface="NikoshBAN" pitchFamily="2" charset="0"/>
                <a:cs typeface="NikoshBAN" pitchFamily="2" charset="0"/>
              </a:rPr>
              <a:t>ক শব্দের মাধ্যমে।</a:t>
            </a:r>
          </a:p>
          <a:p>
            <a:pPr marL="514350" indent="-514350">
              <a:buFont typeface="+mj-lt"/>
              <a:buAutoNum type="arabicPeriod"/>
            </a:pPr>
            <a:r>
              <a:rPr lang="bn-BD" sz="3400" b="1" dirty="0">
                <a:solidFill>
                  <a:srgbClr val="0070C0"/>
                </a:solidFill>
                <a:latin typeface="NikoshBAN" pitchFamily="2" charset="0"/>
                <a:cs typeface="NikoshBAN" pitchFamily="2" charset="0"/>
              </a:rPr>
              <a:t> ব্যবহৃত শব্দকে সংক্ষেপে প্রকাশ করে। </a:t>
            </a:r>
            <a:endParaRPr lang="en-US" sz="3400" b="1" dirty="0">
              <a:solidFill>
                <a:srgbClr val="0070C0"/>
              </a:solidFill>
              <a:latin typeface="NikoshBAN" pitchFamily="2" charset="0"/>
              <a:cs typeface="NikoshBAN" pitchFamily="2" charset="0"/>
            </a:endParaRPr>
          </a:p>
        </p:txBody>
      </p:sp>
      <p:sp>
        <p:nvSpPr>
          <p:cNvPr id="4" name="Rounded Rectangle 3"/>
          <p:cNvSpPr/>
          <p:nvPr/>
        </p:nvSpPr>
        <p:spPr>
          <a:xfrm>
            <a:off x="1371600" y="228600"/>
            <a:ext cx="6400800" cy="73152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b="1" dirty="0">
                <a:solidFill>
                  <a:srgbClr val="FF0000"/>
                </a:solidFill>
                <a:latin typeface="NikoshBAN" pitchFamily="2" charset="0"/>
                <a:cs typeface="NikoshBAN" pitchFamily="2" charset="0"/>
              </a:rPr>
              <a:t>শব্দ গঠনের বিভিন্ন প্রক্রিয়াঃ</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Up Arrow 3"/>
          <p:cNvSpPr/>
          <p:nvPr/>
        </p:nvSpPr>
        <p:spPr>
          <a:xfrm>
            <a:off x="0" y="1371600"/>
            <a:ext cx="9144000" cy="26670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09600" y="3733800"/>
            <a:ext cx="3810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H="1">
            <a:off x="4343400" y="37338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8229600" y="37338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0" y="4800600"/>
            <a:ext cx="2133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যৌগিক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শব্দ</a:t>
            </a:r>
            <a:endParaRPr lang="en-US" sz="4000" dirty="0">
              <a:latin typeface="NikoshBAN" panose="02000000000000000000" pitchFamily="2" charset="0"/>
              <a:cs typeface="NikoshBAN" panose="02000000000000000000" pitchFamily="2" charset="0"/>
            </a:endParaRPr>
          </a:p>
        </p:txBody>
      </p:sp>
      <p:sp>
        <p:nvSpPr>
          <p:cNvPr id="10" name="Rounded Rectangle 9"/>
          <p:cNvSpPr/>
          <p:nvPr/>
        </p:nvSpPr>
        <p:spPr>
          <a:xfrm>
            <a:off x="3276600" y="4724400"/>
            <a:ext cx="2362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রূঢ়</a:t>
            </a:r>
            <a:r>
              <a:rPr lang="en-US"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রূঢ়ি</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শব্দ</a:t>
            </a:r>
            <a:endParaRPr lang="en-US" sz="4000" dirty="0">
              <a:latin typeface="NikoshBAN" panose="02000000000000000000" pitchFamily="2" charset="0"/>
              <a:cs typeface="NikoshBAN" panose="02000000000000000000" pitchFamily="2" charset="0"/>
            </a:endParaRPr>
          </a:p>
        </p:txBody>
      </p:sp>
      <p:sp>
        <p:nvSpPr>
          <p:cNvPr id="11" name="Rounded Rectangle 10"/>
          <p:cNvSpPr/>
          <p:nvPr/>
        </p:nvSpPr>
        <p:spPr>
          <a:xfrm>
            <a:off x="6858000" y="46482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যোগরূঢ়</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শব্দ</a:t>
            </a:r>
            <a:endParaRPr lang="en-US" sz="4000" dirty="0">
              <a:latin typeface="NikoshBAN" panose="02000000000000000000" pitchFamily="2" charset="0"/>
              <a:cs typeface="NikoshBAN" panose="02000000000000000000" pitchFamily="2" charset="0"/>
            </a:endParaRPr>
          </a:p>
        </p:txBody>
      </p:sp>
      <p:sp>
        <p:nvSpPr>
          <p:cNvPr id="12" name="Rectangle 11"/>
          <p:cNvSpPr/>
          <p:nvPr/>
        </p:nvSpPr>
        <p:spPr>
          <a:xfrm>
            <a:off x="2514600" y="304800"/>
            <a:ext cx="3962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anose="02000000000000000000" pitchFamily="2" charset="0"/>
                <a:cs typeface="NikoshBAN" panose="02000000000000000000" pitchFamily="2" charset="0"/>
              </a:rPr>
              <a:t>অর্থমূলক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শ্রেণিবিভাগ</a:t>
            </a:r>
            <a:endParaRPr lang="en-US" sz="4400" dirty="0">
              <a:latin typeface="NikoshBAN" panose="02000000000000000000" pitchFamily="2" charset="0"/>
              <a:cs typeface="NikoshBAN" panose="02000000000000000000" pitchFamily="2" charset="0"/>
            </a:endParaRPr>
          </a:p>
        </p:txBody>
      </p:sp>
    </p:spTree>
  </p:cSld>
  <p:clrMapOvr>
    <a:masterClrMapping/>
  </p:clrMapOvr>
  <p:transition>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200400"/>
            <a:ext cx="8077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latin typeface="NikoshBAN" pitchFamily="2" charset="0"/>
                <a:cs typeface="NikoshBAN" pitchFamily="2" charset="0"/>
              </a:rPr>
              <a:t>যে</a:t>
            </a:r>
            <a:r>
              <a:rPr lang="en-US" sz="4400" dirty="0">
                <a:latin typeface="NikoshBAN" pitchFamily="2" charset="0"/>
                <a:cs typeface="NikoshBAN" pitchFamily="2" charset="0"/>
              </a:rPr>
              <a:t> </a:t>
            </a:r>
            <a:r>
              <a:rPr lang="en-US" sz="4400" dirty="0" err="1">
                <a:latin typeface="NikoshBAN" pitchFamily="2" charset="0"/>
                <a:cs typeface="NikoshBAN" pitchFamily="2" charset="0"/>
              </a:rPr>
              <a:t>সকল</a:t>
            </a:r>
            <a:r>
              <a:rPr lang="en-US" sz="4400" dirty="0">
                <a:latin typeface="NikoshBAN" pitchFamily="2" charset="0"/>
                <a:cs typeface="NikoshBAN" pitchFamily="2" charset="0"/>
              </a:rPr>
              <a:t> </a:t>
            </a:r>
            <a:r>
              <a:rPr lang="en-US" sz="4400" dirty="0" err="1">
                <a:latin typeface="NikoshBAN" pitchFamily="2" charset="0"/>
                <a:cs typeface="NikoshBAN" pitchFamily="2" charset="0"/>
              </a:rPr>
              <a:t>শব্দের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ব্যুৎপত্তিগত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অর্থ</a:t>
            </a:r>
            <a:r>
              <a:rPr lang="en-US" sz="4400" dirty="0">
                <a:latin typeface="NikoshBAN" pitchFamily="2" charset="0"/>
                <a:cs typeface="NikoshBAN" pitchFamily="2" charset="0"/>
              </a:rPr>
              <a:t> ও </a:t>
            </a:r>
            <a:r>
              <a:rPr lang="en-US" sz="4400" dirty="0" err="1">
                <a:latin typeface="NikoshBAN" pitchFamily="2" charset="0"/>
                <a:cs typeface="NikoshBAN" pitchFamily="2" charset="0"/>
              </a:rPr>
              <a:t>ব্যবহারিক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অর্থ</a:t>
            </a:r>
            <a:r>
              <a:rPr lang="bn-IN" sz="4400" dirty="0">
                <a:latin typeface="NikoshBAN" pitchFamily="2" charset="0"/>
                <a:cs typeface="NikoshBAN" pitchFamily="2" charset="0"/>
              </a:rPr>
              <a:t> </a:t>
            </a:r>
            <a:r>
              <a:rPr lang="en-US" sz="4400" dirty="0" err="1">
                <a:latin typeface="NikoshBAN" pitchFamily="2" charset="0"/>
                <a:cs typeface="NikoshBAN" pitchFamily="2" charset="0"/>
              </a:rPr>
              <a:t>একই</a:t>
            </a:r>
            <a:r>
              <a:rPr lang="bn-BD" sz="4400" dirty="0">
                <a:latin typeface="NikoshBAN" pitchFamily="2" charset="0"/>
                <a:cs typeface="NikoshBAN" pitchFamily="2" charset="0"/>
              </a:rPr>
              <a:t> </a:t>
            </a:r>
            <a:r>
              <a:rPr lang="en-US" sz="4400" dirty="0" err="1">
                <a:latin typeface="NikoshBAN" pitchFamily="2" charset="0"/>
                <a:cs typeface="NikoshBAN" pitchFamily="2" charset="0"/>
              </a:rPr>
              <a:t>রকম</a:t>
            </a:r>
            <a:r>
              <a:rPr lang="en-US" sz="4400" dirty="0">
                <a:latin typeface="NikoshBAN" pitchFamily="2" charset="0"/>
                <a:cs typeface="NikoshBAN" pitchFamily="2" charset="0"/>
              </a:rPr>
              <a:t>, </a:t>
            </a:r>
            <a:r>
              <a:rPr lang="en-US" sz="4400" dirty="0" err="1">
                <a:latin typeface="NikoshBAN" pitchFamily="2" charset="0"/>
                <a:cs typeface="NikoshBAN" pitchFamily="2" charset="0"/>
              </a:rPr>
              <a:t>সেগুলোকে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যৌগিক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শব্দ</a:t>
            </a:r>
            <a:endParaRPr lang="en-US" sz="4400" dirty="0">
              <a:latin typeface="NikoshBAN" pitchFamily="2" charset="0"/>
              <a:cs typeface="NikoshBAN" pitchFamily="2" charset="0"/>
            </a:endParaRPr>
          </a:p>
          <a:p>
            <a:r>
              <a:rPr lang="en-US" sz="4400" dirty="0" err="1">
                <a:latin typeface="NikoshBAN" pitchFamily="2" charset="0"/>
                <a:cs typeface="NikoshBAN" pitchFamily="2" charset="0"/>
              </a:rPr>
              <a:t>বলে</a:t>
            </a:r>
            <a:r>
              <a:rPr lang="bn-IN" sz="4400" dirty="0">
                <a:latin typeface="NikoshBAN" pitchFamily="2" charset="0"/>
                <a:cs typeface="NikoshBAN" pitchFamily="2" charset="0"/>
              </a:rPr>
              <a:t>।</a:t>
            </a:r>
            <a:endParaRPr lang="en-US" sz="4400" dirty="0">
              <a:latin typeface="NikoshBAN" pitchFamily="2" charset="0"/>
              <a:cs typeface="NikoshBAN" pitchFamily="2" charset="0"/>
            </a:endParaRPr>
          </a:p>
        </p:txBody>
      </p:sp>
      <p:pic>
        <p:nvPicPr>
          <p:cNvPr id="1026" name="Picture 2" descr="C:\Users\Public\Pictures\Sample Pictures\images (2).jpg"/>
          <p:cNvPicPr>
            <a:picLocks noChangeAspect="1" noChangeArrowheads="1"/>
          </p:cNvPicPr>
          <p:nvPr/>
        </p:nvPicPr>
        <p:blipFill>
          <a:blip r:embed="rId2"/>
          <a:srcRect/>
          <a:stretch>
            <a:fillRect/>
          </a:stretch>
        </p:blipFill>
        <p:spPr bwMode="auto">
          <a:xfrm>
            <a:off x="762000" y="152401"/>
            <a:ext cx="6553200" cy="2819400"/>
          </a:xfrm>
          <a:prstGeom prst="rect">
            <a:avLst/>
          </a:prstGeom>
          <a:noFill/>
        </p:spPr>
      </p:pic>
    </p:spTree>
  </p:cSld>
  <p:clrMapOvr>
    <a:masterClrMapping/>
  </p:clrMapOvr>
  <p:transition>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0646" y="1366701"/>
            <a:ext cx="3977640" cy="707886"/>
          </a:xfrm>
          <a:prstGeom prst="rect">
            <a:avLst/>
          </a:prstGeom>
          <a:noFill/>
        </p:spPr>
        <p:txBody>
          <a:bodyPr wrap="square" rtlCol="0">
            <a:spAutoFit/>
          </a:bodyPr>
          <a:lstStyle/>
          <a:p>
            <a:r>
              <a:rPr lang="en-US" sz="4000" dirty="0" err="1">
                <a:latin typeface="NikoshBAN" pitchFamily="2" charset="0"/>
                <a:cs typeface="NikoshBAN" pitchFamily="2" charset="0"/>
              </a:rPr>
              <a:t>যৌগিক</a:t>
            </a:r>
            <a:r>
              <a:rPr lang="bn-IN" sz="4000" dirty="0">
                <a:latin typeface="NikoshBAN" pitchFamily="2" charset="0"/>
                <a:cs typeface="NikoshBAN" pitchFamily="2" charset="0"/>
              </a:rPr>
              <a:t> </a:t>
            </a:r>
            <a:r>
              <a:rPr lang="bn-BD" sz="4000" dirty="0">
                <a:latin typeface="NikoshBAN" panose="02000000000000000000" pitchFamily="2" charset="0"/>
                <a:cs typeface="NikoshBAN" panose="02000000000000000000" pitchFamily="2" charset="0"/>
              </a:rPr>
              <a:t>শব্দের উদাহরণ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5391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939E-7C54-4F6D-9C7E-08E332F86992}"/>
              </a:ext>
            </a:extLst>
          </p:cNvPr>
          <p:cNvSpPr>
            <a:spLocks noGrp="1"/>
          </p:cNvSpPr>
          <p:nvPr>
            <p:ph type="title"/>
          </p:nvPr>
        </p:nvSpPr>
        <p:spPr/>
        <p:txBody>
          <a:bodyPr>
            <a:normAutofit/>
          </a:bodyPr>
          <a:lstStyle/>
          <a:p>
            <a:r>
              <a:rPr lang="bn-IN" sz="4800" dirty="0">
                <a:latin typeface="NikoshBAN" panose="02000000000000000000" pitchFamily="2" charset="0"/>
                <a:cs typeface="NikoshBAN" panose="02000000000000000000" pitchFamily="2" charset="0"/>
              </a:rPr>
              <a:t>গায়ক</a:t>
            </a:r>
            <a:endParaRPr lang="en-US" sz="4800" dirty="0">
              <a:latin typeface="NikoshBAN" panose="02000000000000000000" pitchFamily="2" charset="0"/>
              <a:cs typeface="NikoshBAN" panose="02000000000000000000" pitchFamily="2" charset="0"/>
            </a:endParaRPr>
          </a:p>
        </p:txBody>
      </p:sp>
      <p:pic>
        <p:nvPicPr>
          <p:cNvPr id="8" name="Content Placeholder 7">
            <a:extLst>
              <a:ext uri="{FF2B5EF4-FFF2-40B4-BE49-F238E27FC236}">
                <a16:creationId xmlns:a16="http://schemas.microsoft.com/office/drawing/2014/main" id="{7398AC05-8FF9-4C75-A8A0-144D41CCEB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0574" y="1881501"/>
            <a:ext cx="8229600" cy="4538036"/>
          </a:xfrm>
        </p:spPr>
      </p:pic>
      <p:sp>
        <p:nvSpPr>
          <p:cNvPr id="6" name="Content Placeholder 5">
            <a:extLst>
              <a:ext uri="{FF2B5EF4-FFF2-40B4-BE49-F238E27FC236}">
                <a16:creationId xmlns:a16="http://schemas.microsoft.com/office/drawing/2014/main" id="{7D52FF6A-9352-4654-8721-D306E201658A}"/>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1602578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4703" y="1454876"/>
            <a:ext cx="3683726" cy="369332"/>
          </a:xfrm>
          <a:prstGeom prst="rect">
            <a:avLst/>
          </a:prstGeom>
          <a:noFill/>
        </p:spPr>
        <p:txBody>
          <a:bodyPr wrap="square" rtlCol="0">
            <a:spAutoFit/>
          </a:bodyPr>
          <a:lstStyle/>
          <a:p>
            <a:r>
              <a:rPr lang="bn-BD" dirty="0"/>
              <a:t>যৌগিক শব্দের উদাহরণ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832" y="2242069"/>
            <a:ext cx="5718756" cy="31610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lowchart: Punched Tape 5"/>
          <p:cNvSpPr/>
          <p:nvPr/>
        </p:nvSpPr>
        <p:spPr>
          <a:xfrm>
            <a:off x="447412" y="2242069"/>
            <a:ext cx="2219588" cy="3048173"/>
          </a:xfrm>
          <a:prstGeom prst="flowChartPunchedTap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bn-BD" sz="2400" dirty="0"/>
              <a:t>চিকামারা </a:t>
            </a:r>
            <a:endParaRPr lang="en-US" sz="2400" dirty="0"/>
          </a:p>
        </p:txBody>
      </p:sp>
    </p:spTree>
    <p:extLst>
      <p:ext uri="{BB962C8B-B14F-4D97-AF65-F5344CB8AC3E}">
        <p14:creationId xmlns:p14="http://schemas.microsoft.com/office/powerpoint/2010/main" val="16398547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8" y="857250"/>
            <a:ext cx="9117886" cy="5143500"/>
          </a:xfrm>
          <a:prstGeom prst="rect">
            <a:avLst/>
          </a:prstGeom>
        </p:spPr>
      </p:pic>
      <p:sp>
        <p:nvSpPr>
          <p:cNvPr id="3" name="TextBox 2"/>
          <p:cNvSpPr txBox="1"/>
          <p:nvPr/>
        </p:nvSpPr>
        <p:spPr>
          <a:xfrm>
            <a:off x="609600" y="1257300"/>
            <a:ext cx="8915400" cy="553998"/>
          </a:xfrm>
          <a:prstGeom prst="rect">
            <a:avLst/>
          </a:prstGeom>
          <a:noFill/>
        </p:spPr>
        <p:txBody>
          <a:bodyPr wrap="square" rtlCol="0">
            <a:spAutoFit/>
          </a:bodyPr>
          <a:lstStyle/>
          <a:p>
            <a:r>
              <a:rPr lang="en-US" sz="30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3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উদাহর</a:t>
            </a:r>
            <a:r>
              <a:rPr lang="bn-IN" sz="3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ণ</a:t>
            </a:r>
            <a:r>
              <a:rPr lang="en-US" sz="30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3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a:t>
            </a:r>
            <a:r>
              <a:rPr lang="bn-IN" sz="3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বুঝার</a:t>
            </a:r>
            <a:r>
              <a:rPr lang="en-US" sz="3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চেষ্টা</a:t>
            </a:r>
            <a:r>
              <a:rPr lang="en-US" sz="3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endParaRPr lang="en-US" sz="3000" dirty="0"/>
          </a:p>
        </p:txBody>
      </p:sp>
      <p:sp>
        <p:nvSpPr>
          <p:cNvPr id="4" name="TextBox 3"/>
          <p:cNvSpPr txBox="1"/>
          <p:nvPr/>
        </p:nvSpPr>
        <p:spPr>
          <a:xfrm>
            <a:off x="5257800" y="2499012"/>
            <a:ext cx="3276600" cy="707886"/>
          </a:xfrm>
          <a:prstGeom prst="rect">
            <a:avLst/>
          </a:prstGeom>
          <a:noFill/>
        </p:spPr>
        <p:txBody>
          <a:bodyPr wrap="square" rtlCol="0">
            <a:spAutoFit/>
          </a:bodyPr>
          <a:lstStyle/>
          <a:p>
            <a:pPr lvl="0" algn="ctr"/>
            <a:r>
              <a:rPr lang="bn-BD" sz="4000" b="1" dirty="0">
                <a:solidFill>
                  <a:prstClr val="black"/>
                </a:solidFill>
                <a:latin typeface="NikoshBAN" pitchFamily="2" charset="0"/>
                <a:cs typeface="NikoshBAN" pitchFamily="2" charset="0"/>
              </a:rPr>
              <a:t>নব+অন্ন = নবান্ন</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11298"/>
            <a:ext cx="4648200" cy="3416014"/>
          </a:xfrm>
          <a:prstGeom prst="rect">
            <a:avLst/>
          </a:prstGeom>
        </p:spPr>
      </p:pic>
      <p:sp>
        <p:nvSpPr>
          <p:cNvPr id="11" name="TextBox 10">
            <a:extLst>
              <a:ext uri="{FF2B5EF4-FFF2-40B4-BE49-F238E27FC236}">
                <a16:creationId xmlns:a16="http://schemas.microsoft.com/office/drawing/2014/main" id="{F886E480-7033-4236-9C68-169ECA174AD4}"/>
              </a:ext>
            </a:extLst>
          </p:cNvPr>
          <p:cNvSpPr txBox="1"/>
          <p:nvPr/>
        </p:nvSpPr>
        <p:spPr>
          <a:xfrm>
            <a:off x="5410200" y="3711714"/>
            <a:ext cx="3276600" cy="707886"/>
          </a:xfrm>
          <a:prstGeom prst="rect">
            <a:avLst/>
          </a:prstGeom>
          <a:noFill/>
        </p:spPr>
        <p:txBody>
          <a:bodyPr wrap="square" rtlCol="0">
            <a:spAutoFit/>
          </a:bodyPr>
          <a:lstStyle/>
          <a:p>
            <a:pPr algn="ctr"/>
            <a:r>
              <a:rPr lang="bn-BD" sz="4000" b="1" dirty="0">
                <a:solidFill>
                  <a:prstClr val="black"/>
                </a:solidFill>
                <a:latin typeface="NikoshBAN" pitchFamily="2" charset="0"/>
                <a:cs typeface="NikoshBAN" pitchFamily="2" charset="0"/>
              </a:rPr>
              <a:t>ন</a:t>
            </a:r>
            <a:r>
              <a:rPr lang="bn-IN" sz="4000" b="1" dirty="0">
                <a:solidFill>
                  <a:prstClr val="black"/>
                </a:solidFill>
                <a:latin typeface="NikoshBAN" pitchFamily="2" charset="0"/>
                <a:cs typeface="NikoshBAN" pitchFamily="2" charset="0"/>
              </a:rPr>
              <a:t>তুন ধানের উ</a:t>
            </a:r>
            <a:r>
              <a:rPr lang="bn-BD" sz="4000" dirty="0">
                <a:latin typeface="NikoshBAN" panose="02000000000000000000" pitchFamily="2" charset="0"/>
                <a:cs typeface="NikoshBAN" panose="02000000000000000000" pitchFamily="2" charset="0"/>
              </a:rPr>
              <a:t>ৎ</a:t>
            </a:r>
            <a:r>
              <a:rPr lang="bn-IN" sz="4000" b="1" dirty="0">
                <a:solidFill>
                  <a:prstClr val="black"/>
                </a:solidFill>
                <a:latin typeface="NikoshBAN" pitchFamily="2" charset="0"/>
                <a:cs typeface="NikoshBAN" pitchFamily="2" charset="0"/>
              </a:rPr>
              <a:t>সব</a:t>
            </a:r>
            <a:endParaRPr lang="bn-BD" sz="4000" b="1"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2250605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ukto-mona.com/bangla_blog/wp-content/uploads/2010/12/bangladesh-women-socc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3314699" cy="4419600"/>
          </a:xfrm>
          <a:prstGeom prst="roundRect">
            <a:avLst>
              <a:gd name="adj" fmla="val 16667"/>
            </a:avLst>
          </a:prstGeom>
          <a:ln w="76200">
            <a:solidFill>
              <a:srgbClr val="660033"/>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038599" y="228600"/>
            <a:ext cx="4780973" cy="4419600"/>
          </a:xfrm>
          <a:prstGeom prst="rect">
            <a:avLst/>
          </a:prstGeom>
          <a:solidFill>
            <a:srgbClr val="0000FF"/>
          </a:solidFill>
          <a:ln w="57150">
            <a:solidFill>
              <a:srgbClr val="0000FF"/>
            </a:solidFill>
          </a:ln>
        </p:spPr>
      </p:pic>
      <p:sp>
        <p:nvSpPr>
          <p:cNvPr id="4" name="Rectangle 3"/>
          <p:cNvSpPr/>
          <p:nvPr/>
        </p:nvSpPr>
        <p:spPr>
          <a:xfrm>
            <a:off x="609600" y="5486400"/>
            <a:ext cx="3048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খেলোয়</a:t>
            </a:r>
            <a:r>
              <a:rPr lang="bn-BD" sz="4400" dirty="0">
                <a:latin typeface="NikoshBAN" pitchFamily="2" charset="0"/>
                <a:cs typeface="NikoshBAN" pitchFamily="2" charset="0"/>
              </a:rPr>
              <a:t>াড়</a:t>
            </a:r>
            <a:endParaRPr lang="en-US" sz="4400" dirty="0">
              <a:latin typeface="NikoshBAN" pitchFamily="2" charset="0"/>
              <a:cs typeface="NikoshBAN" pitchFamily="2" charset="0"/>
            </a:endParaRPr>
          </a:p>
        </p:txBody>
      </p:sp>
      <p:sp>
        <p:nvSpPr>
          <p:cNvPr id="5" name="Rectangle 4"/>
          <p:cNvSpPr/>
          <p:nvPr/>
        </p:nvSpPr>
        <p:spPr>
          <a:xfrm>
            <a:off x="5105400" y="5486400"/>
            <a:ext cx="274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NikoshBAN" pitchFamily="2" charset="0"/>
                <a:cs typeface="NikoshBAN" pitchFamily="2" charset="0"/>
              </a:rPr>
              <a:t>পাঠক</a:t>
            </a:r>
            <a:endParaRPr lang="en-US" sz="4800" dirty="0">
              <a:latin typeface="NikoshBAN" pitchFamily="2" charset="0"/>
              <a:cs typeface="NikoshBAN" pitchFamily="2" charset="0"/>
            </a:endParaRPr>
          </a:p>
        </p:txBody>
      </p:sp>
    </p:spTree>
  </p:cSld>
  <p:clrMapOvr>
    <a:masterClrMapping/>
  </p:clrMapOvr>
  <p:transition>
    <p:checke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83058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err="1">
                <a:latin typeface="NikoshBAN" pitchFamily="2" charset="0"/>
                <a:cs typeface="NikoshBAN" pitchFamily="2" charset="0"/>
              </a:rPr>
              <a:t>যে</a:t>
            </a:r>
            <a:r>
              <a:rPr lang="en-US" sz="4800" dirty="0">
                <a:latin typeface="NikoshBAN" pitchFamily="2" charset="0"/>
                <a:cs typeface="NikoshBAN" pitchFamily="2" charset="0"/>
              </a:rPr>
              <a:t> </a:t>
            </a:r>
            <a:r>
              <a:rPr lang="en-US" sz="4800" dirty="0" err="1">
                <a:latin typeface="NikoshBAN" pitchFamily="2" charset="0"/>
                <a:cs typeface="NikoshBAN" pitchFamily="2" charset="0"/>
              </a:rPr>
              <a:t>শব্দ</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প্রত্যয়</a:t>
            </a:r>
            <a:r>
              <a:rPr lang="en-US" sz="4800" dirty="0">
                <a:latin typeface="NikoshBAN" pitchFamily="2" charset="0"/>
                <a:cs typeface="NikoshBAN" pitchFamily="2" charset="0"/>
              </a:rPr>
              <a:t> </a:t>
            </a:r>
            <a:r>
              <a:rPr lang="en-US" sz="4800" dirty="0" err="1">
                <a:latin typeface="NikoshBAN" pitchFamily="2" charset="0"/>
                <a:cs typeface="NikoshBAN" pitchFamily="2" charset="0"/>
              </a:rPr>
              <a:t>বা</a:t>
            </a:r>
            <a:r>
              <a:rPr lang="en-US" sz="4800" dirty="0">
                <a:latin typeface="NikoshBAN" pitchFamily="2" charset="0"/>
                <a:cs typeface="NikoshBAN" pitchFamily="2" charset="0"/>
              </a:rPr>
              <a:t> </a:t>
            </a:r>
            <a:r>
              <a:rPr lang="en-US" sz="4800" dirty="0" err="1">
                <a:latin typeface="NikoshBAN" pitchFamily="2" charset="0"/>
                <a:cs typeface="NikoshBAN" pitchFamily="2" charset="0"/>
              </a:rPr>
              <a:t>উপসর্গযোগে</a:t>
            </a:r>
            <a:r>
              <a:rPr lang="en-US" sz="4800" dirty="0">
                <a:latin typeface="NikoshBAN" pitchFamily="2" charset="0"/>
                <a:cs typeface="NikoshBAN" pitchFamily="2" charset="0"/>
              </a:rPr>
              <a:t> </a:t>
            </a:r>
            <a:r>
              <a:rPr lang="en-US" sz="4800" dirty="0" err="1">
                <a:latin typeface="NikoshBAN" pitchFamily="2" charset="0"/>
                <a:cs typeface="NikoshBAN" pitchFamily="2" charset="0"/>
              </a:rPr>
              <a:t>মূল</a:t>
            </a:r>
            <a:r>
              <a:rPr lang="en-US" sz="4800" dirty="0">
                <a:latin typeface="NikoshBAN" pitchFamily="2" charset="0"/>
                <a:cs typeface="NikoshBAN" pitchFamily="2" charset="0"/>
              </a:rPr>
              <a:t> </a:t>
            </a:r>
            <a:r>
              <a:rPr lang="en-US" sz="4800" dirty="0" err="1">
                <a:latin typeface="NikoshBAN" pitchFamily="2" charset="0"/>
                <a:cs typeface="NikoshBAN" pitchFamily="2" charset="0"/>
              </a:rPr>
              <a:t>শব্দের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অর্থের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অনুগামী</a:t>
            </a:r>
            <a:r>
              <a:rPr lang="en-US" sz="4800" dirty="0">
                <a:latin typeface="NikoshBAN" pitchFamily="2" charset="0"/>
                <a:cs typeface="NikoshBAN" pitchFamily="2" charset="0"/>
              </a:rPr>
              <a:t> ন</a:t>
            </a:r>
            <a:r>
              <a:rPr lang="bn-IN" sz="4800" dirty="0">
                <a:latin typeface="NikoshBAN" pitchFamily="2" charset="0"/>
                <a:cs typeface="NikoshBAN" pitchFamily="2" charset="0"/>
              </a:rPr>
              <a:t>া</a:t>
            </a:r>
            <a:r>
              <a:rPr lang="en-US" sz="4800" dirty="0">
                <a:latin typeface="NikoshBAN" pitchFamily="2" charset="0"/>
                <a:cs typeface="NikoshBAN" pitchFamily="2" charset="0"/>
              </a:rPr>
              <a:t> </a:t>
            </a:r>
            <a:r>
              <a:rPr lang="en-US" sz="4800" dirty="0" err="1">
                <a:latin typeface="NikoshBAN" pitchFamily="2" charset="0"/>
                <a:cs typeface="NikoshBAN" pitchFamily="2" charset="0"/>
              </a:rPr>
              <a:t>হয়ে</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বিশিষ্ট</a:t>
            </a:r>
            <a:r>
              <a:rPr lang="en-US" sz="4800" dirty="0">
                <a:latin typeface="NikoshBAN" pitchFamily="2" charset="0"/>
                <a:cs typeface="NikoshBAN" pitchFamily="2" charset="0"/>
              </a:rPr>
              <a:t> </a:t>
            </a:r>
            <a:r>
              <a:rPr lang="en-US" sz="4800" dirty="0" err="1">
                <a:latin typeface="NikoshBAN" pitchFamily="2" charset="0"/>
                <a:cs typeface="NikoshBAN" pitchFamily="2" charset="0"/>
              </a:rPr>
              <a:t>অর্থ</a:t>
            </a:r>
            <a:r>
              <a:rPr lang="en-US" sz="4800" dirty="0">
                <a:latin typeface="NikoshBAN" pitchFamily="2" charset="0"/>
                <a:cs typeface="NikoshBAN" pitchFamily="2" charset="0"/>
              </a:rPr>
              <a:t> </a:t>
            </a:r>
            <a:r>
              <a:rPr lang="en-US" sz="4800" dirty="0" err="1">
                <a:latin typeface="NikoshBAN" pitchFamily="2" charset="0"/>
                <a:cs typeface="NikoshBAN" pitchFamily="2" charset="0"/>
              </a:rPr>
              <a:t>জ্ঞাপন</a:t>
            </a:r>
            <a:r>
              <a:rPr lang="bn-BD" sz="4800" dirty="0">
                <a:latin typeface="NikoshBAN" pitchFamily="2" charset="0"/>
                <a:cs typeface="NikoshBAN" pitchFamily="2" charset="0"/>
              </a:rPr>
              <a:t> </a:t>
            </a:r>
            <a:r>
              <a:rPr lang="en-US" sz="4800" dirty="0" err="1">
                <a:latin typeface="NikoshBAN" pitchFamily="2" charset="0"/>
                <a:cs typeface="NikoshBAN" pitchFamily="2" charset="0"/>
              </a:rPr>
              <a:t>করলে</a:t>
            </a:r>
            <a:r>
              <a:rPr lang="bn-IN" sz="4800" dirty="0">
                <a:latin typeface="NikoshBAN" pitchFamily="2" charset="0"/>
                <a:cs typeface="NikoshBAN" pitchFamily="2" charset="0"/>
              </a:rPr>
              <a:t> </a:t>
            </a:r>
            <a:r>
              <a:rPr lang="en-US" sz="4800" dirty="0" err="1">
                <a:latin typeface="NikoshBAN" pitchFamily="2" charset="0"/>
                <a:cs typeface="NikoshBAN" pitchFamily="2" charset="0"/>
              </a:rPr>
              <a:t>তাকে</a:t>
            </a:r>
            <a:r>
              <a:rPr lang="bn-BD" sz="4800" dirty="0">
                <a:latin typeface="NikoshBAN" pitchFamily="2" charset="0"/>
                <a:cs typeface="NikoshBAN" pitchFamily="2" charset="0"/>
              </a:rPr>
              <a:t> </a:t>
            </a:r>
            <a:r>
              <a:rPr lang="bn-IN" sz="4800" dirty="0">
                <a:latin typeface="NikoshBAN" pitchFamily="2" charset="0"/>
                <a:cs typeface="NikoshBAN" pitchFamily="2" charset="0"/>
              </a:rPr>
              <a:t>রূঢ় বা রূঢ়ি</a:t>
            </a:r>
            <a:r>
              <a:rPr lang="en-US" sz="4800" dirty="0">
                <a:latin typeface="NikoshBAN" pitchFamily="2" charset="0"/>
                <a:cs typeface="NikoshBAN" pitchFamily="2" charset="0"/>
              </a:rPr>
              <a:t> </a:t>
            </a:r>
            <a:r>
              <a:rPr lang="en-US" sz="4800" dirty="0" err="1">
                <a:latin typeface="NikoshBAN" pitchFamily="2" charset="0"/>
                <a:cs typeface="NikoshBAN" pitchFamily="2" charset="0"/>
              </a:rPr>
              <a:t>শব্দ</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বলে</a:t>
            </a:r>
            <a:r>
              <a:rPr lang="bn-IN" sz="4800" dirty="0">
                <a:latin typeface="NikoshBAN" pitchFamily="2" charset="0"/>
                <a:cs typeface="NikoshBAN" pitchFamily="2" charset="0"/>
              </a:rPr>
              <a:t>।</a:t>
            </a:r>
            <a:r>
              <a:rPr lang="en-US" sz="4800" dirty="0"/>
              <a:t> </a:t>
            </a:r>
          </a:p>
        </p:txBody>
      </p:sp>
    </p:spTree>
    <p:extLst>
      <p:ext uri="{BB962C8B-B14F-4D97-AF65-F5344CB8AC3E}">
        <p14:creationId xmlns:p14="http://schemas.microsoft.com/office/powerpoint/2010/main" val="424688395"/>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a:ln w="228600" cap="sq" cmpd="thickThin">
            <a:solidFill>
              <a:schemeClr val="accent2">
                <a:lumMod val="60000"/>
                <a:lumOff val="40000"/>
              </a:schemeClr>
            </a:solidFill>
            <a:prstDash val="solid"/>
            <a:miter lim="800000"/>
          </a:ln>
          <a:effectLst>
            <a:innerShdw blurRad="76200">
              <a:srgbClr val="000000"/>
            </a:innerShdw>
          </a:effectLst>
          <a:scene3d>
            <a:camera prst="orthographicFront"/>
            <a:lightRig rig="threePt" dir="t"/>
          </a:scene3d>
          <a:sp3d>
            <a:bevelT w="139700" h="139700" prst="divot"/>
          </a:sp3d>
        </p:spPr>
      </p:pic>
    </p:spTree>
    <p:extLst>
      <p:ext uri="{BB962C8B-B14F-4D97-AF65-F5344CB8AC3E}">
        <p14:creationId xmlns:p14="http://schemas.microsoft.com/office/powerpoint/2010/main" val="3692620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615F-FCAB-478F-81B5-246577056CD9}"/>
              </a:ext>
            </a:extLst>
          </p:cNvPr>
          <p:cNvSpPr>
            <a:spLocks noGrp="1"/>
          </p:cNvSpPr>
          <p:nvPr>
            <p:ph type="title"/>
          </p:nvPr>
        </p:nvSpPr>
        <p:spPr/>
        <p:txBody>
          <a:bodyPr>
            <a:normAutofit/>
          </a:bodyPr>
          <a:lstStyle/>
          <a:p>
            <a:r>
              <a:rPr lang="bn-IN" sz="6000" dirty="0">
                <a:latin typeface="NikoshBAN" panose="02000000000000000000" pitchFamily="2" charset="0"/>
                <a:cs typeface="NikoshBAN" panose="02000000000000000000" pitchFamily="2" charset="0"/>
              </a:rPr>
              <a:t>সন্দেশ</a:t>
            </a:r>
            <a:endParaRPr lang="en-US" sz="6000" dirty="0">
              <a:latin typeface="NikoshBAN" panose="02000000000000000000" pitchFamily="2" charset="0"/>
              <a:cs typeface="NikoshBAN" panose="02000000000000000000" pitchFamily="2" charset="0"/>
            </a:endParaRPr>
          </a:p>
        </p:txBody>
      </p:sp>
      <p:sp>
        <p:nvSpPr>
          <p:cNvPr id="3" name="Text Placeholder 2">
            <a:extLst>
              <a:ext uri="{FF2B5EF4-FFF2-40B4-BE49-F238E27FC236}">
                <a16:creationId xmlns:a16="http://schemas.microsoft.com/office/drawing/2014/main" id="{CE46626A-4016-4FA6-B4EF-9A3AA419FCF4}"/>
              </a:ext>
            </a:extLst>
          </p:cNvPr>
          <p:cNvSpPr>
            <a:spLocks noGrp="1"/>
          </p:cNvSpPr>
          <p:nvPr>
            <p:ph type="body" idx="1"/>
          </p:nvPr>
        </p:nvSpPr>
        <p:spPr>
          <a:xfrm>
            <a:off x="1525588" y="1535113"/>
            <a:ext cx="2971800" cy="639762"/>
          </a:xfrm>
        </p:spPr>
        <p:txBody>
          <a:bodyPr>
            <a:normAutofit fontScale="92500" lnSpcReduction="10000"/>
          </a:bodyPr>
          <a:lstStyle/>
          <a:p>
            <a:r>
              <a:rPr lang="bn-IN" sz="4000" dirty="0">
                <a:latin typeface="NikoshBAN" panose="02000000000000000000" pitchFamily="2" charset="0"/>
                <a:cs typeface="NikoshBAN" panose="02000000000000000000" pitchFamily="2" charset="0"/>
              </a:rPr>
              <a:t>মিষ্টান্ন</a:t>
            </a:r>
            <a:endParaRPr lang="en-US" sz="4000" dirty="0">
              <a:latin typeface="NikoshBAN" panose="02000000000000000000" pitchFamily="2" charset="0"/>
              <a:cs typeface="NikoshBAN" panose="02000000000000000000" pitchFamily="2" charset="0"/>
            </a:endParaRPr>
          </a:p>
        </p:txBody>
      </p:sp>
      <p:pic>
        <p:nvPicPr>
          <p:cNvPr id="10" name="Content Placeholder 9">
            <a:extLst>
              <a:ext uri="{FF2B5EF4-FFF2-40B4-BE49-F238E27FC236}">
                <a16:creationId xmlns:a16="http://schemas.microsoft.com/office/drawing/2014/main" id="{DA2D137C-EC31-4F4A-87F3-4959B9A53FC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805334"/>
            <a:ext cx="4187825" cy="3521772"/>
          </a:xfrm>
        </p:spPr>
      </p:pic>
      <p:sp>
        <p:nvSpPr>
          <p:cNvPr id="5" name="Text Placeholder 4">
            <a:extLst>
              <a:ext uri="{FF2B5EF4-FFF2-40B4-BE49-F238E27FC236}">
                <a16:creationId xmlns:a16="http://schemas.microsoft.com/office/drawing/2014/main" id="{CD5AF288-C1E2-4EB5-8332-213585BC1007}"/>
              </a:ext>
            </a:extLst>
          </p:cNvPr>
          <p:cNvSpPr>
            <a:spLocks noGrp="1"/>
          </p:cNvSpPr>
          <p:nvPr>
            <p:ph type="body" sz="quarter" idx="3"/>
          </p:nvPr>
        </p:nvSpPr>
        <p:spPr>
          <a:xfrm>
            <a:off x="5715000" y="1535113"/>
            <a:ext cx="2971800" cy="639762"/>
          </a:xfrm>
        </p:spPr>
        <p:txBody>
          <a:bodyPr>
            <a:noAutofit/>
          </a:bodyPr>
          <a:lstStyle/>
          <a:p>
            <a:r>
              <a:rPr lang="bn-IN" sz="4000" dirty="0">
                <a:latin typeface="NikoshBAN" panose="02000000000000000000" pitchFamily="2" charset="0"/>
                <a:cs typeface="NikoshBAN" panose="02000000000000000000" pitchFamily="2" charset="0"/>
              </a:rPr>
              <a:t>সংবাদ</a:t>
            </a:r>
            <a:endParaRPr lang="en-US" sz="4000" dirty="0">
              <a:latin typeface="NikoshBAN" panose="02000000000000000000" pitchFamily="2" charset="0"/>
              <a:cs typeface="NikoshBAN" panose="02000000000000000000" pitchFamily="2" charset="0"/>
            </a:endParaRPr>
          </a:p>
        </p:txBody>
      </p:sp>
      <p:pic>
        <p:nvPicPr>
          <p:cNvPr id="12" name="Content Placeholder 11">
            <a:extLst>
              <a:ext uri="{FF2B5EF4-FFF2-40B4-BE49-F238E27FC236}">
                <a16:creationId xmlns:a16="http://schemas.microsoft.com/office/drawing/2014/main" id="{D7E5CA20-7BC7-45A1-B733-13E98950DD6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743200"/>
            <a:ext cx="3765299" cy="3660106"/>
          </a:xfrm>
        </p:spPr>
      </p:pic>
    </p:spTree>
    <p:extLst>
      <p:ext uri="{BB962C8B-B14F-4D97-AF65-F5344CB8AC3E}">
        <p14:creationId xmlns:p14="http://schemas.microsoft.com/office/powerpoint/2010/main" val="658564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ROTEC\Pictures\বাঁশি-১.jpg"/>
          <p:cNvPicPr>
            <a:picLocks noChangeAspect="1" noChangeArrowheads="1"/>
          </p:cNvPicPr>
          <p:nvPr/>
        </p:nvPicPr>
        <p:blipFill>
          <a:blip r:embed="rId2"/>
          <a:srcRect/>
          <a:stretch>
            <a:fillRect/>
          </a:stretch>
        </p:blipFill>
        <p:spPr bwMode="auto">
          <a:xfrm>
            <a:off x="304800" y="1371600"/>
            <a:ext cx="4114800" cy="2438400"/>
          </a:xfrm>
          <a:prstGeom prst="rect">
            <a:avLst/>
          </a:prstGeom>
          <a:noFill/>
        </p:spPr>
      </p:pic>
      <p:pic>
        <p:nvPicPr>
          <p:cNvPr id="4" name="Picture 3" descr="বাঁশি-২.jpg"/>
          <p:cNvPicPr>
            <a:picLocks noChangeAspect="1"/>
          </p:cNvPicPr>
          <p:nvPr/>
        </p:nvPicPr>
        <p:blipFill>
          <a:blip r:embed="rId3"/>
          <a:stretch>
            <a:fillRect/>
          </a:stretch>
        </p:blipFill>
        <p:spPr>
          <a:xfrm>
            <a:off x="4876800" y="1366761"/>
            <a:ext cx="3886200" cy="2595639"/>
          </a:xfrm>
          <a:prstGeom prst="rect">
            <a:avLst/>
          </a:prstGeom>
        </p:spPr>
      </p:pic>
      <p:sp>
        <p:nvSpPr>
          <p:cNvPr id="5" name="Rectangle 4"/>
          <p:cNvSpPr/>
          <p:nvPr/>
        </p:nvSpPr>
        <p:spPr>
          <a:xfrm>
            <a:off x="990600" y="4419600"/>
            <a:ext cx="2057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latin typeface="NikoshBAN" pitchFamily="2" charset="0"/>
                <a:cs typeface="NikoshBAN" pitchFamily="2" charset="0"/>
              </a:rPr>
              <a:t>বাঁশি</a:t>
            </a:r>
            <a:endParaRPr lang="en-US" sz="6600" dirty="0">
              <a:latin typeface="NikoshBAN" pitchFamily="2" charset="0"/>
              <a:cs typeface="NikoshBAN" pitchFamily="2" charset="0"/>
            </a:endParaRPr>
          </a:p>
        </p:txBody>
      </p:sp>
      <p:sp>
        <p:nvSpPr>
          <p:cNvPr id="6" name="Rectangle 5"/>
          <p:cNvSpPr/>
          <p:nvPr/>
        </p:nvSpPr>
        <p:spPr>
          <a:xfrm>
            <a:off x="5334000" y="47244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বিশেষ</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বাদ্যযন্ত্র</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3483473903"/>
      </p:ext>
    </p:extLst>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000" y="304800"/>
            <a:ext cx="76962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ounded Rectangle 8"/>
          <p:cNvSpPr/>
          <p:nvPr/>
        </p:nvSpPr>
        <p:spPr>
          <a:xfrm>
            <a:off x="342900" y="1593574"/>
            <a:ext cx="8458200" cy="487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3429000" y="381000"/>
            <a:ext cx="2667000" cy="707886"/>
          </a:xfrm>
          <a:prstGeom prst="rect">
            <a:avLst/>
          </a:prstGeom>
          <a:noFill/>
        </p:spPr>
        <p:txBody>
          <a:bodyPr wrap="square" rtlCol="0">
            <a:spAutoFit/>
          </a:bodyPr>
          <a:lstStyle/>
          <a:p>
            <a:r>
              <a:rPr lang="bn-BD" sz="4000" dirty="0">
                <a:solidFill>
                  <a:srgbClr val="FF0000"/>
                </a:solidFill>
                <a:latin typeface="NikoshBAN" pitchFamily="2" charset="0"/>
                <a:cs typeface="NikoshBAN" pitchFamily="2" charset="0"/>
              </a:rPr>
              <a:t>রূঢ় বা রূঢ়ি শব্দ</a:t>
            </a:r>
            <a:endParaRPr lang="en-US" sz="2400" dirty="0">
              <a:solidFill>
                <a:srgbClr val="FF0000"/>
              </a:solidFill>
              <a:latin typeface="NikoshBAN" pitchFamily="2" charset="0"/>
              <a:cs typeface="NikoshBAN" pitchFamily="2" charset="0"/>
            </a:endParaRPr>
          </a:p>
        </p:txBody>
      </p:sp>
      <p:sp>
        <p:nvSpPr>
          <p:cNvPr id="7" name="TextBox 6"/>
          <p:cNvSpPr txBox="1"/>
          <p:nvPr/>
        </p:nvSpPr>
        <p:spPr>
          <a:xfrm>
            <a:off x="1066800" y="2932093"/>
            <a:ext cx="3124200" cy="523220"/>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a:solidFill>
                  <a:schemeClr val="tx1"/>
                </a:solidFill>
                <a:latin typeface="NikoshBAN" pitchFamily="2" charset="0"/>
                <a:cs typeface="NikoshBAN" pitchFamily="2" charset="0"/>
              </a:rPr>
              <a:t>হস্তী  = হ</a:t>
            </a:r>
            <a:r>
              <a:rPr lang="bn-IN" sz="2800" dirty="0">
                <a:solidFill>
                  <a:schemeClr val="tx1"/>
                </a:solidFill>
                <a:latin typeface="NikoshBAN" pitchFamily="2" charset="0"/>
                <a:cs typeface="NikoshBAN" pitchFamily="2" charset="0"/>
              </a:rPr>
              <a:t>স্ত</a:t>
            </a:r>
            <a:r>
              <a:rPr lang="bn-BD" sz="2800" dirty="0">
                <a:solidFill>
                  <a:schemeClr val="tx1"/>
                </a:solidFill>
                <a:latin typeface="NikoshBAN" pitchFamily="2" charset="0"/>
                <a:cs typeface="NikoshBAN" pitchFamily="2" charset="0"/>
              </a:rPr>
              <a:t>+ইন (প্রত্যয়)</a:t>
            </a:r>
          </a:p>
        </p:txBody>
      </p:sp>
      <p:sp>
        <p:nvSpPr>
          <p:cNvPr id="12" name="TextBox 11"/>
          <p:cNvSpPr txBox="1"/>
          <p:nvPr/>
        </p:nvSpPr>
        <p:spPr>
          <a:xfrm>
            <a:off x="5029200" y="2895600"/>
            <a:ext cx="3124200" cy="523220"/>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a:solidFill>
                  <a:schemeClr val="tx1"/>
                </a:solidFill>
                <a:latin typeface="NikoshBAN" pitchFamily="2" charset="0"/>
                <a:cs typeface="NikoshBAN" pitchFamily="2" charset="0"/>
              </a:rPr>
              <a:t>হস্তী = হাতি (বিশিষ্ট অর্থ)</a:t>
            </a:r>
          </a:p>
        </p:txBody>
      </p:sp>
      <p:pic>
        <p:nvPicPr>
          <p:cNvPr id="16" name="Picture 15" descr="Soin-main-1.jpg"/>
          <p:cNvPicPr>
            <a:picLocks noChangeAspect="1"/>
          </p:cNvPicPr>
          <p:nvPr/>
        </p:nvPicPr>
        <p:blipFill>
          <a:blip r:embed="rId2" cstate="print"/>
          <a:stretch>
            <a:fillRect/>
          </a:stretch>
        </p:blipFill>
        <p:spPr>
          <a:xfrm>
            <a:off x="914400" y="3733800"/>
            <a:ext cx="3505200" cy="2196592"/>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descr="Z_plus_security.jpg"/>
          <p:cNvPicPr>
            <a:picLocks noChangeAspect="1"/>
          </p:cNvPicPr>
          <p:nvPr/>
        </p:nvPicPr>
        <p:blipFill>
          <a:blip r:embed="rId3" cstate="print"/>
          <a:stretch>
            <a:fillRect/>
          </a:stretch>
        </p:blipFill>
        <p:spPr>
          <a:xfrm>
            <a:off x="5181600" y="3733800"/>
            <a:ext cx="3200400" cy="2209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style.rotation</p:attrName>
                                        </p:attrNameLst>
                                      </p:cBhvr>
                                      <p:tavLst>
                                        <p:tav tm="0">
                                          <p:val>
                                            <p:fltVal val="720"/>
                                          </p:val>
                                        </p:tav>
                                        <p:tav tm="100000">
                                          <p:val>
                                            <p:fltVal val="0"/>
                                          </p:val>
                                        </p:tav>
                                      </p:tavLst>
                                    </p:anim>
                                    <p:anim calcmode="lin" valueType="num">
                                      <p:cBhvr>
                                        <p:cTn id="23" dur="2000" fill="hold"/>
                                        <p:tgtEl>
                                          <p:spTgt spid="12"/>
                                        </p:tgtEl>
                                        <p:attrNameLst>
                                          <p:attrName>ppt_h</p:attrName>
                                        </p:attrNameLst>
                                      </p:cBhvr>
                                      <p:tavLst>
                                        <p:tav tm="0">
                                          <p:val>
                                            <p:fltVal val="0"/>
                                          </p:val>
                                        </p:tav>
                                        <p:tav tm="100000">
                                          <p:val>
                                            <p:strVal val="#ppt_h"/>
                                          </p:val>
                                        </p:tav>
                                      </p:tavLst>
                                    </p:anim>
                                    <p:anim calcmode="lin" valueType="num">
                                      <p:cBhvr>
                                        <p:cTn id="24"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TC\Desktop\index.jpg"/>
          <p:cNvPicPr>
            <a:picLocks noChangeAspect="1" noChangeArrowheads="1"/>
          </p:cNvPicPr>
          <p:nvPr/>
        </p:nvPicPr>
        <p:blipFill>
          <a:blip r:embed="rId2"/>
          <a:srcRect/>
          <a:stretch>
            <a:fillRect/>
          </a:stretch>
        </p:blipFill>
        <p:spPr bwMode="auto">
          <a:xfrm>
            <a:off x="4419600" y="228600"/>
            <a:ext cx="4343400" cy="3657600"/>
          </a:xfrm>
          <a:prstGeom prst="rect">
            <a:avLst/>
          </a:prstGeom>
          <a:noFill/>
        </p:spPr>
      </p:pic>
      <p:sp>
        <p:nvSpPr>
          <p:cNvPr id="5" name="Rectangle 4"/>
          <p:cNvSpPr/>
          <p:nvPr/>
        </p:nvSpPr>
        <p:spPr>
          <a:xfrm>
            <a:off x="371061" y="1905000"/>
            <a:ext cx="3657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NikoshBAN" pitchFamily="2" charset="0"/>
                <a:cs typeface="NikoshBAN" pitchFamily="2" charset="0"/>
              </a:rPr>
              <a:t>হস্তী</a:t>
            </a:r>
            <a:r>
              <a:rPr lang="en-US" sz="4800" dirty="0">
                <a:latin typeface="NikoshBAN" pitchFamily="2" charset="0"/>
                <a:cs typeface="NikoshBAN" pitchFamily="2" charset="0"/>
              </a:rPr>
              <a:t>=</a:t>
            </a:r>
            <a:r>
              <a:rPr lang="en-US" sz="4800" dirty="0" err="1">
                <a:latin typeface="NikoshBAN" pitchFamily="2" charset="0"/>
                <a:cs typeface="NikoshBAN" pitchFamily="2" charset="0"/>
              </a:rPr>
              <a:t>হস্ত+ইন</a:t>
            </a:r>
            <a:endParaRPr lang="en-US" sz="4800" dirty="0">
              <a:latin typeface="NikoshBAN" pitchFamily="2" charset="0"/>
              <a:cs typeface="NikoshBAN" pitchFamily="2" charset="0"/>
            </a:endParaRPr>
          </a:p>
        </p:txBody>
      </p:sp>
      <p:sp>
        <p:nvSpPr>
          <p:cNvPr id="7" name="Rectangle 6"/>
          <p:cNvSpPr/>
          <p:nvPr/>
        </p:nvSpPr>
        <p:spPr>
          <a:xfrm>
            <a:off x="371061" y="4648200"/>
            <a:ext cx="8696739"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err="1">
                <a:latin typeface="NikoshBAN" pitchFamily="2" charset="0"/>
                <a:cs typeface="NikoshBAN" pitchFamily="2" charset="0"/>
              </a:rPr>
              <a:t>অর্থ-হস্ত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আছে</a:t>
            </a:r>
            <a:r>
              <a:rPr lang="en-US" sz="4800" dirty="0">
                <a:latin typeface="NikoshBAN" pitchFamily="2" charset="0"/>
                <a:cs typeface="NikoshBAN" pitchFamily="2" charset="0"/>
              </a:rPr>
              <a:t> </a:t>
            </a:r>
            <a:r>
              <a:rPr lang="en-US" sz="4800" dirty="0" err="1">
                <a:latin typeface="NikoshBAN" pitchFamily="2" charset="0"/>
                <a:cs typeface="NikoshBAN" pitchFamily="2" charset="0"/>
              </a:rPr>
              <a:t>যার,কিন্তু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হস্তী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বলতে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একটি</a:t>
            </a:r>
            <a:r>
              <a:rPr lang="bn-IN" sz="4800" dirty="0">
                <a:latin typeface="NikoshBAN" pitchFamily="2" charset="0"/>
                <a:cs typeface="NikoshBAN" pitchFamily="2" charset="0"/>
              </a:rPr>
              <a:t> বড়</a:t>
            </a:r>
            <a:r>
              <a:rPr lang="en-US" sz="4800" dirty="0" err="1">
                <a:latin typeface="NikoshBAN" pitchFamily="2" charset="0"/>
                <a:cs typeface="NikoshBAN" pitchFamily="2" charset="0"/>
              </a:rPr>
              <a:t>পশুকে</a:t>
            </a:r>
            <a:r>
              <a:rPr lang="en-US" sz="4800" dirty="0">
                <a:latin typeface="NikoshBAN" pitchFamily="2" charset="0"/>
                <a:cs typeface="NikoshBAN" pitchFamily="2" charset="0"/>
              </a:rPr>
              <a:t> ব</a:t>
            </a:r>
            <a:r>
              <a:rPr lang="bn-IN" sz="4800" dirty="0">
                <a:latin typeface="NikoshBAN" pitchFamily="2" charset="0"/>
                <a:cs typeface="NikoshBAN" pitchFamily="2" charset="0"/>
              </a:rPr>
              <a:t>ু</a:t>
            </a:r>
            <a:r>
              <a:rPr lang="en-US" sz="4800" dirty="0" err="1">
                <a:latin typeface="NikoshBAN" pitchFamily="2" charset="0"/>
                <a:cs typeface="NikoshBAN" pitchFamily="2" charset="0"/>
              </a:rPr>
              <a:t>ঝায়</a:t>
            </a:r>
            <a:r>
              <a:rPr lang="en-US" sz="4800" dirty="0">
                <a:latin typeface="NikoshBAN" pitchFamily="2" charset="0"/>
                <a:cs typeface="NikoshBAN" pitchFamily="2" charset="0"/>
              </a:rPr>
              <a:t>।</a:t>
            </a:r>
          </a:p>
        </p:txBody>
      </p:sp>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4724400" cy="4267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p:cNvSpPr/>
          <p:nvPr/>
        </p:nvSpPr>
        <p:spPr>
          <a:xfrm>
            <a:off x="5334000" y="1638300"/>
            <a:ext cx="2514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NikoshBAN" pitchFamily="2" charset="0"/>
                <a:cs typeface="NikoshBAN" pitchFamily="2" charset="0"/>
              </a:rPr>
              <a:t>প্রবীণ</a:t>
            </a:r>
            <a:endParaRPr lang="en-US" sz="6000" dirty="0">
              <a:latin typeface="NikoshBAN" pitchFamily="2" charset="0"/>
              <a:cs typeface="NikoshBAN" pitchFamily="2" charset="0"/>
            </a:endParaRPr>
          </a:p>
        </p:txBody>
      </p:sp>
      <p:sp>
        <p:nvSpPr>
          <p:cNvPr id="6" name="Rectangle 5"/>
          <p:cNvSpPr/>
          <p:nvPr/>
        </p:nvSpPr>
        <p:spPr>
          <a:xfrm>
            <a:off x="0" y="5334000"/>
            <a:ext cx="8991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err="1">
                <a:latin typeface="NikoshBAN" pitchFamily="2" charset="0"/>
                <a:cs typeface="NikoshBAN" pitchFamily="2" charset="0"/>
              </a:rPr>
              <a:t>শব্দের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অর্থ</a:t>
            </a:r>
            <a:r>
              <a:rPr lang="en-US" sz="4000" dirty="0">
                <a:latin typeface="NikoshBAN" pitchFamily="2" charset="0"/>
                <a:cs typeface="NikoshBAN" pitchFamily="2" charset="0"/>
              </a:rPr>
              <a:t> </a:t>
            </a:r>
            <a:r>
              <a:rPr lang="en-US" sz="4000" dirty="0" err="1">
                <a:latin typeface="NikoshBAN" pitchFamily="2" charset="0"/>
                <a:cs typeface="NikoshBAN" pitchFamily="2" charset="0"/>
              </a:rPr>
              <a:t>হওয়া</a:t>
            </a:r>
            <a:r>
              <a:rPr lang="en-US" sz="4000" dirty="0">
                <a:latin typeface="NikoshBAN" pitchFamily="2" charset="0"/>
                <a:cs typeface="NikoshBAN" pitchFamily="2" charset="0"/>
              </a:rPr>
              <a:t> </a:t>
            </a:r>
            <a:r>
              <a:rPr lang="en-US" sz="4000" dirty="0" err="1">
                <a:latin typeface="NikoshBAN" pitchFamily="2" charset="0"/>
                <a:cs typeface="NikoshBAN" pitchFamily="2" charset="0"/>
              </a:rPr>
              <a:t>উচিত</a:t>
            </a:r>
            <a:r>
              <a:rPr lang="en-US" sz="4000" dirty="0">
                <a:latin typeface="NikoshBAN" pitchFamily="2" charset="0"/>
                <a:cs typeface="NikoshBAN" pitchFamily="2" charset="0"/>
              </a:rPr>
              <a:t> </a:t>
            </a:r>
            <a:r>
              <a:rPr lang="en-US" sz="3600" dirty="0" err="1">
                <a:latin typeface="NikoshBAN" pitchFamily="2" charset="0"/>
                <a:cs typeface="NikoshBAN" pitchFamily="2" charset="0"/>
              </a:rPr>
              <a:t>ছিল</a:t>
            </a:r>
            <a:r>
              <a:rPr lang="bn-IN" sz="3600" dirty="0">
                <a:latin typeface="NikoshBAN" pitchFamily="2" charset="0"/>
                <a:cs typeface="NikoshBAN" pitchFamily="2" charset="0"/>
              </a:rPr>
              <a:t>-</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প্রকৃষ্ট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রূপে</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বাজাতে</a:t>
            </a:r>
            <a:endParaRPr lang="en-US" sz="3600" dirty="0">
              <a:latin typeface="NikoshBAN" pitchFamily="2" charset="0"/>
              <a:cs typeface="NikoshBAN" pitchFamily="2" charset="0"/>
            </a:endParaRPr>
          </a:p>
          <a:p>
            <a:pPr algn="just"/>
            <a:r>
              <a:rPr lang="en-US" sz="3600" dirty="0" err="1">
                <a:latin typeface="NikoshBAN" pitchFamily="2" charset="0"/>
                <a:cs typeface="NikoshBAN" pitchFamily="2" charset="0"/>
              </a:rPr>
              <a:t>পারেন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যিনি</a:t>
            </a:r>
            <a:r>
              <a:rPr lang="en-US" sz="3600" dirty="0">
                <a:latin typeface="NikoshBAN" pitchFamily="2" charset="0"/>
                <a:cs typeface="NikoshBAN" pitchFamily="2" charset="0"/>
              </a:rPr>
              <a:t>।</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4294186939"/>
      </p:ext>
    </p:extLst>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62232"/>
            <a:ext cx="2713645" cy="857250"/>
          </a:xfrm>
        </p:spPr>
        <p:txBody>
          <a:bodyPr>
            <a:normAutofit fontScale="90000"/>
          </a:bodyPr>
          <a:lstStyle/>
          <a:p>
            <a:r>
              <a:rPr lang="bn-IN" sz="3300" b="1" dirty="0">
                <a:latin typeface="NikoshBAN" pitchFamily="2" charset="0"/>
                <a:cs typeface="NikoshBAN" pitchFamily="2" charset="0"/>
              </a:rPr>
              <a:t>গবেষণা=গো+ এষণা</a:t>
            </a:r>
            <a:endParaRPr lang="en-US" u="sng"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0" y="1394300"/>
            <a:ext cx="7681256" cy="4244500"/>
          </a:xfrm>
          <a:prstGeom prst="rect">
            <a:avLst/>
          </a:prstGeom>
        </p:spPr>
      </p:pic>
      <p:sp>
        <p:nvSpPr>
          <p:cNvPr id="8" name="Rectangle 7"/>
          <p:cNvSpPr/>
          <p:nvPr/>
        </p:nvSpPr>
        <p:spPr>
          <a:xfrm>
            <a:off x="1752600" y="5865269"/>
            <a:ext cx="4922025" cy="553998"/>
          </a:xfrm>
          <a:prstGeom prst="rect">
            <a:avLst/>
          </a:prstGeom>
          <a:ln>
            <a:solidFill>
              <a:schemeClr val="accent1"/>
            </a:solidFill>
          </a:ln>
        </p:spPr>
        <p:txBody>
          <a:bodyPr wrap="square">
            <a:spAutoFit/>
          </a:bodyPr>
          <a:lstStyle/>
          <a:p>
            <a:r>
              <a:rPr lang="bn-IN" sz="3000" dirty="0">
                <a:latin typeface="NikoshBAN" pitchFamily="2" charset="0"/>
                <a:cs typeface="NikoshBAN" pitchFamily="2" charset="0"/>
              </a:rPr>
              <a:t>গরু খোঁজা না হয়ে অনেক পরিশ্রম করা</a:t>
            </a:r>
            <a:endParaRPr lang="bn-BD" sz="3000" dirty="0">
              <a:latin typeface="NikoshBAN" pitchFamily="2" charset="0"/>
              <a:cs typeface="NikoshBAN" pitchFamily="2" charset="0"/>
            </a:endParaRPr>
          </a:p>
        </p:txBody>
      </p:sp>
    </p:spTree>
    <p:extLst>
      <p:ext uri="{BB962C8B-B14F-4D97-AF65-F5344CB8AC3E}">
        <p14:creationId xmlns:p14="http://schemas.microsoft.com/office/powerpoint/2010/main" val="94934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371600"/>
            <a:ext cx="86868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সমাস</a:t>
            </a:r>
            <a:r>
              <a:rPr lang="en-US" sz="4400" dirty="0">
                <a:latin typeface="NikoshBAN" pitchFamily="2" charset="0"/>
                <a:cs typeface="NikoshBAN" pitchFamily="2" charset="0"/>
              </a:rPr>
              <a:t> </a:t>
            </a:r>
            <a:r>
              <a:rPr lang="en-US" sz="4400" dirty="0" err="1">
                <a:latin typeface="NikoshBAN" pitchFamily="2" charset="0"/>
                <a:cs typeface="NikoshBAN" pitchFamily="2" charset="0"/>
              </a:rPr>
              <a:t>নিষ্পন্ন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যে</a:t>
            </a:r>
            <a:r>
              <a:rPr lang="en-US" sz="4400" dirty="0">
                <a:latin typeface="NikoshBAN" pitchFamily="2" charset="0"/>
                <a:cs typeface="NikoshBAN" pitchFamily="2" charset="0"/>
              </a:rPr>
              <a:t> </a:t>
            </a:r>
            <a:r>
              <a:rPr lang="en-US" sz="4400" dirty="0" err="1">
                <a:latin typeface="NikoshBAN" pitchFamily="2" charset="0"/>
                <a:cs typeface="NikoshBAN" pitchFamily="2" charset="0"/>
              </a:rPr>
              <a:t>সকল</a:t>
            </a:r>
            <a:r>
              <a:rPr lang="en-US" sz="4400" dirty="0">
                <a:latin typeface="NikoshBAN" pitchFamily="2" charset="0"/>
                <a:cs typeface="NikoshBAN" pitchFamily="2" charset="0"/>
              </a:rPr>
              <a:t>  </a:t>
            </a:r>
            <a:r>
              <a:rPr lang="en-US" sz="4400" dirty="0" err="1">
                <a:latin typeface="NikoshBAN" pitchFamily="2" charset="0"/>
                <a:cs typeface="NikoshBAN" pitchFamily="2" charset="0"/>
              </a:rPr>
              <a:t>শব্দ</a:t>
            </a:r>
            <a:r>
              <a:rPr lang="en-US" sz="4400" dirty="0">
                <a:latin typeface="NikoshBAN" pitchFamily="2" charset="0"/>
                <a:cs typeface="NikoshBAN" pitchFamily="2" charset="0"/>
              </a:rPr>
              <a:t> </a:t>
            </a:r>
            <a:r>
              <a:rPr lang="en-US" sz="4400" dirty="0" err="1">
                <a:latin typeface="NikoshBAN" pitchFamily="2" charset="0"/>
                <a:cs typeface="NikoshBAN" pitchFamily="2" charset="0"/>
              </a:rPr>
              <a:t>সম্পূর্ণভাবে</a:t>
            </a:r>
            <a:r>
              <a:rPr lang="en-US" sz="4400" dirty="0">
                <a:latin typeface="NikoshBAN" pitchFamily="2" charset="0"/>
                <a:cs typeface="NikoshBAN" pitchFamily="2" charset="0"/>
              </a:rPr>
              <a:t> </a:t>
            </a:r>
            <a:r>
              <a:rPr lang="en-US" sz="4400" dirty="0" err="1">
                <a:latin typeface="NikoshBAN" pitchFamily="2" charset="0"/>
                <a:cs typeface="NikoshBAN" pitchFamily="2" charset="0"/>
              </a:rPr>
              <a:t>সমস্যমান</a:t>
            </a:r>
            <a:endParaRPr lang="bn-IN" sz="4400" dirty="0">
              <a:latin typeface="NikoshBAN" pitchFamily="2" charset="0"/>
              <a:cs typeface="NikoshBAN" pitchFamily="2" charset="0"/>
            </a:endParaRPr>
          </a:p>
          <a:p>
            <a:pPr algn="ctr"/>
            <a:r>
              <a:rPr lang="en-US" sz="4400" dirty="0" err="1">
                <a:latin typeface="NikoshBAN" pitchFamily="2" charset="0"/>
                <a:cs typeface="NikoshBAN" pitchFamily="2" charset="0"/>
              </a:rPr>
              <a:t>পদসমূহের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অনুগামী</a:t>
            </a:r>
            <a:r>
              <a:rPr lang="en-US" sz="4400" dirty="0">
                <a:latin typeface="NikoshBAN" pitchFamily="2" charset="0"/>
                <a:cs typeface="NikoshBAN" pitchFamily="2" charset="0"/>
              </a:rPr>
              <a:t> </a:t>
            </a:r>
            <a:r>
              <a:rPr lang="en-US" sz="4400" dirty="0" err="1">
                <a:latin typeface="NikoshBAN" pitchFamily="2" charset="0"/>
                <a:cs typeface="NikoshBAN" pitchFamily="2" charset="0"/>
              </a:rPr>
              <a:t>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হয়ে</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বিশিষ্ট</a:t>
            </a:r>
            <a:r>
              <a:rPr lang="en-US" sz="4400" dirty="0">
                <a:latin typeface="NikoshBAN" pitchFamily="2" charset="0"/>
                <a:cs typeface="NikoshBAN" pitchFamily="2" charset="0"/>
              </a:rPr>
              <a:t> </a:t>
            </a:r>
            <a:r>
              <a:rPr lang="en-US" sz="4400" dirty="0" err="1">
                <a:latin typeface="NikoshBAN" pitchFamily="2" charset="0"/>
                <a:cs typeface="NikoshBAN" pitchFamily="2" charset="0"/>
              </a:rPr>
              <a:t>অর্থ</a:t>
            </a:r>
            <a:r>
              <a:rPr lang="en-US" sz="4400" dirty="0">
                <a:latin typeface="NikoshBAN" pitchFamily="2" charset="0"/>
                <a:cs typeface="NikoshBAN" pitchFamily="2" charset="0"/>
              </a:rPr>
              <a:t> </a:t>
            </a:r>
            <a:r>
              <a:rPr lang="en-US" sz="4400" dirty="0" err="1">
                <a:latin typeface="NikoshBAN" pitchFamily="2" charset="0"/>
                <a:cs typeface="NikoshBAN" pitchFamily="2" charset="0"/>
              </a:rPr>
              <a:t>গ্রহণ</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তাকে</a:t>
            </a:r>
            <a:r>
              <a:rPr lang="en-US" sz="4400" dirty="0">
                <a:latin typeface="NikoshBAN" pitchFamily="2" charset="0"/>
                <a:cs typeface="NikoshBAN" pitchFamily="2" charset="0"/>
              </a:rPr>
              <a:t> </a:t>
            </a:r>
            <a:r>
              <a:rPr lang="bn-IN" sz="4400" dirty="0">
                <a:latin typeface="NikoshBAN" pitchFamily="2" charset="0"/>
                <a:cs typeface="NikoshBAN" pitchFamily="2" charset="0"/>
              </a:rPr>
              <a:t>যোগরূঢ় বা</a:t>
            </a:r>
            <a:r>
              <a:rPr lang="en-US" sz="4400" dirty="0">
                <a:latin typeface="NikoshBAN" pitchFamily="2" charset="0"/>
                <a:cs typeface="NikoshBAN" pitchFamily="2" charset="0"/>
              </a:rPr>
              <a:t> </a:t>
            </a:r>
            <a:r>
              <a:rPr lang="bn-IN" sz="4400" dirty="0">
                <a:latin typeface="NikoshBAN" pitchFamily="2" charset="0"/>
                <a:cs typeface="NikoshBAN" pitchFamily="2" charset="0"/>
              </a:rPr>
              <a:t>যোগরূঢ়ি</a:t>
            </a:r>
            <a:r>
              <a:rPr lang="en-US" sz="4400" dirty="0">
                <a:latin typeface="NikoshBAN" pitchFamily="2" charset="0"/>
                <a:cs typeface="NikoshBAN" pitchFamily="2" charset="0"/>
              </a:rPr>
              <a:t> </a:t>
            </a:r>
            <a:r>
              <a:rPr lang="en-US" sz="4400" dirty="0" err="1">
                <a:latin typeface="NikoshBAN" pitchFamily="2" charset="0"/>
                <a:cs typeface="NikoshBAN" pitchFamily="2" charset="0"/>
              </a:rPr>
              <a:t>শব্দ</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বলে</a:t>
            </a:r>
            <a:r>
              <a:rPr lang="bn-IN" sz="4400" dirty="0">
                <a:latin typeface="NikoshBAN" pitchFamily="2" charset="0"/>
                <a:cs typeface="NikoshBAN" pitchFamily="2" charset="0"/>
              </a:rPr>
              <a:t>।</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676414237"/>
      </p:ext>
    </p:extLst>
  </p:cSld>
  <p:clrMapOvr>
    <a:masterClrMapping/>
  </p:clrMapOvr>
  <p:transition>
    <p:wedg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000" y="304800"/>
            <a:ext cx="76962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ound Same Side Corner Rectangle 8"/>
          <p:cNvSpPr/>
          <p:nvPr/>
        </p:nvSpPr>
        <p:spPr>
          <a:xfrm>
            <a:off x="317411" y="1510748"/>
            <a:ext cx="8458200" cy="4953000"/>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3581400" y="381000"/>
            <a:ext cx="2133600" cy="707886"/>
          </a:xfrm>
          <a:prstGeom prst="rect">
            <a:avLst/>
          </a:prstGeom>
          <a:noFill/>
        </p:spPr>
        <p:txBody>
          <a:bodyPr wrap="square" rtlCol="0">
            <a:spAutoFit/>
          </a:bodyPr>
          <a:lstStyle/>
          <a:p>
            <a:r>
              <a:rPr lang="bn-BD" sz="4000" dirty="0">
                <a:solidFill>
                  <a:schemeClr val="accent2"/>
                </a:solidFill>
                <a:latin typeface="NikoshBAN" pitchFamily="2" charset="0"/>
                <a:cs typeface="NikoshBAN" pitchFamily="2" charset="0"/>
              </a:rPr>
              <a:t>যোগরূঢ় শব্দ</a:t>
            </a:r>
            <a:endParaRPr lang="en-US" sz="2400" dirty="0">
              <a:solidFill>
                <a:schemeClr val="accent2"/>
              </a:solidFill>
              <a:latin typeface="NikoshBAN" pitchFamily="2" charset="0"/>
              <a:cs typeface="NikoshBAN" pitchFamily="2" charset="0"/>
            </a:endParaRPr>
          </a:p>
        </p:txBody>
      </p:sp>
      <p:sp>
        <p:nvSpPr>
          <p:cNvPr id="7" name="TextBox 6"/>
          <p:cNvSpPr txBox="1"/>
          <p:nvPr/>
        </p:nvSpPr>
        <p:spPr>
          <a:xfrm>
            <a:off x="762000" y="2007431"/>
            <a:ext cx="3581400" cy="923330"/>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bn-BD" sz="2700" dirty="0">
                <a:solidFill>
                  <a:schemeClr val="tx1"/>
                </a:solidFill>
                <a:latin typeface="NikoshBAN" pitchFamily="2" charset="0"/>
                <a:cs typeface="NikoshBAN" pitchFamily="2" charset="0"/>
              </a:rPr>
              <a:t>পঙ্কজ= পঙ্কে (কাঁদা) জন্মে যা</a:t>
            </a:r>
          </a:p>
          <a:p>
            <a:pPr algn="ctr"/>
            <a:r>
              <a:rPr lang="bn-BD" sz="2700" dirty="0">
                <a:solidFill>
                  <a:schemeClr val="tx1"/>
                </a:solidFill>
                <a:latin typeface="NikoshBAN" pitchFamily="2" charset="0"/>
                <a:cs typeface="NikoshBAN" pitchFamily="2" charset="0"/>
              </a:rPr>
              <a:t>[সমাস নিষ্পন্ন শব্দ] </a:t>
            </a:r>
          </a:p>
        </p:txBody>
      </p:sp>
      <p:sp>
        <p:nvSpPr>
          <p:cNvPr id="12" name="TextBox 11"/>
          <p:cNvSpPr txBox="1"/>
          <p:nvPr/>
        </p:nvSpPr>
        <p:spPr>
          <a:xfrm>
            <a:off x="4607161" y="2052935"/>
            <a:ext cx="4038600" cy="923330"/>
          </a:xfrm>
          <a:prstGeom prst="rect">
            <a:avLst/>
          </a:prstGeom>
          <a:noFill/>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700" dirty="0">
                <a:solidFill>
                  <a:schemeClr val="tx1"/>
                </a:solidFill>
                <a:latin typeface="NikoshBAN" pitchFamily="2" charset="0"/>
                <a:cs typeface="NikoshBAN" pitchFamily="2" charset="0"/>
              </a:rPr>
              <a:t>পঙ্কজ =পদ্মফুল</a:t>
            </a:r>
          </a:p>
          <a:p>
            <a:pPr algn="ctr"/>
            <a:r>
              <a:rPr lang="bn-BD" sz="2700" dirty="0">
                <a:solidFill>
                  <a:schemeClr val="tx1"/>
                </a:solidFill>
                <a:latin typeface="NikoshBAN" pitchFamily="2" charset="0"/>
                <a:cs typeface="NikoshBAN" pitchFamily="2" charset="0"/>
              </a:rPr>
              <a:t>[শৈবাল, শালুকও কাঁদায় জন্মে তবুও]</a:t>
            </a:r>
          </a:p>
        </p:txBody>
      </p:sp>
      <p:grpSp>
        <p:nvGrpSpPr>
          <p:cNvPr id="20" name="Group 19"/>
          <p:cNvGrpSpPr/>
          <p:nvPr/>
        </p:nvGrpSpPr>
        <p:grpSpPr>
          <a:xfrm>
            <a:off x="534191" y="3704730"/>
            <a:ext cx="2505752" cy="1669026"/>
            <a:chOff x="533400" y="4350774"/>
            <a:chExt cx="2505752" cy="1669026"/>
          </a:xfrm>
        </p:grpSpPr>
        <p:pic>
          <p:nvPicPr>
            <p:cNvPr id="14" name="Picture 13" descr="pond-scum.jpg"/>
            <p:cNvPicPr>
              <a:picLocks noChangeAspect="1"/>
            </p:cNvPicPr>
            <p:nvPr/>
          </p:nvPicPr>
          <p:blipFill>
            <a:blip r:embed="rId2" cstate="print"/>
            <a:stretch>
              <a:fillRect/>
            </a:stretch>
          </p:blipFill>
          <p:spPr>
            <a:xfrm>
              <a:off x="533400" y="4350774"/>
              <a:ext cx="2505752" cy="1669026"/>
            </a:xfrm>
            <a:prstGeom prst="rect">
              <a:avLst/>
            </a:prstGeom>
            <a:ln w="88900" cap="sq" cmpd="thickThin">
              <a:solidFill>
                <a:srgbClr val="000000"/>
              </a:solidFill>
              <a:prstDash val="solid"/>
              <a:miter lim="800000"/>
            </a:ln>
            <a:effectLst>
              <a:innerShdw blurRad="76200">
                <a:srgbClr val="000000"/>
              </a:innerShdw>
            </a:effectLst>
          </p:spPr>
        </p:pic>
        <p:sp>
          <p:nvSpPr>
            <p:cNvPr id="16" name="TextBox 15"/>
            <p:cNvSpPr txBox="1"/>
            <p:nvPr/>
          </p:nvSpPr>
          <p:spPr>
            <a:xfrm>
              <a:off x="762000" y="4964668"/>
              <a:ext cx="1828800" cy="369332"/>
            </a:xfrm>
            <a:prstGeom prst="rect">
              <a:avLst/>
            </a:prstGeom>
            <a:noFill/>
            <a:ln>
              <a:solidFill>
                <a:schemeClr val="tx1"/>
              </a:solidFill>
              <a:prstDash val="sysDash"/>
            </a:ln>
          </p:spPr>
          <p:txBody>
            <a:bodyPr wrap="square" rtlCol="0">
              <a:spAutoFit/>
            </a:bodyPr>
            <a:lstStyle/>
            <a:p>
              <a:pPr algn="ctr"/>
              <a:r>
                <a:rPr lang="bn-BD" b="1" dirty="0">
                  <a:solidFill>
                    <a:srgbClr val="FFFF00"/>
                  </a:solidFill>
                </a:rPr>
                <a:t>শৈবাল</a:t>
              </a:r>
              <a:endParaRPr lang="en-US" b="1" dirty="0">
                <a:solidFill>
                  <a:srgbClr val="FFFF00"/>
                </a:solidFill>
              </a:endParaRPr>
            </a:p>
          </p:txBody>
        </p:sp>
      </p:grpSp>
      <p:grpSp>
        <p:nvGrpSpPr>
          <p:cNvPr id="21" name="Group 20"/>
          <p:cNvGrpSpPr/>
          <p:nvPr/>
        </p:nvGrpSpPr>
        <p:grpSpPr>
          <a:xfrm>
            <a:off x="3337250" y="3753071"/>
            <a:ext cx="2539822" cy="1669026"/>
            <a:chOff x="3133872" y="4339934"/>
            <a:chExt cx="2539822" cy="1669026"/>
          </a:xfrm>
        </p:grpSpPr>
        <p:pic>
          <p:nvPicPr>
            <p:cNvPr id="15" name="Picture 14" descr="shalokpanifalmbd-5.jpg"/>
            <p:cNvPicPr>
              <a:picLocks noChangeAspect="1"/>
            </p:cNvPicPr>
            <p:nvPr/>
          </p:nvPicPr>
          <p:blipFill>
            <a:blip r:embed="rId3" cstate="print"/>
            <a:stretch>
              <a:fillRect/>
            </a:stretch>
          </p:blipFill>
          <p:spPr>
            <a:xfrm>
              <a:off x="3133872" y="4339934"/>
              <a:ext cx="2539822" cy="1669026"/>
            </a:xfrm>
            <a:prstGeom prst="rect">
              <a:avLst/>
            </a:prstGeom>
            <a:ln w="88900" cap="sq" cmpd="thickThin">
              <a:solidFill>
                <a:srgbClr val="000000"/>
              </a:solidFill>
              <a:prstDash val="solid"/>
              <a:miter lim="800000"/>
            </a:ln>
            <a:effectLst>
              <a:innerShdw blurRad="76200">
                <a:srgbClr val="000000"/>
              </a:innerShdw>
            </a:effectLst>
          </p:spPr>
        </p:pic>
        <p:sp>
          <p:nvSpPr>
            <p:cNvPr id="17" name="TextBox 16"/>
            <p:cNvSpPr txBox="1"/>
            <p:nvPr/>
          </p:nvSpPr>
          <p:spPr>
            <a:xfrm>
              <a:off x="3505200" y="4953000"/>
              <a:ext cx="2057400" cy="369332"/>
            </a:xfrm>
            <a:prstGeom prst="rect">
              <a:avLst/>
            </a:prstGeom>
            <a:noFill/>
            <a:ln>
              <a:solidFill>
                <a:schemeClr val="tx1"/>
              </a:solidFill>
              <a:prstDash val="sysDash"/>
            </a:ln>
          </p:spPr>
          <p:txBody>
            <a:bodyPr wrap="square" rtlCol="0">
              <a:spAutoFit/>
            </a:bodyPr>
            <a:lstStyle/>
            <a:p>
              <a:pPr algn="ctr"/>
              <a:r>
                <a:rPr lang="bn-BD" dirty="0">
                  <a:solidFill>
                    <a:srgbClr val="FFFF00"/>
                  </a:solidFill>
                </a:rPr>
                <a:t>শালুক/ভেট</a:t>
              </a:r>
              <a:endParaRPr lang="en-US" dirty="0">
                <a:solidFill>
                  <a:srgbClr val="FFFF00"/>
                </a:solidFill>
              </a:endParaRPr>
            </a:p>
          </p:txBody>
        </p:sp>
      </p:grpSp>
      <p:grpSp>
        <p:nvGrpSpPr>
          <p:cNvPr id="22" name="Group 21"/>
          <p:cNvGrpSpPr/>
          <p:nvPr/>
        </p:nvGrpSpPr>
        <p:grpSpPr>
          <a:xfrm>
            <a:off x="6083389" y="3753071"/>
            <a:ext cx="2743200" cy="1714500"/>
            <a:chOff x="6019800" y="4343400"/>
            <a:chExt cx="2743200" cy="1714500"/>
          </a:xfrm>
        </p:grpSpPr>
        <p:pic>
          <p:nvPicPr>
            <p:cNvPr id="18" name="Picture 17" descr="445746_orig.jpg"/>
            <p:cNvPicPr>
              <a:picLocks noChangeAspect="1"/>
            </p:cNvPicPr>
            <p:nvPr/>
          </p:nvPicPr>
          <p:blipFill>
            <a:blip r:embed="rId4" cstate="print"/>
            <a:stretch>
              <a:fillRect/>
            </a:stretch>
          </p:blipFill>
          <p:spPr>
            <a:xfrm>
              <a:off x="6019800" y="4343400"/>
              <a:ext cx="2743200" cy="1714500"/>
            </a:xfrm>
            <a:prstGeom prst="rect">
              <a:avLst/>
            </a:prstGeom>
            <a:ln w="88900" cap="sq" cmpd="thickThin">
              <a:solidFill>
                <a:srgbClr val="000000"/>
              </a:solidFill>
              <a:prstDash val="solid"/>
              <a:miter lim="800000"/>
            </a:ln>
            <a:effectLst>
              <a:innerShdw blurRad="76200">
                <a:srgbClr val="000000"/>
              </a:innerShdw>
            </a:effectLst>
          </p:spPr>
        </p:pic>
        <p:sp>
          <p:nvSpPr>
            <p:cNvPr id="19" name="TextBox 18"/>
            <p:cNvSpPr txBox="1"/>
            <p:nvPr/>
          </p:nvSpPr>
          <p:spPr>
            <a:xfrm>
              <a:off x="6324600" y="4953000"/>
              <a:ext cx="2209800" cy="369332"/>
            </a:xfrm>
            <a:prstGeom prst="rect">
              <a:avLst/>
            </a:prstGeom>
            <a:noFill/>
            <a:ln>
              <a:solidFill>
                <a:schemeClr val="tx1"/>
              </a:solidFill>
              <a:prstDash val="sysDash"/>
            </a:ln>
          </p:spPr>
          <p:txBody>
            <a:bodyPr wrap="square" rtlCol="0">
              <a:spAutoFit/>
            </a:bodyPr>
            <a:lstStyle/>
            <a:p>
              <a:pPr algn="ctr"/>
              <a:r>
                <a:rPr lang="bn-BD" dirty="0">
                  <a:solidFill>
                    <a:srgbClr val="FFFF00"/>
                  </a:solidFill>
                </a:rPr>
                <a:t>পদ্মফুল</a:t>
              </a:r>
              <a:endParaRPr lang="en-US"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7"/>
                                        </p:tgtEl>
                                      </p:cBhvr>
                                      <p:to x="80000" y="100000"/>
                                    </p:animScale>
                                    <p:anim by="(#ppt_w*0.10)" calcmode="lin" valueType="num">
                                      <p:cBhvr>
                                        <p:cTn id="7" dur="250" autoRev="1" fill="hold">
                                          <p:stCondLst>
                                            <p:cond delay="0"/>
                                          </p:stCondLst>
                                        </p:cTn>
                                        <p:tgtEl>
                                          <p:spTgt spid="7"/>
                                        </p:tgtEl>
                                        <p:attrNameLst>
                                          <p:attrName>ppt_x</p:attrName>
                                        </p:attrNameLst>
                                      </p:cBhvr>
                                    </p:anim>
                                    <p:anim by="(-#ppt_w*0.10)" calcmode="lin" valueType="num">
                                      <p:cBhvr>
                                        <p:cTn id="8" dur="250" autoRev="1" fill="hold">
                                          <p:stCondLst>
                                            <p:cond delay="0"/>
                                          </p:stCondLst>
                                        </p:cTn>
                                        <p:tgtEl>
                                          <p:spTgt spid="7"/>
                                        </p:tgtEl>
                                        <p:attrNameLst>
                                          <p:attrName>ppt_y</p:attrName>
                                        </p:attrNameLst>
                                      </p:cBhvr>
                                    </p:anim>
                                    <p:animRot by="-480000">
                                      <p:cBhvr>
                                        <p:cTn id="9" dur="250" autoRev="1" fill="hold">
                                          <p:stCondLst>
                                            <p:cond delay="0"/>
                                          </p:stCondLst>
                                        </p:cTn>
                                        <p:tgtEl>
                                          <p:spTgt spid="7"/>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6" presetClass="emph" presetSubtype="0" fill="hold" grpId="0" nodeType="clickEffect">
                                  <p:stCondLst>
                                    <p:cond delay="0"/>
                                  </p:stCondLst>
                                  <p:iterate type="lt">
                                    <p:tmPct val="10000"/>
                                  </p:iterate>
                                  <p:childTnLst>
                                    <p:animScale>
                                      <p:cBhvr>
                                        <p:cTn id="27" dur="250" autoRev="1" fill="hold">
                                          <p:stCondLst>
                                            <p:cond delay="0"/>
                                          </p:stCondLst>
                                        </p:cTn>
                                        <p:tgtEl>
                                          <p:spTgt spid="12"/>
                                        </p:tgtEl>
                                      </p:cBhvr>
                                      <p:to x="80000" y="100000"/>
                                    </p:animScale>
                                    <p:anim by="(#ppt_w*0.10)" calcmode="lin" valueType="num">
                                      <p:cBhvr>
                                        <p:cTn id="28" dur="250" autoRev="1" fill="hold">
                                          <p:stCondLst>
                                            <p:cond delay="0"/>
                                          </p:stCondLst>
                                        </p:cTn>
                                        <p:tgtEl>
                                          <p:spTgt spid="12"/>
                                        </p:tgtEl>
                                        <p:attrNameLst>
                                          <p:attrName>ppt_x</p:attrName>
                                        </p:attrNameLst>
                                      </p:cBhvr>
                                    </p:anim>
                                    <p:anim by="(-#ppt_w*0.10)" calcmode="lin" valueType="num">
                                      <p:cBhvr>
                                        <p:cTn id="29" dur="250" autoRev="1" fill="hold">
                                          <p:stCondLst>
                                            <p:cond delay="0"/>
                                          </p:stCondLst>
                                        </p:cTn>
                                        <p:tgtEl>
                                          <p:spTgt spid="12"/>
                                        </p:tgtEl>
                                        <p:attrNameLst>
                                          <p:attrName>ppt_y</p:attrName>
                                        </p:attrNameLst>
                                      </p:cBhvr>
                                    </p:anim>
                                    <p:animRot by="-480000">
                                      <p:cBhvr>
                                        <p:cTn id="30" dur="250" autoRev="1" fill="hold">
                                          <p:stCondLst>
                                            <p:cond delay="0"/>
                                          </p:stCondLst>
                                        </p:cTn>
                                        <p:tgtEl>
                                          <p:spTgt spid="1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ex.jpg"/>
          <p:cNvPicPr>
            <a:picLocks noChangeAspect="1"/>
          </p:cNvPicPr>
          <p:nvPr/>
        </p:nvPicPr>
        <p:blipFill>
          <a:blip r:embed="rId2"/>
          <a:stretch>
            <a:fillRect/>
          </a:stretch>
        </p:blipFill>
        <p:spPr>
          <a:xfrm>
            <a:off x="228600" y="609600"/>
            <a:ext cx="4876800" cy="3838575"/>
          </a:xfrm>
          <a:prstGeom prst="rect">
            <a:avLst/>
          </a:prstGeom>
        </p:spPr>
      </p:pic>
      <p:pic>
        <p:nvPicPr>
          <p:cNvPr id="2" name="Picture 2" descr="C:\Users\MICROTEC\Pictures\images.jpg"/>
          <p:cNvPicPr>
            <a:picLocks noChangeAspect="1" noChangeArrowheads="1"/>
          </p:cNvPicPr>
          <p:nvPr/>
        </p:nvPicPr>
        <p:blipFill>
          <a:blip r:embed="rId3"/>
          <a:srcRect/>
          <a:stretch>
            <a:fillRect/>
          </a:stretch>
        </p:blipFill>
        <p:spPr bwMode="auto">
          <a:xfrm>
            <a:off x="5334000" y="714374"/>
            <a:ext cx="3581400" cy="3733801"/>
          </a:xfrm>
          <a:prstGeom prst="rect">
            <a:avLst/>
          </a:prstGeom>
          <a:noFill/>
        </p:spPr>
      </p:pic>
      <p:sp>
        <p:nvSpPr>
          <p:cNvPr id="5" name="Rectangle 4"/>
          <p:cNvSpPr/>
          <p:nvPr/>
        </p:nvSpPr>
        <p:spPr>
          <a:xfrm>
            <a:off x="457200" y="4876800"/>
            <a:ext cx="3276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NikoshBAN" panose="02000000000000000000" pitchFamily="2" charset="0"/>
                <a:cs typeface="NikoshBAN" panose="02000000000000000000" pitchFamily="2" charset="0"/>
              </a:rPr>
              <a:t>জলধি</a:t>
            </a:r>
            <a:endParaRPr lang="en-US" sz="6000" dirty="0">
              <a:latin typeface="NikoshBAN" panose="02000000000000000000" pitchFamily="2" charset="0"/>
              <a:cs typeface="NikoshBAN" panose="02000000000000000000" pitchFamily="2" charset="0"/>
            </a:endParaRPr>
          </a:p>
        </p:txBody>
      </p:sp>
      <p:sp>
        <p:nvSpPr>
          <p:cNvPr id="6" name="Rectangle 5"/>
          <p:cNvSpPr/>
          <p:nvPr/>
        </p:nvSpPr>
        <p:spPr>
          <a:xfrm>
            <a:off x="5753100" y="4843670"/>
            <a:ext cx="274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NikoshBAN" panose="02000000000000000000" pitchFamily="2" charset="0"/>
                <a:cs typeface="NikoshBAN" panose="02000000000000000000" pitchFamily="2" charset="0"/>
              </a:rPr>
              <a:t>পঙ্কজ</a:t>
            </a:r>
            <a:endParaRPr lang="en-US" sz="6000" dirty="0">
              <a:latin typeface="NikoshBAN" panose="02000000000000000000" pitchFamily="2" charset="0"/>
              <a:cs typeface="NikoshBAN" panose="02000000000000000000" pitchFamily="2" charset="0"/>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ng-3.jpg"/>
          <p:cNvPicPr>
            <a:picLocks noChangeAspect="1"/>
          </p:cNvPicPr>
          <p:nvPr/>
        </p:nvPicPr>
        <p:blipFill>
          <a:blip r:embed="rId2"/>
          <a:stretch>
            <a:fillRect/>
          </a:stretch>
        </p:blipFill>
        <p:spPr>
          <a:xfrm>
            <a:off x="1788268" y="228600"/>
            <a:ext cx="5755532" cy="3810000"/>
          </a:xfrm>
          <a:prstGeom prst="rect">
            <a:avLst/>
          </a:prstGeom>
        </p:spPr>
      </p:pic>
      <p:sp>
        <p:nvSpPr>
          <p:cNvPr id="4" name="Rectangle 3"/>
          <p:cNvSpPr/>
          <p:nvPr/>
        </p:nvSpPr>
        <p:spPr>
          <a:xfrm>
            <a:off x="304800" y="4572000"/>
            <a:ext cx="86106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anose="02000000000000000000" pitchFamily="2" charset="0"/>
                <a:cs typeface="NikoshBAN" pitchFamily="2" charset="0"/>
              </a:rPr>
              <a:t>রাজপুত</a:t>
            </a:r>
            <a:r>
              <a:rPr lang="en-US" sz="4400" dirty="0">
                <a:latin typeface="NikoshBAN" panose="02000000000000000000" pitchFamily="2" charset="0"/>
                <a:cs typeface="NikoshBAN" pitchFamily="2" charset="0"/>
              </a:rPr>
              <a:t>-</a:t>
            </a:r>
            <a:endParaRPr lang="bn-IN" sz="4400" dirty="0">
              <a:latin typeface="NikoshBAN" panose="02000000000000000000" pitchFamily="2" charset="0"/>
              <a:cs typeface="NikoshBAN" pitchFamily="2" charset="0"/>
            </a:endParaRPr>
          </a:p>
          <a:p>
            <a:pPr algn="ctr"/>
            <a:r>
              <a:rPr lang="en-US" sz="4400" dirty="0">
                <a:latin typeface="NikoshBAN" panose="02000000000000000000" pitchFamily="2" charset="0"/>
                <a:cs typeface="NikoshBAN" pitchFamily="2" charset="0"/>
              </a:rPr>
              <a:t>’</a:t>
            </a:r>
            <a:r>
              <a:rPr lang="bn-IN" sz="4400" dirty="0">
                <a:latin typeface="NikoshBAN" panose="02000000000000000000" pitchFamily="2" charset="0"/>
                <a:cs typeface="NikoshBAN" pitchFamily="2" charset="0"/>
              </a:rPr>
              <a:t>‌</a:t>
            </a:r>
            <a:r>
              <a:rPr lang="en-US" sz="4400" dirty="0" err="1">
                <a:latin typeface="NikoshBAN" panose="02000000000000000000" pitchFamily="2" charset="0"/>
                <a:cs typeface="NikoshBAN" pitchFamily="2" charset="0"/>
              </a:rPr>
              <a:t>রাজার</a:t>
            </a:r>
            <a:r>
              <a:rPr lang="en-US" sz="4400" dirty="0">
                <a:latin typeface="NikoshBAN" panose="02000000000000000000" pitchFamily="2" charset="0"/>
                <a:cs typeface="NikoshBAN" pitchFamily="2" charset="0"/>
              </a:rPr>
              <a:t> </a:t>
            </a:r>
            <a:r>
              <a:rPr lang="en-US" sz="4400" dirty="0" err="1">
                <a:latin typeface="NikoshBAN" panose="02000000000000000000" pitchFamily="2" charset="0"/>
                <a:cs typeface="NikoshBAN" pitchFamily="2" charset="0"/>
              </a:rPr>
              <a:t>পুত্র’অর্থ</a:t>
            </a:r>
            <a:r>
              <a:rPr lang="en-US" sz="4400" dirty="0">
                <a:latin typeface="NikoshBAN" panose="02000000000000000000" pitchFamily="2" charset="0"/>
                <a:cs typeface="NikoshBAN" pitchFamily="2" charset="0"/>
              </a:rPr>
              <a:t> </a:t>
            </a:r>
            <a:r>
              <a:rPr lang="en-US" sz="4400" dirty="0" err="1">
                <a:latin typeface="NikoshBAN" panose="02000000000000000000" pitchFamily="2" charset="0"/>
                <a:cs typeface="NikoshBAN" pitchFamily="2" charset="0"/>
              </a:rPr>
              <a:t>পরিত্যাগ</a:t>
            </a:r>
            <a:r>
              <a:rPr lang="en-US" sz="4400" dirty="0">
                <a:latin typeface="NikoshBAN" panose="02000000000000000000" pitchFamily="2" charset="0"/>
                <a:cs typeface="NikoshBAN" pitchFamily="2" charset="0"/>
              </a:rPr>
              <a:t> </a:t>
            </a:r>
            <a:r>
              <a:rPr lang="en-US" sz="4400" dirty="0" err="1">
                <a:latin typeface="NikoshBAN" panose="02000000000000000000" pitchFamily="2" charset="0"/>
                <a:cs typeface="NikoshBAN" pitchFamily="2" charset="0"/>
              </a:rPr>
              <a:t>করে</a:t>
            </a:r>
            <a:endParaRPr lang="en-US" sz="4400" dirty="0">
              <a:latin typeface="NikoshBAN" pitchFamily="2" charset="0"/>
              <a:cs typeface="NikoshBAN" pitchFamily="2" charset="0"/>
            </a:endParaRPr>
          </a:p>
          <a:p>
            <a:pPr algn="ctr"/>
            <a:r>
              <a:rPr lang="en-US" sz="4400" dirty="0">
                <a:latin typeface="NikoshBAN" pitchFamily="2" charset="0"/>
                <a:cs typeface="NikoshBAN" pitchFamily="2" charset="0"/>
              </a:rPr>
              <a:t> </a:t>
            </a:r>
            <a:r>
              <a:rPr lang="en-US" sz="4400" dirty="0" err="1">
                <a:latin typeface="NikoshBAN" panose="02000000000000000000" pitchFamily="2" charset="0"/>
                <a:cs typeface="NikoshBAN" pitchFamily="2" charset="0"/>
              </a:rPr>
              <a:t>হয়েছে</a:t>
            </a:r>
            <a:r>
              <a:rPr lang="en-US" sz="4400" dirty="0">
                <a:latin typeface="NikoshBAN" panose="02000000000000000000" pitchFamily="2" charset="0"/>
                <a:cs typeface="NikoshBAN" pitchFamily="2" charset="0"/>
              </a:rPr>
              <a:t>-</a:t>
            </a:r>
            <a:r>
              <a:rPr lang="bn-IN" sz="4400" dirty="0">
                <a:latin typeface="NikoshBAN" panose="02000000000000000000" pitchFamily="2" charset="0"/>
                <a:cs typeface="NikoshBAN" pitchFamily="2" charset="0"/>
              </a:rPr>
              <a:t> </a:t>
            </a:r>
            <a:r>
              <a:rPr lang="en-US" sz="4400" dirty="0" err="1">
                <a:latin typeface="NikoshBAN" panose="02000000000000000000" pitchFamily="2" charset="0"/>
                <a:cs typeface="NikoshBAN" pitchFamily="2" charset="0"/>
              </a:rPr>
              <a:t>জাতিবিশেষ</a:t>
            </a:r>
            <a:r>
              <a:rPr lang="en-US" sz="4400" dirty="0">
                <a:latin typeface="NikoshBAN" panose="02000000000000000000" pitchFamily="2" charset="0"/>
                <a:cs typeface="NikoshBAN" panose="02000000000000000000" pitchFamily="2" charset="0"/>
              </a:rPr>
              <a:t>।</a:t>
            </a: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0"/>
            <a:ext cx="9144000" cy="6858000"/>
            <a:chOff x="0" y="0"/>
            <a:chExt cx="12192000" cy="6858000"/>
          </a:xfrm>
        </p:grpSpPr>
        <p:sp>
          <p:nvSpPr>
            <p:cNvPr id="3" name="Frame 2"/>
            <p:cNvSpPr/>
            <p:nvPr/>
          </p:nvSpPr>
          <p:spPr>
            <a:xfrm>
              <a:off x="0" y="0"/>
              <a:ext cx="12192000" cy="68580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75" y="446964"/>
              <a:ext cx="11273050" cy="5964072"/>
            </a:xfrm>
            <a:prstGeom prst="rect">
              <a:avLst/>
            </a:prstGeom>
          </p:spPr>
        </p:pic>
        <p:sp>
          <p:nvSpPr>
            <p:cNvPr id="6" name="Rectangle 5"/>
            <p:cNvSpPr/>
            <p:nvPr/>
          </p:nvSpPr>
          <p:spPr>
            <a:xfrm>
              <a:off x="3330054" y="446964"/>
              <a:ext cx="5377218" cy="39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 name="Cloud Callout 6"/>
            <p:cNvSpPr/>
            <p:nvPr/>
          </p:nvSpPr>
          <p:spPr>
            <a:xfrm rot="928383">
              <a:off x="3253271" y="3430134"/>
              <a:ext cx="554457" cy="458341"/>
            </a:xfrm>
            <a:prstGeom prst="cloud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Cloud Callout 7"/>
            <p:cNvSpPr/>
            <p:nvPr/>
          </p:nvSpPr>
          <p:spPr>
            <a:xfrm rot="19638736">
              <a:off x="3888469" y="2738645"/>
              <a:ext cx="449809" cy="609601"/>
            </a:xfrm>
            <a:prstGeom prst="cloud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Cloud Callout 8"/>
            <p:cNvSpPr/>
            <p:nvPr/>
          </p:nvSpPr>
          <p:spPr>
            <a:xfrm rot="19558889">
              <a:off x="5202076" y="586853"/>
              <a:ext cx="893924" cy="1226592"/>
            </a:xfrm>
            <a:prstGeom prst="cloud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Cloud Callout 9"/>
            <p:cNvSpPr/>
            <p:nvPr/>
          </p:nvSpPr>
          <p:spPr>
            <a:xfrm rot="2355830">
              <a:off x="4338279" y="1678664"/>
              <a:ext cx="486202" cy="885409"/>
            </a:xfrm>
            <a:prstGeom prst="cloud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endParaRPr lang="en-US" sz="36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rot="20137196" flipH="1">
              <a:off x="6913722" y="2292824"/>
              <a:ext cx="618130" cy="693755"/>
            </a:xfrm>
            <a:prstGeom prst="cloud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ই</a:t>
              </a:r>
              <a:endParaRPr lang="en-US" sz="36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rot="1132005" flipH="1">
              <a:off x="7531851" y="2738645"/>
              <a:ext cx="615861" cy="690355"/>
            </a:xfrm>
            <a:prstGeom prst="cloud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আ</a:t>
              </a:r>
              <a:endParaRPr lang="en-US" sz="36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rot="19808020" flipH="1">
              <a:off x="8297835" y="3177649"/>
              <a:ext cx="431627" cy="690355"/>
            </a:xfrm>
            <a:prstGeom prst="cloud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অ</a:t>
              </a:r>
              <a:endParaRPr lang="en-US" sz="36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rot="1502564" flipH="1">
              <a:off x="6305258" y="1501241"/>
              <a:ext cx="594816" cy="976960"/>
            </a:xfrm>
            <a:prstGeom prst="cloud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ঈ</a:t>
              </a:r>
              <a:endParaRPr lang="en-US" sz="3600" dirty="0">
                <a:solidFill>
                  <a:schemeClr val="tx1"/>
                </a:solidFill>
                <a:latin typeface="NikoshBAN" panose="02000000000000000000" pitchFamily="2" charset="0"/>
                <a:cs typeface="NikoshBAN" panose="02000000000000000000" pitchFamily="2" charset="0"/>
              </a:endParaRPr>
            </a:p>
          </p:txBody>
        </p:sp>
      </p:grpSp>
      <p:sp>
        <p:nvSpPr>
          <p:cNvPr id="29" name="TextBox 28"/>
          <p:cNvSpPr txBox="1"/>
          <p:nvPr/>
        </p:nvSpPr>
        <p:spPr>
          <a:xfrm>
            <a:off x="2466833" y="4480733"/>
            <a:ext cx="3961262" cy="692498"/>
          </a:xfrm>
          <a:prstGeom prst="rect">
            <a:avLst/>
          </a:prstGeom>
          <a:noFill/>
        </p:spPr>
        <p:txBody>
          <a:bodyPr wrap="square" rtlCol="0">
            <a:prstTxWarp prst="textPlain">
              <a:avLst/>
            </a:prstTxWarp>
            <a:spAutoFit/>
          </a:bodyPr>
          <a:lstStyle/>
          <a:p>
            <a:pPr algn="ctr"/>
            <a:r>
              <a:rPr lang="bn-IN" sz="3600" dirty="0">
                <a:ln w="28575">
                  <a:solidFill>
                    <a:schemeClr val="tx1"/>
                  </a:solidFill>
                </a:ln>
                <a:effectLst>
                  <a:glow rad="139700">
                    <a:schemeClr val="accent1">
                      <a:satMod val="175000"/>
                      <a:alpha val="40000"/>
                    </a:schemeClr>
                  </a:glow>
                </a:effectLst>
                <a:latin typeface="NikoshBAN" panose="02000000000000000000" pitchFamily="2" charset="0"/>
                <a:cs typeface="NikoshBAN" panose="02000000000000000000" pitchFamily="2" charset="0"/>
              </a:rPr>
              <a:t>ছবিতে আমরা কী দেখতে পাচ্ছি ?  </a:t>
            </a:r>
            <a:endParaRPr lang="en-US" sz="3600" dirty="0">
              <a:ln w="28575">
                <a:solidFill>
                  <a:schemeClr val="tx1"/>
                </a:solidFill>
              </a:ln>
              <a:effectLst>
                <a:glow rad="1397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30" name="TextBox 29"/>
          <p:cNvSpPr txBox="1"/>
          <p:nvPr/>
        </p:nvSpPr>
        <p:spPr>
          <a:xfrm>
            <a:off x="2625639" y="4327949"/>
            <a:ext cx="4128820" cy="2308324"/>
          </a:xfrm>
          <a:prstGeom prst="rect">
            <a:avLst/>
          </a:prstGeom>
          <a:noFill/>
        </p:spPr>
        <p:txBody>
          <a:bodyPr wrap="square" rtlCol="0">
            <a:spAutoFit/>
          </a:bodyPr>
          <a:lstStyle/>
          <a:p>
            <a:r>
              <a:rPr lang="bn-IN" sz="3600" dirty="0">
                <a:effectLst>
                  <a:glow rad="101600">
                    <a:schemeClr val="accent1">
                      <a:satMod val="175000"/>
                      <a:alpha val="40000"/>
                    </a:schemeClr>
                  </a:glow>
                </a:effectLst>
                <a:latin typeface="NikoshBAN" panose="02000000000000000000" pitchFamily="2" charset="0"/>
                <a:cs typeface="NikoshBAN" panose="02000000000000000000" pitchFamily="2" charset="0"/>
              </a:rPr>
              <a:t>দুজন একে অন্যের সাথে কথা বলছে অর্থাৎ একজন অন্যজনের সঙ্গে শব্দ বা ভাব বিনিময় করছে। </a:t>
            </a:r>
            <a:endParaRPr lang="en-US" sz="3600" dirty="0">
              <a:effectLst>
                <a:glow rad="101600">
                  <a:schemeClr val="accent1">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312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1" fill="hold" grpId="1"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0-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4114800"/>
            <a:ext cx="3962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latin typeface="NikoshBAN" panose="02000000000000000000" pitchFamily="2" charset="0"/>
                <a:cs typeface="NikoshBAN" panose="02000000000000000000" pitchFamily="2" charset="0"/>
              </a:rPr>
              <a:t>উপপদ তৎপুরুষ</a:t>
            </a:r>
            <a:endParaRPr lang="en-US" sz="6000" dirty="0">
              <a:latin typeface="NikoshBAN" panose="02000000000000000000" pitchFamily="2" charset="0"/>
              <a:cs typeface="NikoshBAN" panose="02000000000000000000" pitchFamily="2" charset="0"/>
            </a:endParaRPr>
          </a:p>
        </p:txBody>
      </p:sp>
      <p:sp>
        <p:nvSpPr>
          <p:cNvPr id="6" name="Rectangle 5"/>
          <p:cNvSpPr/>
          <p:nvPr/>
        </p:nvSpPr>
        <p:spPr>
          <a:xfrm>
            <a:off x="5257800" y="4114800"/>
            <a:ext cx="3429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latin typeface="NikoshBAN" panose="02000000000000000000" pitchFamily="2" charset="0"/>
                <a:cs typeface="NikoshBAN" panose="02000000000000000000" pitchFamily="2" charset="0"/>
              </a:rPr>
              <a:t>বহুব্রীহি সমাস</a:t>
            </a:r>
            <a:endParaRPr lang="en-US" sz="6000" dirty="0">
              <a:latin typeface="NikoshBAN" panose="02000000000000000000" pitchFamily="2" charset="0"/>
              <a:cs typeface="NikoshBAN" panose="02000000000000000000" pitchFamily="2" charset="0"/>
            </a:endParaRPr>
          </a:p>
        </p:txBody>
      </p:sp>
      <p:sp>
        <p:nvSpPr>
          <p:cNvPr id="3" name="Rounded Rectangle 3">
            <a:extLst>
              <a:ext uri="{FF2B5EF4-FFF2-40B4-BE49-F238E27FC236}">
                <a16:creationId xmlns:a16="http://schemas.microsoft.com/office/drawing/2014/main" id="{83D70390-AF6C-4848-B8E8-60BB9DFA1CAD}"/>
              </a:ext>
            </a:extLst>
          </p:cNvPr>
          <p:cNvSpPr/>
          <p:nvPr/>
        </p:nvSpPr>
        <p:spPr>
          <a:xfrm>
            <a:off x="1371600" y="716280"/>
            <a:ext cx="6400800" cy="73152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dirty="0" err="1">
                <a:latin typeface="NikoshBAN" panose="02000000000000000000" pitchFamily="2" charset="0"/>
                <a:cs typeface="NikoshBAN" panose="02000000000000000000" pitchFamily="2" charset="0"/>
              </a:rPr>
              <a:t>যোগরূঢ়</a:t>
            </a:r>
            <a:r>
              <a:rPr lang="bn-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শব্দ</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1627537"/>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3D70390-AF6C-4848-B8E8-60BB9DFA1CAD}"/>
              </a:ext>
            </a:extLst>
          </p:cNvPr>
          <p:cNvSpPr/>
          <p:nvPr/>
        </p:nvSpPr>
        <p:spPr>
          <a:xfrm>
            <a:off x="1371600" y="716280"/>
            <a:ext cx="6400800" cy="73152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6000" dirty="0">
                <a:latin typeface="NikoshBAN" panose="02000000000000000000" pitchFamily="2" charset="0"/>
                <a:cs typeface="NikoshBAN" panose="02000000000000000000" pitchFamily="2" charset="0"/>
              </a:rPr>
              <a:t>নবসৃষ্ট শব্দ</a:t>
            </a:r>
            <a:endParaRPr lang="en-US" sz="6000" dirty="0">
              <a:latin typeface="NikoshBAN" panose="02000000000000000000" pitchFamily="2" charset="0"/>
              <a:cs typeface="NikoshBAN" panose="02000000000000000000" pitchFamily="2" charset="0"/>
            </a:endParaRPr>
          </a:p>
        </p:txBody>
      </p:sp>
      <p:sp>
        <p:nvSpPr>
          <p:cNvPr id="2" name="Rounded Rectangle 3">
            <a:extLst>
              <a:ext uri="{FF2B5EF4-FFF2-40B4-BE49-F238E27FC236}">
                <a16:creationId xmlns:a16="http://schemas.microsoft.com/office/drawing/2014/main" id="{21F2EEBA-4DB4-410A-A869-55256EC05A60}"/>
              </a:ext>
            </a:extLst>
          </p:cNvPr>
          <p:cNvSpPr/>
          <p:nvPr/>
        </p:nvSpPr>
        <p:spPr>
          <a:xfrm>
            <a:off x="1295400" y="2661037"/>
            <a:ext cx="6400800" cy="73152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6000" dirty="0">
                <a:latin typeface="NikoshBAN" panose="02000000000000000000" pitchFamily="2" charset="0"/>
                <a:cs typeface="NikoshBAN" panose="02000000000000000000" pitchFamily="2" charset="0"/>
              </a:rPr>
              <a:t>ফাট্টাফাট্টি, জিগস</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3565809"/>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3468188" y="2424793"/>
          <a:ext cx="162560" cy="842555"/>
        </p:xfrm>
        <a:graphic>
          <a:graphicData uri="http://schemas.openxmlformats.org/drawingml/2006/table">
            <a:tbl>
              <a:tblPr/>
              <a:tblGrid>
                <a:gridCol w="162560">
                  <a:extLst>
                    <a:ext uri="{9D8B030D-6E8A-4147-A177-3AD203B41FA5}">
                      <a16:colId xmlns:a16="http://schemas.microsoft.com/office/drawing/2014/main" val="20000"/>
                    </a:ext>
                  </a:extLst>
                </a:gridCol>
              </a:tblGrid>
              <a:tr h="842555">
                <a:tc>
                  <a:txBody>
                    <a:bodyPr/>
                    <a:lstStyle/>
                    <a:p>
                      <a:endParaRPr lang="en-US" sz="1400"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2">
                        <a:lumMod val="60000"/>
                        <a:lumOff val="40000"/>
                      </a:schemeClr>
                    </a:solidFill>
                  </a:tcPr>
                </a:tc>
                <a:extLst>
                  <a:ext uri="{0D108BD9-81ED-4DB2-BD59-A6C34878D82A}">
                    <a16:rowId xmlns:a16="http://schemas.microsoft.com/office/drawing/2014/main" val="10000"/>
                  </a:ext>
                </a:extLst>
              </a:tr>
            </a:tbl>
          </a:graphicData>
        </a:graphic>
      </p:graphicFrame>
      <p:sp>
        <p:nvSpPr>
          <p:cNvPr id="2" name="TextBox 1"/>
          <p:cNvSpPr txBox="1"/>
          <p:nvPr/>
        </p:nvSpPr>
        <p:spPr>
          <a:xfrm rot="21022159">
            <a:off x="1200002" y="1173883"/>
            <a:ext cx="5620415" cy="769441"/>
          </a:xfrm>
          <a:prstGeom prst="rect">
            <a:avLst/>
          </a:prstGeom>
          <a:noFill/>
        </p:spPr>
        <p:txBody>
          <a:bodyPr wrap="square" rtlCol="0">
            <a:spAutoFit/>
          </a:bodyPr>
          <a:lstStyle/>
          <a:p>
            <a:r>
              <a:rPr lang="bn-BD" sz="4400" b="1" dirty="0">
                <a:latin typeface="NikoshBAN" panose="02000000000000000000" pitchFamily="2" charset="0"/>
                <a:cs typeface="NikoshBAN" panose="02000000000000000000" pitchFamily="2" charset="0"/>
              </a:rPr>
              <a:t>উৎস  অনুযায়ী শব্দ পাঁচ প্রকার</a:t>
            </a:r>
            <a:r>
              <a:rPr lang="bn-IN" sz="4400" b="1" dirty="0">
                <a:latin typeface="NikoshBAN" panose="02000000000000000000" pitchFamily="2" charset="0"/>
                <a:cs typeface="NikoshBAN" panose="02000000000000000000" pitchFamily="2" charset="0"/>
              </a:rPr>
              <a:t>:</a:t>
            </a:r>
            <a:r>
              <a:rPr lang="bn-BD" sz="4400" b="1" dirty="0">
                <a:latin typeface="NikoshBAN" panose="02000000000000000000" pitchFamily="2" charset="0"/>
                <a:cs typeface="NikoshBAN" panose="02000000000000000000" pitchFamily="2" charset="0"/>
              </a:rPr>
              <a:t> </a:t>
            </a:r>
            <a:endParaRPr lang="en-US" sz="4400" b="1" dirty="0">
              <a:latin typeface="NikoshBAN" panose="02000000000000000000" pitchFamily="2" charset="0"/>
              <a:cs typeface="NikoshBAN" panose="02000000000000000000" pitchFamily="2" charset="0"/>
            </a:endParaRPr>
          </a:p>
        </p:txBody>
      </p:sp>
      <p:graphicFrame>
        <p:nvGraphicFramePr>
          <p:cNvPr id="4" name="Diagram 3"/>
          <p:cNvGraphicFramePr/>
          <p:nvPr>
            <p:extLst>
              <p:ext uri="{D42A27DB-BD31-4B8C-83A1-F6EECF244321}">
                <p14:modId xmlns:p14="http://schemas.microsoft.com/office/powerpoint/2010/main" val="304980598"/>
              </p:ext>
            </p:extLst>
          </p:nvPr>
        </p:nvGraphicFramePr>
        <p:xfrm>
          <a:off x="1501666" y="2110608"/>
          <a:ext cx="7247183" cy="3566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5232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3130" y="1049055"/>
            <a:ext cx="9144000" cy="51435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Rounded Rectangle 5"/>
          <p:cNvSpPr/>
          <p:nvPr/>
        </p:nvSpPr>
        <p:spPr>
          <a:xfrm>
            <a:off x="716508" y="1235976"/>
            <a:ext cx="7768988" cy="72674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chemeClr val="tx1"/>
                </a:solidFill>
                <a:latin typeface="NikoshBAN" panose="02000000000000000000" pitchFamily="2" charset="0"/>
                <a:cs typeface="NikoshBAN" panose="02000000000000000000" pitchFamily="2" charset="0"/>
              </a:rPr>
              <a:t>উৎপত্তিগতভাবে শব্দের শ্রেণিবিভাগ:  </a:t>
            </a:r>
            <a:endParaRPr lang="en-US" sz="5400" dirty="0">
              <a:solidFill>
                <a:schemeClr val="tx1"/>
              </a:solidFill>
              <a:latin typeface="NikoshBAN" panose="02000000000000000000" pitchFamily="2" charset="0"/>
              <a:cs typeface="NikoshBAN" panose="02000000000000000000" pitchFamily="2" charset="0"/>
            </a:endParaRPr>
          </a:p>
        </p:txBody>
      </p:sp>
      <p:sp>
        <p:nvSpPr>
          <p:cNvPr id="12" name="TextBox 11"/>
          <p:cNvSpPr txBox="1"/>
          <p:nvPr/>
        </p:nvSpPr>
        <p:spPr>
          <a:xfrm>
            <a:off x="683378" y="2222480"/>
            <a:ext cx="7768988" cy="3416320"/>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উৎপত্তিগতভাবে শব্দকে ৫ ভাগে করা হয়েছে। যথা:</a:t>
            </a:r>
          </a:p>
          <a:p>
            <a:r>
              <a:rPr lang="bn-IN" sz="3600" dirty="0">
                <a:latin typeface="NikoshBAN" panose="02000000000000000000" pitchFamily="2" charset="0"/>
                <a:cs typeface="NikoshBAN" panose="02000000000000000000" pitchFamily="2" charset="0"/>
              </a:rPr>
              <a:t>                                ০১. তৎসম শব্দ, </a:t>
            </a:r>
          </a:p>
          <a:p>
            <a:r>
              <a:rPr lang="bn-IN" sz="3600" dirty="0">
                <a:latin typeface="NikoshBAN" panose="02000000000000000000" pitchFamily="2" charset="0"/>
                <a:cs typeface="NikoshBAN" panose="02000000000000000000" pitchFamily="2" charset="0"/>
              </a:rPr>
              <a:t>                                ০২. অর্ধ-তৎসম শব্দ, </a:t>
            </a:r>
          </a:p>
          <a:p>
            <a:r>
              <a:rPr lang="bn-IN" sz="3600" dirty="0">
                <a:latin typeface="NikoshBAN" panose="02000000000000000000" pitchFamily="2" charset="0"/>
                <a:cs typeface="NikoshBAN" panose="02000000000000000000" pitchFamily="2" charset="0"/>
              </a:rPr>
              <a:t>                                ০৩. তদ্ভব শব্দ,</a:t>
            </a:r>
          </a:p>
          <a:p>
            <a:r>
              <a:rPr lang="bn-IN" sz="3600" dirty="0">
                <a:latin typeface="NikoshBAN" panose="02000000000000000000" pitchFamily="2" charset="0"/>
                <a:cs typeface="NikoshBAN" panose="02000000000000000000" pitchFamily="2" charset="0"/>
              </a:rPr>
              <a:t>                                ০৪. দেশি শব্দ ও</a:t>
            </a:r>
          </a:p>
          <a:p>
            <a:r>
              <a:rPr lang="bn-IN" sz="3600" dirty="0">
                <a:latin typeface="NikoshBAN" panose="02000000000000000000" pitchFamily="2" charset="0"/>
                <a:cs typeface="NikoshBAN" panose="02000000000000000000" pitchFamily="2" charset="0"/>
              </a:rPr>
              <a:t>                                ০৫. বিদেশি শব্দ।      </a:t>
            </a:r>
            <a:r>
              <a:rPr lang="bn-IN"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68397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857250"/>
            <a:ext cx="9144000" cy="51435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Rounded Rectangle 4"/>
          <p:cNvSpPr/>
          <p:nvPr/>
        </p:nvSpPr>
        <p:spPr>
          <a:xfrm>
            <a:off x="716508" y="1235976"/>
            <a:ext cx="7768988" cy="72674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০১. তৎসম শব্দ</a:t>
            </a:r>
            <a:endParaRPr lang="en-US" sz="4800" dirty="0">
              <a:solidFill>
                <a:schemeClr val="tx1"/>
              </a:solidFill>
              <a:latin typeface="NikoshBAN" panose="02000000000000000000" pitchFamily="2" charset="0"/>
              <a:cs typeface="NikoshBAN" panose="02000000000000000000" pitchFamily="2" charset="0"/>
            </a:endParaRPr>
          </a:p>
        </p:txBody>
      </p:sp>
      <p:sp>
        <p:nvSpPr>
          <p:cNvPr id="2" name="TextBox 1"/>
          <p:cNvSpPr txBox="1"/>
          <p:nvPr/>
        </p:nvSpPr>
        <p:spPr>
          <a:xfrm>
            <a:off x="533401" y="2057400"/>
            <a:ext cx="8305799" cy="3908762"/>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তৎ’ অর্থ তার </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সম’ অর্থ সমান। তাহলে </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তৎসম’ শব্দের অর্থ তার সমান অর্থাৎ সংস্কৃতের সমান। যে সব শব্দ সংস্কৃত ভাষা থেকে  অবিকৃতভাবে সরাসরি বাংলা ভাষায় প্রবেশ করেছে,  সেসব শব্দকে তৎসম শব্দ বলে। যেমন: চন্দ্র, সূর্য, গ্রহ, নক্ষত্র, ভবন, ধর্ম, পাত্র, মনুষ্য ইত্যাদি।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840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0646" y="1366701"/>
            <a:ext cx="3977640" cy="707886"/>
          </a:xfrm>
          <a:prstGeom prst="rect">
            <a:avLst/>
          </a:prstGeom>
          <a:noFill/>
        </p:spPr>
        <p:txBody>
          <a:bodyPr wrap="square" rtlCol="0">
            <a:spAutoFit/>
          </a:bodyPr>
          <a:lstStyle/>
          <a:p>
            <a:r>
              <a:rPr lang="bn-BD" sz="4000" b="1" dirty="0">
                <a:latin typeface="NikoshBAN" panose="02000000000000000000" pitchFamily="2" charset="0"/>
                <a:cs typeface="NikoshBAN" panose="02000000000000000000" pitchFamily="2" charset="0"/>
              </a:rPr>
              <a:t>তৎসম </a:t>
            </a:r>
            <a:r>
              <a:rPr lang="bn-BD" sz="4000" dirty="0">
                <a:latin typeface="NikoshBAN" panose="02000000000000000000" pitchFamily="2" charset="0"/>
                <a:cs typeface="NikoshBAN" panose="02000000000000000000" pitchFamily="2" charset="0"/>
              </a:rPr>
              <a:t>শব্দের উদাহরণ </a:t>
            </a:r>
            <a:endParaRPr lang="en-US" sz="4000" dirty="0">
              <a:latin typeface="NikoshBAN" panose="02000000000000000000" pitchFamily="2" charset="0"/>
              <a:cs typeface="NikoshBAN" panose="02000000000000000000" pitchFamily="2" charset="0"/>
            </a:endParaRPr>
          </a:p>
        </p:txBody>
      </p:sp>
      <p:sp>
        <p:nvSpPr>
          <p:cNvPr id="9" name="TextBox 8"/>
          <p:cNvSpPr txBox="1"/>
          <p:nvPr/>
        </p:nvSpPr>
        <p:spPr>
          <a:xfrm>
            <a:off x="1900646" y="4031159"/>
            <a:ext cx="1909354" cy="769441"/>
          </a:xfrm>
          <a:prstGeom prst="rect">
            <a:avLst/>
          </a:prstGeom>
          <a:noFill/>
        </p:spPr>
        <p:txBody>
          <a:bodyPr wrap="square" rtlCol="0">
            <a:spAutoFit/>
          </a:bodyPr>
          <a:lstStyle/>
          <a:p>
            <a:r>
              <a:rPr lang="bn-BD" sz="4400" b="1" dirty="0">
                <a:latin typeface="NikoshBAN" panose="02000000000000000000" pitchFamily="2" charset="0"/>
                <a:cs typeface="NikoshBAN" panose="02000000000000000000" pitchFamily="2" charset="0"/>
              </a:rPr>
              <a:t>চন্দ্র</a:t>
            </a:r>
            <a:r>
              <a:rPr lang="bn-BD" sz="4400" dirty="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385" t="8414" r="20647" b="32751"/>
          <a:stretch/>
        </p:blipFill>
        <p:spPr>
          <a:xfrm>
            <a:off x="4500776" y="2166801"/>
            <a:ext cx="3947316" cy="37005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33956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4D136-961B-43B0-A6BB-0CAD2687E120}" type="datetime2">
              <a:rPr lang="en-US" smtClean="0"/>
              <a:t>Monday, December 14, 2020</a:t>
            </a:fld>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56</a:t>
            </a:fld>
            <a:endParaRPr lang="en-US"/>
          </a:p>
        </p:txBody>
      </p:sp>
      <p:sp>
        <p:nvSpPr>
          <p:cNvPr id="8" name="Rectangle 7"/>
          <p:cNvSpPr/>
          <p:nvPr/>
        </p:nvSpPr>
        <p:spPr>
          <a:xfrm>
            <a:off x="138952" y="2293070"/>
            <a:ext cx="2889998" cy="1246495"/>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2700" b="1" dirty="0">
                <a:latin typeface="NikoshBAN" panose="02000000000000000000" pitchFamily="2" charset="0"/>
                <a:cs typeface="NikoshBAN" panose="02000000000000000000" pitchFamily="2" charset="0"/>
              </a:rPr>
              <a:t>প্রাচীন ভারতীয় আর্যভাষা </a:t>
            </a:r>
          </a:p>
          <a:p>
            <a:pPr algn="ctr"/>
            <a:r>
              <a:rPr lang="bn-IN" sz="2400" b="1" dirty="0">
                <a:latin typeface="NikoshBAN" panose="02000000000000000000" pitchFamily="2" charset="0"/>
                <a:cs typeface="NikoshBAN" panose="02000000000000000000" pitchFamily="2" charset="0"/>
              </a:rPr>
              <a:t>খ্রিষ্টপূর্ব ১২০০অব্দ</a:t>
            </a:r>
            <a:r>
              <a:rPr lang="bn-BD" sz="2400" b="1" dirty="0">
                <a:latin typeface="NikoshBAN" panose="02000000000000000000" pitchFamily="2" charset="0"/>
                <a:cs typeface="NikoshBAN" panose="02000000000000000000" pitchFamily="2" charset="0"/>
              </a:rPr>
              <a:t> - </a:t>
            </a:r>
            <a:r>
              <a:rPr lang="bn-IN" sz="2400" b="1" dirty="0">
                <a:latin typeface="NikoshBAN" panose="02000000000000000000" pitchFamily="2" charset="0"/>
                <a:cs typeface="NikoshBAN" panose="02000000000000000000" pitchFamily="2" charset="0"/>
              </a:rPr>
              <a:t>খ্রিষ্টপূর্ব ৮০০অব্দ</a:t>
            </a:r>
          </a:p>
        </p:txBody>
      </p:sp>
      <p:sp>
        <p:nvSpPr>
          <p:cNvPr id="20" name="Rectangle 19"/>
          <p:cNvSpPr/>
          <p:nvPr/>
        </p:nvSpPr>
        <p:spPr>
          <a:xfrm>
            <a:off x="138953" y="3814266"/>
            <a:ext cx="3057463" cy="553998"/>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IN" sz="3000" b="1" dirty="0">
                <a:latin typeface="NikoshBAN" panose="02000000000000000000" pitchFamily="2" charset="0"/>
                <a:cs typeface="NikoshBAN" panose="02000000000000000000" pitchFamily="2" charset="0"/>
              </a:rPr>
              <a:t>বৈদিক বা বৈদিক সংস্কৃত </a:t>
            </a:r>
            <a:endParaRPr lang="en-US" sz="3000" b="1" dirty="0"/>
          </a:p>
        </p:txBody>
      </p:sp>
      <p:sp>
        <p:nvSpPr>
          <p:cNvPr id="18" name="Down Arrow 17"/>
          <p:cNvSpPr/>
          <p:nvPr/>
        </p:nvSpPr>
        <p:spPr>
          <a:xfrm>
            <a:off x="7707057" y="1987524"/>
            <a:ext cx="377512" cy="26270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3196416" y="977223"/>
            <a:ext cx="3261535" cy="715581"/>
          </a:xfrm>
          <a:prstGeom prst="rect">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IN" sz="4050" b="1" dirty="0">
                <a:latin typeface="NikoshBAN" panose="02000000000000000000" pitchFamily="2" charset="0"/>
                <a:cs typeface="NikoshBAN" panose="02000000000000000000" pitchFamily="2" charset="0"/>
              </a:rPr>
              <a:t>ভারতীয় আর্যভাষা</a:t>
            </a:r>
            <a:endParaRPr lang="en-US" sz="4050" b="1" dirty="0"/>
          </a:p>
        </p:txBody>
      </p:sp>
      <p:sp>
        <p:nvSpPr>
          <p:cNvPr id="6" name="Half Frame 5"/>
          <p:cNvSpPr/>
          <p:nvPr/>
        </p:nvSpPr>
        <p:spPr>
          <a:xfrm rot="5400000">
            <a:off x="2260917" y="2609431"/>
            <a:ext cx="634712" cy="4383813"/>
          </a:xfrm>
          <a:prstGeom prst="halfFrame">
            <a:avLst>
              <a:gd name="adj1" fmla="val 7043"/>
              <a:gd name="adj2" fmla="val 511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7" name="Half Frame 26"/>
          <p:cNvSpPr/>
          <p:nvPr/>
        </p:nvSpPr>
        <p:spPr>
          <a:xfrm>
            <a:off x="4770179" y="4491643"/>
            <a:ext cx="3965184" cy="645578"/>
          </a:xfrm>
          <a:prstGeom prst="halfFrame">
            <a:avLst>
              <a:gd name="adj1" fmla="val 7043"/>
              <a:gd name="adj2" fmla="val 511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7" name="Rectangle 16"/>
          <p:cNvSpPr/>
          <p:nvPr/>
        </p:nvSpPr>
        <p:spPr>
          <a:xfrm>
            <a:off x="3309939" y="2292865"/>
            <a:ext cx="2812357" cy="1246495"/>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2700" b="1" dirty="0">
                <a:latin typeface="NikoshBAN" panose="02000000000000000000" pitchFamily="2" charset="0"/>
                <a:cs typeface="NikoshBAN" panose="02000000000000000000" pitchFamily="2" charset="0"/>
              </a:rPr>
              <a:t>মধ্যভারতীয় আর্যভাষা </a:t>
            </a:r>
          </a:p>
          <a:p>
            <a:pPr algn="ctr"/>
            <a:r>
              <a:rPr lang="bn-IN" sz="2400" b="1" dirty="0">
                <a:latin typeface="NikoshBAN" panose="02000000000000000000" pitchFamily="2" charset="0"/>
                <a:cs typeface="NikoshBAN" panose="02000000000000000000" pitchFamily="2" charset="0"/>
              </a:rPr>
              <a:t>খ্রিষ্টপূর্ব ৪৫০অব্দ - ১০০০ খ্রিষ্টাব্দ</a:t>
            </a:r>
          </a:p>
        </p:txBody>
      </p:sp>
      <p:sp>
        <p:nvSpPr>
          <p:cNvPr id="23" name="Rectangle 22"/>
          <p:cNvSpPr/>
          <p:nvPr/>
        </p:nvSpPr>
        <p:spPr>
          <a:xfrm>
            <a:off x="6211303" y="2322253"/>
            <a:ext cx="2832685" cy="110799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b="1" dirty="0">
                <a:latin typeface="NikoshBAN" panose="02000000000000000000" pitchFamily="2" charset="0"/>
                <a:cs typeface="NikoshBAN" panose="02000000000000000000" pitchFamily="2" charset="0"/>
              </a:rPr>
              <a:t>আধুনিক ভারতীয় আর্যভাষা </a:t>
            </a:r>
          </a:p>
          <a:p>
            <a:r>
              <a:rPr lang="bn-IN" sz="2400" b="1" dirty="0">
                <a:latin typeface="NikoshBAN" panose="02000000000000000000" pitchFamily="2" charset="0"/>
                <a:cs typeface="NikoshBAN" panose="02000000000000000000" pitchFamily="2" charset="0"/>
              </a:rPr>
              <a:t>১০০০ খ্রিষ্টাব্দের  পর থেকে</a:t>
            </a:r>
          </a:p>
          <a:p>
            <a:r>
              <a:rPr lang="bn-IN" b="1" dirty="0">
                <a:latin typeface="NikoshBAN" panose="02000000000000000000" pitchFamily="2" charset="0"/>
                <a:cs typeface="NikoshBAN" panose="02000000000000000000" pitchFamily="2" charset="0"/>
              </a:rPr>
              <a:t>(অপভ্রংশ,বাংলা,হিন্দি,মারাঠি,পাঞ্জাবি</a:t>
            </a:r>
            <a:r>
              <a:rPr lang="bn-IN" b="1" dirty="0"/>
              <a:t>)</a:t>
            </a:r>
            <a:endParaRPr lang="bn-IN" b="1" dirty="0">
              <a:latin typeface="NikoshBAN" panose="02000000000000000000" pitchFamily="2" charset="0"/>
              <a:cs typeface="NikoshBAN" panose="02000000000000000000" pitchFamily="2" charset="0"/>
            </a:endParaRPr>
          </a:p>
        </p:txBody>
      </p:sp>
      <p:cxnSp>
        <p:nvCxnSpPr>
          <p:cNvPr id="10" name="Straight Connector 9"/>
          <p:cNvCxnSpPr/>
          <p:nvPr/>
        </p:nvCxnSpPr>
        <p:spPr>
          <a:xfrm>
            <a:off x="1441174" y="1978178"/>
            <a:ext cx="654988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4554984" y="1983611"/>
            <a:ext cx="377512" cy="2723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Down Arrow 30"/>
          <p:cNvSpPr/>
          <p:nvPr/>
        </p:nvSpPr>
        <p:spPr>
          <a:xfrm>
            <a:off x="1362184" y="1987857"/>
            <a:ext cx="377512" cy="29553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Down Arrow 31"/>
          <p:cNvSpPr/>
          <p:nvPr/>
        </p:nvSpPr>
        <p:spPr>
          <a:xfrm>
            <a:off x="4572000" y="1687300"/>
            <a:ext cx="377512" cy="2723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3" y="977223"/>
            <a:ext cx="714375" cy="714375"/>
          </a:xfrm>
          <a:prstGeom prst="rect">
            <a:avLst/>
          </a:prstGeom>
        </p:spPr>
      </p:pic>
      <p:sp>
        <p:nvSpPr>
          <p:cNvPr id="22" name="Rectangle 21"/>
          <p:cNvSpPr/>
          <p:nvPr/>
        </p:nvSpPr>
        <p:spPr>
          <a:xfrm>
            <a:off x="3555156" y="3768100"/>
            <a:ext cx="2280047" cy="1200329"/>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IN" sz="3600" b="1" dirty="0">
                <a:latin typeface="NikoshBAN" panose="02000000000000000000" pitchFamily="2" charset="0"/>
                <a:cs typeface="NikoshBAN" panose="02000000000000000000" pitchFamily="2" charset="0"/>
              </a:rPr>
              <a:t>সংস্কৃত</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প্রাকৃত </a:t>
            </a:r>
            <a:endParaRPr lang="en-US" sz="3600" b="1" dirty="0"/>
          </a:p>
        </p:txBody>
      </p:sp>
      <p:sp>
        <p:nvSpPr>
          <p:cNvPr id="24" name="Rectangle 23"/>
          <p:cNvSpPr/>
          <p:nvPr/>
        </p:nvSpPr>
        <p:spPr>
          <a:xfrm>
            <a:off x="6811777" y="3741589"/>
            <a:ext cx="1923587" cy="646331"/>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BD" sz="3600" b="1"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অপভ্রংশ  </a:t>
            </a:r>
            <a:endParaRPr lang="en-US" sz="3600" b="1" dirty="0"/>
          </a:p>
        </p:txBody>
      </p:sp>
      <p:sp>
        <p:nvSpPr>
          <p:cNvPr id="28" name="Down Arrow 27"/>
          <p:cNvSpPr/>
          <p:nvPr/>
        </p:nvSpPr>
        <p:spPr>
          <a:xfrm>
            <a:off x="1447940" y="3500204"/>
            <a:ext cx="377512" cy="295535"/>
          </a:xfrm>
          <a:prstGeom prst="down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own Arrow 29"/>
          <p:cNvSpPr/>
          <p:nvPr/>
        </p:nvSpPr>
        <p:spPr>
          <a:xfrm>
            <a:off x="4572000" y="3535282"/>
            <a:ext cx="377512" cy="206306"/>
          </a:xfrm>
          <a:prstGeom prst="downArrow">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own Arrow 32"/>
          <p:cNvSpPr/>
          <p:nvPr/>
        </p:nvSpPr>
        <p:spPr>
          <a:xfrm>
            <a:off x="7584813" y="3434730"/>
            <a:ext cx="377512" cy="295535"/>
          </a:xfrm>
          <a:prstGeom prst="down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4572000" y="5089196"/>
            <a:ext cx="377512" cy="646331"/>
          </a:xfrm>
          <a:prstGeom prst="rect">
            <a:avLst/>
          </a:prstGeom>
          <a:noFill/>
        </p:spPr>
        <p:txBody>
          <a:bodyPr wrap="square" rtlCol="0">
            <a:spAutoFit/>
          </a:bodyPr>
          <a:lstStyle/>
          <a:p>
            <a:r>
              <a:rPr lang="bn-IN" sz="3600" b="1" dirty="0">
                <a:solidFill>
                  <a:srgbClr val="00B050"/>
                </a:solidFill>
                <a:effectLst>
                  <a:outerShdw blurRad="38100" dist="38100" dir="2700000" algn="tl">
                    <a:srgbClr val="000000">
                      <a:alpha val="43137"/>
                    </a:srgbClr>
                  </a:outerShdw>
                </a:effectLst>
              </a:rPr>
              <a:t>?</a:t>
            </a:r>
            <a:endParaRPr lang="en-US" sz="36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593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ircle(in)">
                                      <p:cBhvr>
                                        <p:cTn id="17" dur="36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ircle(in)">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circle(in)">
                                      <p:cBhvr>
                                        <p:cTn id="67" dur="2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ircle(in)">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circle(in)">
                                      <p:cBhvr>
                                        <p:cTn id="77" dur="2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circle(in)">
                                      <p:cBhvr>
                                        <p:cTn id="82" dur="2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edge">
                                      <p:cBhvr>
                                        <p:cTn id="87" dur="2000"/>
                                        <p:tgtEl>
                                          <p:spTgt spid="6"/>
                                        </p:tgtEl>
                                      </p:cBhvr>
                                    </p:animEffect>
                                  </p:childTnLst>
                                </p:cTn>
                              </p:par>
                              <p:par>
                                <p:cTn id="88" presetID="20"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edge">
                                      <p:cBhvr>
                                        <p:cTn id="90" dur="20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circle(in)">
                                      <p:cBhvr>
                                        <p:cTn id="95" dur="2000"/>
                                        <p:tgtEl>
                                          <p:spTgt spid="5"/>
                                        </p:tgtEl>
                                      </p:cBhvr>
                                    </p:animEffect>
                                  </p:childTnLst>
                                </p:cTn>
                              </p:par>
                            </p:childTnLst>
                          </p:cTn>
                        </p:par>
                      </p:childTnLst>
                    </p:cTn>
                  </p:par>
                  <p:par>
                    <p:cTn id="96" fill="hold">
                      <p:stCondLst>
                        <p:cond delay="indefinite"/>
                      </p:stCondLst>
                      <p:childTnLst>
                        <p:par>
                          <p:cTn id="97" fill="hold">
                            <p:stCondLst>
                              <p:cond delay="0"/>
                            </p:stCondLst>
                            <p:childTnLst>
                              <p:par>
                                <p:cTn id="98" presetID="35" presetClass="emph" presetSubtype="0" repeatCount="indefinite" fill="hold" grpId="1" nodeType="clickEffect">
                                  <p:stCondLst>
                                    <p:cond delay="0"/>
                                  </p:stCondLst>
                                  <p:endCondLst>
                                    <p:cond evt="onNext" delay="0">
                                      <p:tgtEl>
                                        <p:sldTgt/>
                                      </p:tgtEl>
                                    </p:cond>
                                  </p:endCondLst>
                                  <p:childTnLst>
                                    <p:anim calcmode="discrete" valueType="str">
                                      <p:cBhvr>
                                        <p:cTn id="99" dur="2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18" grpId="0" animBg="1"/>
      <p:bldP spid="25" grpId="0" animBg="1"/>
      <p:bldP spid="6" grpId="0" animBg="1"/>
      <p:bldP spid="27" grpId="0" animBg="1"/>
      <p:bldP spid="17" grpId="0" animBg="1"/>
      <p:bldP spid="23" grpId="0" animBg="1"/>
      <p:bldP spid="29" grpId="0" animBg="1"/>
      <p:bldP spid="31" grpId="0" animBg="1"/>
      <p:bldP spid="32" grpId="0" animBg="1"/>
      <p:bldP spid="22" grpId="0" animBg="1"/>
      <p:bldP spid="24" grpId="0" animBg="1"/>
      <p:bldP spid="28" grpId="0" animBg="1"/>
      <p:bldP spid="30" grpId="0" animBg="1"/>
      <p:bldP spid="33" grpId="0" animBg="1"/>
      <p:bldP spid="5" grpId="0"/>
      <p:bldP spid="5"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857250"/>
            <a:ext cx="9144000" cy="51435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Rounded Rectangle 4"/>
          <p:cNvSpPr/>
          <p:nvPr/>
        </p:nvSpPr>
        <p:spPr>
          <a:xfrm>
            <a:off x="716508" y="1235976"/>
            <a:ext cx="7768988" cy="72674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০২. অর্ধ-তৎসম শব্দ </a:t>
            </a:r>
            <a:endParaRPr lang="en-US" sz="4800" dirty="0">
              <a:solidFill>
                <a:schemeClr val="tx1"/>
              </a:solidFill>
              <a:latin typeface="NikoshBAN" panose="02000000000000000000" pitchFamily="2" charset="0"/>
              <a:cs typeface="NikoshBAN" panose="02000000000000000000" pitchFamily="2" charset="0"/>
            </a:endParaRPr>
          </a:p>
        </p:txBody>
      </p:sp>
      <p:sp>
        <p:nvSpPr>
          <p:cNvPr id="2" name="TextBox 1"/>
          <p:cNvSpPr txBox="1"/>
          <p:nvPr/>
        </p:nvSpPr>
        <p:spPr>
          <a:xfrm>
            <a:off x="228600" y="1981200"/>
            <a:ext cx="8686800" cy="3831818"/>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যে সকল শব্দ তৎসম বা সংস্কৃত ভাষা থেকে কিঞ্চিত পরিবর্তন হয়ে বাংলা ভাষায় প্রবেশ করেছে, সেসব শব্দকে অর্ধ-তৎসম শব্দ বলে। যেমন:      </a:t>
            </a:r>
          </a:p>
          <a:p>
            <a:r>
              <a:rPr lang="bn-IN" sz="3600" dirty="0">
                <a:latin typeface="NikoshBAN" panose="02000000000000000000" pitchFamily="2" charset="0"/>
                <a:cs typeface="NikoshBAN" panose="02000000000000000000" pitchFamily="2" charset="0"/>
              </a:rPr>
              <a:t>                                         চন্দ্র &gt; চন্দ</a:t>
            </a:r>
          </a:p>
          <a:p>
            <a:r>
              <a:rPr lang="bn-IN" sz="3600" dirty="0">
                <a:latin typeface="NikoshBAN" panose="02000000000000000000" pitchFamily="2" charset="0"/>
                <a:cs typeface="NikoshBAN" panose="02000000000000000000" pitchFamily="2" charset="0"/>
              </a:rPr>
              <a:t>                                         চর্মকার &gt; চম্মআর  </a:t>
            </a:r>
          </a:p>
          <a:p>
            <a:r>
              <a:rPr lang="bn-IN" sz="3600" dirty="0">
                <a:latin typeface="NikoshBAN" panose="02000000000000000000" pitchFamily="2" charset="0"/>
                <a:cs typeface="NikoshBAN" panose="02000000000000000000" pitchFamily="2" charset="0"/>
              </a:rPr>
              <a:t>                                         অলাবু &gt; লাবু</a:t>
            </a:r>
          </a:p>
          <a:p>
            <a:r>
              <a:rPr lang="bn-IN" sz="2700" dirty="0">
                <a:latin typeface="NikoshBAN" panose="02000000000000000000" pitchFamily="2" charset="0"/>
                <a:cs typeface="NikoshBAN" panose="02000000000000000000" pitchFamily="2" charset="0"/>
              </a:rPr>
              <a:t>                                                      </a:t>
            </a:r>
            <a:endParaRPr lang="en-US" sz="2700" dirty="0"/>
          </a:p>
        </p:txBody>
      </p:sp>
    </p:spTree>
    <p:extLst>
      <p:ext uri="{BB962C8B-B14F-4D97-AF65-F5344CB8AC3E}">
        <p14:creationId xmlns:p14="http://schemas.microsoft.com/office/powerpoint/2010/main" val="10959794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66701"/>
            <a:ext cx="4582886" cy="707886"/>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অর্ধ-</a:t>
            </a:r>
            <a:r>
              <a:rPr lang="bn-BD" sz="4000" b="1" dirty="0">
                <a:latin typeface="NikoshBAN" panose="02000000000000000000" pitchFamily="2" charset="0"/>
                <a:cs typeface="NikoshBAN" panose="02000000000000000000" pitchFamily="2" charset="0"/>
              </a:rPr>
              <a:t>তৎসম </a:t>
            </a:r>
            <a:r>
              <a:rPr lang="bn-BD" sz="4000" dirty="0">
                <a:latin typeface="NikoshBAN" panose="02000000000000000000" pitchFamily="2" charset="0"/>
                <a:cs typeface="NikoshBAN" panose="02000000000000000000" pitchFamily="2" charset="0"/>
              </a:rPr>
              <a:t>শব্দের উদাহরণ </a:t>
            </a:r>
            <a:endParaRPr lang="en-US" sz="4000" dirty="0">
              <a:latin typeface="NikoshBAN" panose="02000000000000000000" pitchFamily="2" charset="0"/>
              <a:cs typeface="NikoshBAN" panose="02000000000000000000" pitchFamily="2" charset="0"/>
            </a:endParaRPr>
          </a:p>
        </p:txBody>
      </p:sp>
      <p:sp>
        <p:nvSpPr>
          <p:cNvPr id="9" name="TextBox 8"/>
          <p:cNvSpPr txBox="1"/>
          <p:nvPr/>
        </p:nvSpPr>
        <p:spPr>
          <a:xfrm>
            <a:off x="2351314" y="2795074"/>
            <a:ext cx="1458686" cy="769441"/>
          </a:xfrm>
          <a:prstGeom prst="rect">
            <a:avLst/>
          </a:prstGeom>
          <a:noFill/>
        </p:spPr>
        <p:txBody>
          <a:bodyPr wrap="square" rtlCol="0">
            <a:spAutoFit/>
          </a:bodyPr>
          <a:lstStyle/>
          <a:p>
            <a:r>
              <a:rPr lang="bn-BD" sz="4400" b="1" dirty="0">
                <a:latin typeface="NikoshBAN" panose="02000000000000000000" pitchFamily="2" charset="0"/>
                <a:cs typeface="NikoshBAN" panose="02000000000000000000" pitchFamily="2" charset="0"/>
              </a:rPr>
              <a:t>চ</a:t>
            </a:r>
            <a:r>
              <a:rPr lang="bn-IN" sz="4400" b="1" dirty="0">
                <a:latin typeface="NikoshBAN" panose="02000000000000000000" pitchFamily="2" charset="0"/>
                <a:cs typeface="NikoshBAN" panose="02000000000000000000" pitchFamily="2" charset="0"/>
              </a:rPr>
              <a:t>দ্দ</a:t>
            </a:r>
            <a:r>
              <a:rPr lang="bn-BD" sz="4400" dirty="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10" name="TextBox 9"/>
          <p:cNvSpPr txBox="1"/>
          <p:nvPr/>
        </p:nvSpPr>
        <p:spPr>
          <a:xfrm>
            <a:off x="2438400" y="4756512"/>
            <a:ext cx="1603465" cy="707886"/>
          </a:xfrm>
          <a:prstGeom prst="rect">
            <a:avLst/>
          </a:prstGeom>
          <a:noFill/>
        </p:spPr>
        <p:txBody>
          <a:bodyPr wrap="square" rtlCol="0">
            <a:spAutoFit/>
          </a:bodyPr>
          <a:lstStyle/>
          <a:p>
            <a:r>
              <a:rPr lang="bn-BD" sz="4000" b="1" dirty="0">
                <a:latin typeface="NikoshBAN" panose="02000000000000000000" pitchFamily="2" charset="0"/>
                <a:cs typeface="NikoshBAN" panose="02000000000000000000" pitchFamily="2" charset="0"/>
              </a:rPr>
              <a:t>গিন্নি  </a:t>
            </a:r>
            <a:endParaRPr lang="en-US"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385" t="8414" r="20647" b="32751"/>
          <a:stretch/>
        </p:blipFill>
        <p:spPr>
          <a:xfrm>
            <a:off x="5878286" y="1752600"/>
            <a:ext cx="2539482" cy="21079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541" y="4156436"/>
            <a:ext cx="2919220" cy="1634763"/>
          </a:xfrm>
          <a:prstGeom prst="rect">
            <a:avLst/>
          </a:prstGeom>
          <a:ln>
            <a:noFill/>
          </a:ln>
          <a:effectLst>
            <a:softEdge rad="112500"/>
          </a:effectLst>
        </p:spPr>
      </p:pic>
    </p:spTree>
    <p:extLst>
      <p:ext uri="{BB962C8B-B14F-4D97-AF65-F5344CB8AC3E}">
        <p14:creationId xmlns:p14="http://schemas.microsoft.com/office/powerpoint/2010/main" val="9154967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857250"/>
            <a:ext cx="9144000" cy="51435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Rounded Rectangle 4"/>
          <p:cNvSpPr/>
          <p:nvPr/>
        </p:nvSpPr>
        <p:spPr>
          <a:xfrm>
            <a:off x="716508" y="1235976"/>
            <a:ext cx="7768988" cy="72674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০৩. তদ্ভব শব্দ </a:t>
            </a:r>
            <a:endParaRPr lang="en-US" sz="4400"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304800" y="2228851"/>
            <a:ext cx="8534400" cy="3293209"/>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তৎ’ অর্থ তার </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ভব’ অর্থ উৎপন্ন। তাহলে </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তদ্ভব’ শব্দের অর্থ তার থেকে উৎপন্ন অর্থাৎ  সংস্কৃত থেকে উৎপন্ন। যে সকল শব্দ সংস্কৃত ভাষা থেকে প্রাকৃতের মধ্য দিয়ে বাংলা ভাষায় প্রবেশ করেছে, সে সকল শব্দকে তদ্ভব শব্দ বা খাঁটি বাংলা শব্দ বলে।</a:t>
            </a:r>
            <a:endParaRPr lang="en-US" sz="3000" dirty="0"/>
          </a:p>
        </p:txBody>
      </p:sp>
    </p:spTree>
    <p:extLst>
      <p:ext uri="{BB962C8B-B14F-4D97-AF65-F5344CB8AC3E}">
        <p14:creationId xmlns:p14="http://schemas.microsoft.com/office/powerpoint/2010/main" val="37686625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857250"/>
            <a:ext cx="9144000" cy="51435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Rounded Rectangle 1"/>
          <p:cNvSpPr/>
          <p:nvPr/>
        </p:nvSpPr>
        <p:spPr>
          <a:xfrm>
            <a:off x="1873156" y="1256447"/>
            <a:ext cx="5363570" cy="736979"/>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শব্দের সংজ্ঞায়ন</a:t>
            </a:r>
            <a:endParaRPr lang="en-US" sz="4800" dirty="0"/>
          </a:p>
        </p:txBody>
      </p:sp>
      <p:sp>
        <p:nvSpPr>
          <p:cNvPr id="5" name="Rounded Rectangle 4"/>
          <p:cNvSpPr/>
          <p:nvPr/>
        </p:nvSpPr>
        <p:spPr>
          <a:xfrm>
            <a:off x="1873156" y="2607576"/>
            <a:ext cx="5363570" cy="2640842"/>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এক কিংবা একাদিক অক্ষর মিলে যদি একটি অর্থ প্রকাশ করে, তখন তাকে শব্দ বলে। </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609886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66701"/>
            <a:ext cx="4582886"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তদ্ভব</a:t>
            </a:r>
            <a:r>
              <a:rPr lang="bn-BD" sz="4000" b="1"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শব্দের উদাহরণ </a:t>
            </a:r>
            <a:endParaRPr lang="en-US" sz="4000" dirty="0">
              <a:latin typeface="NikoshBAN" panose="02000000000000000000" pitchFamily="2" charset="0"/>
              <a:cs typeface="NikoshBAN" panose="02000000000000000000" pitchFamily="2" charset="0"/>
            </a:endParaRPr>
          </a:p>
        </p:txBody>
      </p:sp>
      <p:sp>
        <p:nvSpPr>
          <p:cNvPr id="9" name="TextBox 8"/>
          <p:cNvSpPr txBox="1"/>
          <p:nvPr/>
        </p:nvSpPr>
        <p:spPr>
          <a:xfrm>
            <a:off x="2351314" y="2795074"/>
            <a:ext cx="1458686" cy="769441"/>
          </a:xfrm>
          <a:prstGeom prst="rect">
            <a:avLst/>
          </a:prstGeom>
          <a:noFill/>
        </p:spPr>
        <p:txBody>
          <a:bodyPr wrap="square" rtlCol="0">
            <a:spAutoFit/>
          </a:bodyPr>
          <a:lstStyle/>
          <a:p>
            <a:r>
              <a:rPr lang="bn-BD" sz="4400" b="1" dirty="0">
                <a:latin typeface="NikoshBAN" panose="02000000000000000000" pitchFamily="2" charset="0"/>
                <a:cs typeface="NikoshBAN" panose="02000000000000000000" pitchFamily="2" charset="0"/>
              </a:rPr>
              <a:t>চ</a:t>
            </a:r>
            <a:r>
              <a:rPr lang="bn-IN" sz="4400" b="1" dirty="0">
                <a:latin typeface="NikoshBAN" panose="02000000000000000000" pitchFamily="2" charset="0"/>
                <a:cs typeface="NikoshBAN" panose="02000000000000000000" pitchFamily="2" charset="0"/>
              </a:rPr>
              <a:t>াঁদ</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385" t="8414" r="20647" b="32751"/>
          <a:stretch/>
        </p:blipFill>
        <p:spPr>
          <a:xfrm>
            <a:off x="5878286" y="1752600"/>
            <a:ext cx="2539482" cy="21079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80846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857250"/>
            <a:ext cx="9144000" cy="51435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Rounded Rectangle 4"/>
          <p:cNvSpPr/>
          <p:nvPr/>
        </p:nvSpPr>
        <p:spPr>
          <a:xfrm>
            <a:off x="457200" y="1502108"/>
            <a:ext cx="7768988" cy="72674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০৩. তদ্ভব শব্দের উদাহরণ </a:t>
            </a:r>
            <a:endParaRPr lang="en-US" sz="4400"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304800" y="2228851"/>
            <a:ext cx="8534400" cy="2862322"/>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				চন্দ্র &gt; চদ্দ &gt; চাঁদ </a:t>
            </a:r>
          </a:p>
          <a:p>
            <a:r>
              <a:rPr lang="bn-IN" sz="4000" dirty="0">
                <a:latin typeface="NikoshBAN" panose="02000000000000000000" pitchFamily="2" charset="0"/>
                <a:cs typeface="NikoshBAN" panose="02000000000000000000" pitchFamily="2" charset="0"/>
              </a:rPr>
              <a:t>                              চর্মকার &gt; চম্মআর  &gt; চামার </a:t>
            </a:r>
          </a:p>
          <a:p>
            <a:r>
              <a:rPr lang="bn-IN" sz="4000" dirty="0">
                <a:latin typeface="NikoshBAN" panose="02000000000000000000" pitchFamily="2" charset="0"/>
                <a:cs typeface="NikoshBAN" panose="02000000000000000000" pitchFamily="2" charset="0"/>
              </a:rPr>
              <a:t>                              অলাবু &gt; লাবু  &gt; লাউ</a:t>
            </a:r>
          </a:p>
          <a:p>
            <a:endParaRPr lang="bn-IN" sz="3000" dirty="0">
              <a:latin typeface="NikoshBAN" panose="02000000000000000000" pitchFamily="2" charset="0"/>
              <a:cs typeface="NikoshBAN" panose="02000000000000000000" pitchFamily="2" charset="0"/>
            </a:endParaRPr>
          </a:p>
          <a:p>
            <a:r>
              <a:rPr lang="bn-IN" sz="3000" dirty="0">
                <a:latin typeface="NikoshBAN" panose="02000000000000000000" pitchFamily="2" charset="0"/>
                <a:cs typeface="NikoshBAN" panose="02000000000000000000" pitchFamily="2" charset="0"/>
              </a:rPr>
              <a:t>                                         </a:t>
            </a:r>
            <a:endParaRPr lang="en-US" sz="3000" dirty="0"/>
          </a:p>
        </p:txBody>
      </p:sp>
    </p:spTree>
    <p:extLst>
      <p:ext uri="{BB962C8B-B14F-4D97-AF65-F5344CB8AC3E}">
        <p14:creationId xmlns:p14="http://schemas.microsoft.com/office/powerpoint/2010/main" val="33584975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857250"/>
            <a:ext cx="9144000" cy="51435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Rounded Rectangle 4"/>
          <p:cNvSpPr/>
          <p:nvPr/>
        </p:nvSpPr>
        <p:spPr>
          <a:xfrm>
            <a:off x="716508" y="1235976"/>
            <a:ext cx="7768988" cy="72674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০৪. দেশি শব্দ </a:t>
            </a:r>
            <a:endParaRPr lang="en-US" sz="48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716508" y="2310737"/>
            <a:ext cx="7768988" cy="3477875"/>
          </a:xfrm>
          <a:prstGeom prst="rect">
            <a:avLst/>
          </a:prstGeom>
          <a:noFill/>
        </p:spPr>
        <p:txBody>
          <a:bodyPr wrap="square" rtlCol="0">
            <a:spAutoFit/>
          </a:bodyPr>
          <a:lstStyle/>
          <a:p>
            <a:pPr algn="just"/>
            <a:r>
              <a:rPr lang="bn-IN" sz="4400" dirty="0">
                <a:latin typeface="NikoshBAN" panose="02000000000000000000" pitchFamily="2" charset="0"/>
                <a:cs typeface="NikoshBAN" panose="02000000000000000000" pitchFamily="2" charset="0"/>
              </a:rPr>
              <a:t>বাংলাদেশের আদিম অধিবাসীদের (যেমন: কোল, মুণ্ডা প্রভৃতি) ভাষা ও সংস্কৃতির কিছু কিছু উপাদান বাংলায় রক্ষিত রয়েছে। এসব শব্দকে দেশি শব্দ বলে । যেমন: কুলা, গঞ্জ, চোঙ্গা, টোপর, ডাব, ডাগর, ঢেঁকি ইত্যাদি।  </a:t>
            </a:r>
            <a:endParaRPr lang="en-US" sz="4400" dirty="0"/>
          </a:p>
        </p:txBody>
      </p:sp>
    </p:spTree>
    <p:extLst>
      <p:ext uri="{BB962C8B-B14F-4D97-AF65-F5344CB8AC3E}">
        <p14:creationId xmlns:p14="http://schemas.microsoft.com/office/powerpoint/2010/main" val="2988534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52400"/>
            <a:ext cx="78486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মনে রাখার সর্টকাট টেকনিক</a:t>
            </a:r>
            <a:endParaRPr lang="en-US" sz="3600" spc="50" dirty="0">
              <a:ln w="11430"/>
              <a:solidFill>
                <a:schemeClr val="tx1"/>
              </a:solidFill>
              <a:latin typeface="NikoshBAN" pitchFamily="2" charset="0"/>
              <a:cs typeface="NikoshBAN" pitchFamily="2" charset="0"/>
            </a:endParaRPr>
          </a:p>
        </p:txBody>
      </p:sp>
      <p:sp>
        <p:nvSpPr>
          <p:cNvPr id="5" name="Rectangle 4"/>
          <p:cNvSpPr/>
          <p:nvPr/>
        </p:nvSpPr>
        <p:spPr>
          <a:xfrm>
            <a:off x="670560" y="1676400"/>
            <a:ext cx="7848600" cy="193899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4000" u="sng" spc="50" dirty="0">
                <a:ln w="11430"/>
                <a:solidFill>
                  <a:schemeClr val="tx1"/>
                </a:solidFill>
                <a:latin typeface="NikoshBAN" pitchFamily="2" charset="0"/>
                <a:cs typeface="NikoshBAN" pitchFamily="2" charset="0"/>
              </a:rPr>
              <a:t>গঞ্জ</a:t>
            </a:r>
            <a:r>
              <a:rPr lang="bn-IN" sz="4000" spc="50" dirty="0">
                <a:ln w="11430"/>
                <a:solidFill>
                  <a:schemeClr val="tx1"/>
                </a:solidFill>
                <a:latin typeface="NikoshBAN" pitchFamily="2" charset="0"/>
                <a:cs typeface="NikoshBAN" pitchFamily="2" charset="0"/>
              </a:rPr>
              <a:t> এর </a:t>
            </a:r>
            <a:r>
              <a:rPr lang="bn-IN" sz="4000" u="sng" spc="50" dirty="0">
                <a:ln w="11430"/>
                <a:solidFill>
                  <a:schemeClr val="tx1"/>
                </a:solidFill>
                <a:latin typeface="NikoshBAN" pitchFamily="2" charset="0"/>
                <a:cs typeface="NikoshBAN" pitchFamily="2" charset="0"/>
              </a:rPr>
              <a:t>কুড়ি</a:t>
            </a:r>
            <a:r>
              <a:rPr lang="bn-IN" sz="4000" spc="50" dirty="0">
                <a:ln w="11430"/>
                <a:solidFill>
                  <a:schemeClr val="tx1"/>
                </a:solidFill>
                <a:latin typeface="NikoshBAN" pitchFamily="2" charset="0"/>
                <a:cs typeface="NikoshBAN" pitchFamily="2" charset="0"/>
              </a:rPr>
              <a:t> </a:t>
            </a:r>
            <a:r>
              <a:rPr lang="bn-IN" sz="4000" u="sng" spc="50" dirty="0">
                <a:ln w="11430"/>
                <a:solidFill>
                  <a:schemeClr val="tx1"/>
                </a:solidFill>
                <a:latin typeface="NikoshBAN" pitchFamily="2" charset="0"/>
                <a:cs typeface="NikoshBAN" pitchFamily="2" charset="0"/>
              </a:rPr>
              <a:t>ডাগর</a:t>
            </a:r>
            <a:r>
              <a:rPr lang="bn-IN" sz="4000" spc="50" dirty="0">
                <a:ln w="11430"/>
                <a:solidFill>
                  <a:schemeClr val="tx1"/>
                </a:solidFill>
                <a:latin typeface="NikoshBAN" pitchFamily="2" charset="0"/>
                <a:cs typeface="NikoshBAN" pitchFamily="2" charset="0"/>
              </a:rPr>
              <a:t> </a:t>
            </a:r>
            <a:r>
              <a:rPr lang="bn-IN" sz="4000" u="sng" spc="50" dirty="0">
                <a:ln w="11430"/>
                <a:solidFill>
                  <a:schemeClr val="tx1"/>
                </a:solidFill>
                <a:latin typeface="NikoshBAN" pitchFamily="2" charset="0"/>
                <a:cs typeface="NikoshBAN" pitchFamily="2" charset="0"/>
              </a:rPr>
              <a:t>টোপর</a:t>
            </a:r>
            <a:r>
              <a:rPr lang="bn-IN" sz="4000" spc="50" dirty="0">
                <a:ln w="11430"/>
                <a:solidFill>
                  <a:schemeClr val="tx1"/>
                </a:solidFill>
                <a:latin typeface="NikoshBAN" pitchFamily="2" charset="0"/>
                <a:cs typeface="NikoshBAN" pitchFamily="2" charset="0"/>
              </a:rPr>
              <a:t> মাথায় দিয়ে </a:t>
            </a:r>
            <a:r>
              <a:rPr lang="bn-IN" sz="4000" u="sng" spc="50" dirty="0">
                <a:ln w="11430"/>
                <a:solidFill>
                  <a:schemeClr val="tx1"/>
                </a:solidFill>
                <a:latin typeface="NikoshBAN" pitchFamily="2" charset="0"/>
                <a:cs typeface="NikoshBAN" pitchFamily="2" charset="0"/>
              </a:rPr>
              <a:t>চোঙ্গা</a:t>
            </a:r>
            <a:r>
              <a:rPr lang="bn-IN" sz="4000" spc="50" dirty="0">
                <a:ln w="11430"/>
                <a:solidFill>
                  <a:schemeClr val="tx1"/>
                </a:solidFill>
                <a:latin typeface="NikoshBAN" pitchFamily="2" charset="0"/>
                <a:cs typeface="NikoshBAN" pitchFamily="2" charset="0"/>
              </a:rPr>
              <a:t> হাতে </a:t>
            </a:r>
            <a:r>
              <a:rPr lang="bn-IN" sz="4000" u="sng" spc="50" dirty="0">
                <a:ln w="11430"/>
                <a:solidFill>
                  <a:schemeClr val="tx1"/>
                </a:solidFill>
                <a:latin typeface="NikoshBAN" pitchFamily="2" charset="0"/>
                <a:cs typeface="NikoshBAN" pitchFamily="2" charset="0"/>
              </a:rPr>
              <a:t>পেটের</a:t>
            </a:r>
            <a:r>
              <a:rPr lang="bn-IN" sz="4000" spc="50" dirty="0">
                <a:ln w="11430"/>
                <a:solidFill>
                  <a:schemeClr val="tx1"/>
                </a:solidFill>
                <a:latin typeface="NikoshBAN" pitchFamily="2" charset="0"/>
                <a:cs typeface="NikoshBAN" pitchFamily="2" charset="0"/>
              </a:rPr>
              <a:t> জ্বালায় </a:t>
            </a:r>
            <a:r>
              <a:rPr lang="bn-IN" sz="4000" u="sng" spc="50" dirty="0">
                <a:ln w="11430"/>
                <a:solidFill>
                  <a:schemeClr val="tx1"/>
                </a:solidFill>
                <a:latin typeface="NikoshBAN" pitchFamily="2" charset="0"/>
                <a:cs typeface="NikoshBAN" pitchFamily="2" charset="0"/>
              </a:rPr>
              <a:t>চুলা, কুলা</a:t>
            </a:r>
            <a:r>
              <a:rPr lang="bn-IN" sz="4000" spc="50" dirty="0">
                <a:ln w="11430"/>
                <a:solidFill>
                  <a:schemeClr val="tx1"/>
                </a:solidFill>
                <a:latin typeface="NikoshBAN" pitchFamily="2" charset="0"/>
                <a:cs typeface="NikoshBAN" pitchFamily="2" charset="0"/>
              </a:rPr>
              <a:t>, </a:t>
            </a:r>
            <a:r>
              <a:rPr lang="bn-IN" sz="4000" u="sng" spc="50" dirty="0">
                <a:ln w="11430"/>
                <a:solidFill>
                  <a:schemeClr val="tx1"/>
                </a:solidFill>
                <a:latin typeface="NikoshBAN" pitchFamily="2" charset="0"/>
                <a:cs typeface="NikoshBAN" pitchFamily="2" charset="0"/>
              </a:rPr>
              <a:t>ডাব,</a:t>
            </a:r>
            <a:r>
              <a:rPr lang="bn-IN" sz="4000" spc="50" dirty="0">
                <a:ln w="11430"/>
                <a:solidFill>
                  <a:schemeClr val="tx1"/>
                </a:solidFill>
                <a:latin typeface="NikoshBAN" pitchFamily="2" charset="0"/>
                <a:cs typeface="NikoshBAN" pitchFamily="2" charset="0"/>
              </a:rPr>
              <a:t> ও </a:t>
            </a:r>
            <a:r>
              <a:rPr lang="bn-IN" sz="4000" u="sng" spc="50" dirty="0">
                <a:ln w="11430"/>
                <a:solidFill>
                  <a:schemeClr val="tx1"/>
                </a:solidFill>
                <a:latin typeface="NikoshBAN" pitchFamily="2" charset="0"/>
                <a:cs typeface="NikoshBAN" pitchFamily="2" charset="0"/>
              </a:rPr>
              <a:t>ডিঙা</a:t>
            </a:r>
            <a:r>
              <a:rPr lang="bn-IN" sz="4000" spc="50" dirty="0">
                <a:ln w="11430"/>
                <a:solidFill>
                  <a:schemeClr val="tx1"/>
                </a:solidFill>
                <a:latin typeface="NikoshBAN" pitchFamily="2" charset="0"/>
                <a:cs typeface="NikoshBAN" pitchFamily="2" charset="0"/>
              </a:rPr>
              <a:t> নিয়ে </a:t>
            </a:r>
            <a:r>
              <a:rPr lang="bn-IN" sz="4000" u="sng" spc="50" dirty="0">
                <a:ln w="11430"/>
                <a:solidFill>
                  <a:schemeClr val="tx1"/>
                </a:solidFill>
                <a:latin typeface="NikoshBAN" pitchFamily="2" charset="0"/>
                <a:cs typeface="NikoshBAN" pitchFamily="2" charset="0"/>
              </a:rPr>
              <a:t>ঢ়েঁকির</a:t>
            </a:r>
            <a:r>
              <a:rPr lang="bn-IN" sz="4000" spc="50" dirty="0">
                <a:ln w="11430"/>
                <a:solidFill>
                  <a:schemeClr val="tx1"/>
                </a:solidFill>
                <a:latin typeface="NikoshBAN" pitchFamily="2" charset="0"/>
                <a:cs typeface="NikoshBAN" pitchFamily="2" charset="0"/>
              </a:rPr>
              <a:t> উপর </a:t>
            </a:r>
            <a:r>
              <a:rPr lang="bn-IN" sz="4000" u="sng" spc="50" dirty="0">
                <a:ln w="11430"/>
                <a:solidFill>
                  <a:schemeClr val="tx1"/>
                </a:solidFill>
                <a:latin typeface="NikoshBAN" pitchFamily="2" charset="0"/>
                <a:cs typeface="NikoshBAN" pitchFamily="2" charset="0"/>
              </a:rPr>
              <a:t>পা</a:t>
            </a:r>
            <a:r>
              <a:rPr lang="bn-IN" sz="4000" spc="50" dirty="0">
                <a:ln w="11430"/>
                <a:solidFill>
                  <a:schemeClr val="tx1"/>
                </a:solidFill>
                <a:latin typeface="NikoshBAN" pitchFamily="2" charset="0"/>
                <a:cs typeface="NikoshBAN" pitchFamily="2" charset="0"/>
              </a:rPr>
              <a:t> দিয়ে </a:t>
            </a:r>
            <a:r>
              <a:rPr lang="bn-IN" sz="4000" u="sng" spc="50" dirty="0">
                <a:ln w="11430"/>
                <a:solidFill>
                  <a:schemeClr val="tx1"/>
                </a:solidFill>
                <a:latin typeface="NikoshBAN" pitchFamily="2" charset="0"/>
                <a:cs typeface="NikoshBAN" pitchFamily="2" charset="0"/>
              </a:rPr>
              <a:t>টং</a:t>
            </a:r>
            <a:r>
              <a:rPr lang="bn-IN" sz="4000" spc="50" dirty="0">
                <a:ln w="11430"/>
                <a:solidFill>
                  <a:schemeClr val="tx1"/>
                </a:solidFill>
                <a:latin typeface="NikoshBAN" pitchFamily="2" charset="0"/>
                <a:cs typeface="NikoshBAN" pitchFamily="2" charset="0"/>
              </a:rPr>
              <a:t> এর </a:t>
            </a:r>
            <a:r>
              <a:rPr lang="bn-IN" sz="4000" u="sng" spc="50" dirty="0">
                <a:ln w="11430"/>
                <a:solidFill>
                  <a:schemeClr val="tx1"/>
                </a:solidFill>
                <a:latin typeface="NikoshBAN" pitchFamily="2" charset="0"/>
                <a:cs typeface="NikoshBAN" pitchFamily="2" charset="0"/>
              </a:rPr>
              <a:t>মাচায়</a:t>
            </a:r>
            <a:r>
              <a:rPr lang="bn-IN" sz="4000" spc="50" dirty="0">
                <a:ln w="11430"/>
                <a:solidFill>
                  <a:schemeClr val="tx1"/>
                </a:solidFill>
                <a:latin typeface="NikoshBAN" pitchFamily="2" charset="0"/>
                <a:cs typeface="NikoshBAN" pitchFamily="2" charset="0"/>
              </a:rPr>
              <a:t> উঠল।</a:t>
            </a:r>
            <a:endParaRPr lang="en-US" sz="4000" spc="50" dirty="0">
              <a:ln w="11430"/>
              <a:solidFill>
                <a:schemeClr val="tx1"/>
              </a:solidFill>
              <a:latin typeface="NikoshBAN" pitchFamily="2" charset="0"/>
              <a:cs typeface="NikoshBAN" pitchFamily="2" charset="0"/>
            </a:endParaRPr>
          </a:p>
        </p:txBody>
      </p:sp>
      <p:sp>
        <p:nvSpPr>
          <p:cNvPr id="6" name="Rectangle 5"/>
          <p:cNvSpPr/>
          <p:nvPr/>
        </p:nvSpPr>
        <p:spPr>
          <a:xfrm>
            <a:off x="304800" y="4539227"/>
            <a:ext cx="78486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আন্ডার লাইনগুলো দেশি শব্দ</a:t>
            </a:r>
            <a:endParaRPr lang="en-US" sz="3600" spc="50" dirty="0">
              <a:ln w="1143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1504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11407" y="-383648"/>
            <a:ext cx="4109505" cy="5486401"/>
          </a:xfrm>
          <a:prstGeom prst="rect">
            <a:avLst/>
          </a:prstGeom>
        </p:spPr>
      </p:pic>
      <p:sp>
        <p:nvSpPr>
          <p:cNvPr id="3" name="Rectangle 2"/>
          <p:cNvSpPr/>
          <p:nvPr/>
        </p:nvSpPr>
        <p:spPr>
          <a:xfrm>
            <a:off x="914400" y="4724400"/>
            <a:ext cx="5334000" cy="1569660"/>
          </a:xfrm>
          <a:prstGeom prst="rect">
            <a:avLst/>
          </a:prstGeom>
          <a:solidFill>
            <a:schemeClr val="tx1"/>
          </a:solid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9600" spc="50" dirty="0">
                <a:ln w="11430"/>
                <a:solidFill>
                  <a:srgbClr val="FF0000"/>
                </a:solidFill>
                <a:latin typeface="NikoshBAN" pitchFamily="2" charset="0"/>
                <a:cs typeface="NikoshBAN" pitchFamily="2" charset="0"/>
              </a:rPr>
              <a:t>২০</a:t>
            </a:r>
            <a:endParaRPr lang="en-US" sz="9600" spc="50" dirty="0">
              <a:ln w="11430"/>
              <a:solidFill>
                <a:srgbClr val="FF0000"/>
              </a:solidFill>
              <a:latin typeface="NikoshBAN" pitchFamily="2" charset="0"/>
              <a:cs typeface="NikoshBAN" pitchFamily="2" charset="0"/>
            </a:endParaRPr>
          </a:p>
        </p:txBody>
      </p:sp>
      <p:sp>
        <p:nvSpPr>
          <p:cNvPr id="4" name="Rectangle 3"/>
          <p:cNvSpPr/>
          <p:nvPr/>
        </p:nvSpPr>
        <p:spPr>
          <a:xfrm>
            <a:off x="6743700" y="1547059"/>
            <a:ext cx="1635199"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spc="50" dirty="0" err="1">
                <a:ln w="11430"/>
                <a:solidFill>
                  <a:schemeClr val="tx1"/>
                </a:solidFill>
                <a:latin typeface="NikoshBAN" pitchFamily="2" charset="0"/>
                <a:cs typeface="NikoshBAN" pitchFamily="2" charset="0"/>
              </a:rPr>
              <a:t>কুলা</a:t>
            </a:r>
            <a:r>
              <a:rPr lang="bn-IN" sz="3600" spc="50" dirty="0">
                <a:ln w="11430"/>
                <a:solidFill>
                  <a:schemeClr val="tx1"/>
                </a:solidFill>
                <a:latin typeface="NikoshBAN" pitchFamily="2" charset="0"/>
                <a:cs typeface="NikoshBAN" pitchFamily="2" charset="0"/>
              </a:rPr>
              <a:t> </a:t>
            </a:r>
            <a:endParaRPr lang="en-US" sz="3600" spc="50" dirty="0">
              <a:ln w="11430"/>
              <a:solidFill>
                <a:schemeClr val="tx1"/>
              </a:solidFill>
              <a:latin typeface="NikoshBAN" pitchFamily="2" charset="0"/>
              <a:cs typeface="NikoshBAN" pitchFamily="2" charset="0"/>
            </a:endParaRPr>
          </a:p>
        </p:txBody>
      </p:sp>
      <p:sp>
        <p:nvSpPr>
          <p:cNvPr id="5" name="Rectangle 4"/>
          <p:cNvSpPr/>
          <p:nvPr/>
        </p:nvSpPr>
        <p:spPr>
          <a:xfrm>
            <a:off x="6743700" y="5478750"/>
            <a:ext cx="12954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কুড়ি</a:t>
            </a:r>
            <a:endParaRPr lang="en-US" sz="3600" spc="50" dirty="0">
              <a:ln w="1143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34740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9795"/>
            <a:ext cx="5943600" cy="34591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9" y="3886200"/>
            <a:ext cx="6655850" cy="2802463"/>
          </a:xfrm>
          <a:prstGeom prst="rect">
            <a:avLst/>
          </a:prstGeom>
        </p:spPr>
      </p:pic>
      <p:sp>
        <p:nvSpPr>
          <p:cNvPr id="8" name="Rectangle 7"/>
          <p:cNvSpPr/>
          <p:nvPr/>
        </p:nvSpPr>
        <p:spPr>
          <a:xfrm>
            <a:off x="7019839" y="1295400"/>
            <a:ext cx="12954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ডাব</a:t>
            </a:r>
            <a:endParaRPr lang="en-US" sz="3600" spc="50" dirty="0">
              <a:ln w="11430"/>
              <a:solidFill>
                <a:schemeClr val="tx1"/>
              </a:solidFill>
              <a:latin typeface="NikoshBAN" pitchFamily="2" charset="0"/>
              <a:cs typeface="NikoshBAN" pitchFamily="2" charset="0"/>
            </a:endParaRPr>
          </a:p>
        </p:txBody>
      </p:sp>
      <p:sp>
        <p:nvSpPr>
          <p:cNvPr id="9" name="Rectangle 8"/>
          <p:cNvSpPr/>
          <p:nvPr/>
        </p:nvSpPr>
        <p:spPr>
          <a:xfrm>
            <a:off x="6715039" y="4724400"/>
            <a:ext cx="16002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ডাগর</a:t>
            </a:r>
            <a:endParaRPr lang="en-US" sz="3600" spc="50" dirty="0">
              <a:ln w="11430"/>
              <a:solidFill>
                <a:schemeClr val="tx1"/>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222" t="1692"/>
          <a:stretch/>
        </p:blipFill>
        <p:spPr>
          <a:xfrm>
            <a:off x="60960" y="3474720"/>
            <a:ext cx="6644640" cy="3352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65037"/>
            <a:ext cx="6675120" cy="3211563"/>
          </a:xfrm>
          <a:prstGeom prst="rect">
            <a:avLst/>
          </a:prstGeom>
        </p:spPr>
      </p:pic>
      <p:sp>
        <p:nvSpPr>
          <p:cNvPr id="8" name="Rectangle 7"/>
          <p:cNvSpPr/>
          <p:nvPr/>
        </p:nvSpPr>
        <p:spPr>
          <a:xfrm>
            <a:off x="6781800" y="1024487"/>
            <a:ext cx="12954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ডিঙ্গা</a:t>
            </a:r>
            <a:endParaRPr lang="en-US" sz="3600" spc="50" dirty="0">
              <a:ln w="11430"/>
              <a:solidFill>
                <a:schemeClr val="tx1"/>
              </a:solidFill>
              <a:latin typeface="NikoshBAN" pitchFamily="2" charset="0"/>
              <a:cs typeface="NikoshBAN" pitchFamily="2" charset="0"/>
            </a:endParaRPr>
          </a:p>
        </p:txBody>
      </p:sp>
      <p:sp>
        <p:nvSpPr>
          <p:cNvPr id="9" name="Rectangle 8"/>
          <p:cNvSpPr/>
          <p:nvPr/>
        </p:nvSpPr>
        <p:spPr>
          <a:xfrm>
            <a:off x="6781800" y="4474309"/>
            <a:ext cx="12954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পাল</a:t>
            </a:r>
            <a:endParaRPr lang="en-US" sz="3600" spc="50" dirty="0">
              <a:ln w="11430"/>
              <a:solidFill>
                <a:schemeClr val="tx1"/>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438"/>
          <a:stretch/>
        </p:blipFill>
        <p:spPr>
          <a:xfrm>
            <a:off x="990600" y="0"/>
            <a:ext cx="6675120" cy="37185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962400"/>
            <a:ext cx="3962400" cy="2641600"/>
          </a:xfrm>
          <a:prstGeom prst="rect">
            <a:avLst/>
          </a:prstGeom>
        </p:spPr>
      </p:pic>
      <p:sp>
        <p:nvSpPr>
          <p:cNvPr id="6" name="Rectangle 5"/>
          <p:cNvSpPr/>
          <p:nvPr/>
        </p:nvSpPr>
        <p:spPr>
          <a:xfrm>
            <a:off x="7772400" y="2362200"/>
            <a:ext cx="12954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মাচা</a:t>
            </a:r>
            <a:endParaRPr lang="en-US" sz="3600" spc="50" dirty="0">
              <a:ln w="11430"/>
              <a:solidFill>
                <a:schemeClr val="tx1"/>
              </a:solidFill>
              <a:latin typeface="NikoshBAN" pitchFamily="2" charset="0"/>
              <a:cs typeface="NikoshBAN" pitchFamily="2" charset="0"/>
            </a:endParaRPr>
          </a:p>
        </p:txBody>
      </p:sp>
      <p:sp>
        <p:nvSpPr>
          <p:cNvPr id="7" name="Rectangle 6"/>
          <p:cNvSpPr/>
          <p:nvPr/>
        </p:nvSpPr>
        <p:spPr>
          <a:xfrm>
            <a:off x="5410200" y="4648200"/>
            <a:ext cx="12954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পেট</a:t>
            </a:r>
            <a:endParaRPr lang="en-US" sz="3600" spc="50" dirty="0">
              <a:ln w="1143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94775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826" y="2895600"/>
            <a:ext cx="4934373" cy="3581400"/>
          </a:xfrm>
          <a:prstGeom prst="rect">
            <a:avLst/>
          </a:prstGeom>
        </p:spPr>
      </p:pic>
      <p:sp>
        <p:nvSpPr>
          <p:cNvPr id="6" name="Rectangle 5"/>
          <p:cNvSpPr/>
          <p:nvPr/>
        </p:nvSpPr>
        <p:spPr>
          <a:xfrm>
            <a:off x="4724400" y="762000"/>
            <a:ext cx="12954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চুলা</a:t>
            </a:r>
            <a:endParaRPr lang="en-US" sz="3600" spc="50" dirty="0">
              <a:ln w="11430"/>
              <a:solidFill>
                <a:schemeClr val="tx1"/>
              </a:solidFill>
              <a:latin typeface="NikoshBAN" pitchFamily="2" charset="0"/>
              <a:cs typeface="NikoshBAN" pitchFamily="2" charset="0"/>
            </a:endParaRPr>
          </a:p>
        </p:txBody>
      </p:sp>
      <p:sp>
        <p:nvSpPr>
          <p:cNvPr id="7" name="Rectangle 6"/>
          <p:cNvSpPr/>
          <p:nvPr/>
        </p:nvSpPr>
        <p:spPr>
          <a:xfrm>
            <a:off x="1447800" y="4842901"/>
            <a:ext cx="1295400"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টং</a:t>
            </a:r>
            <a:endParaRPr lang="en-US" sz="3600" spc="50" dirty="0">
              <a:ln w="1143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20" y="152400"/>
            <a:ext cx="3556159" cy="3992880"/>
          </a:xfrm>
          <a:prstGeom prst="rect">
            <a:avLst/>
          </a:prstGeom>
        </p:spPr>
      </p:pic>
    </p:spTree>
    <p:extLst>
      <p:ext uri="{BB962C8B-B14F-4D97-AF65-F5344CB8AC3E}">
        <p14:creationId xmlns:p14="http://schemas.microsoft.com/office/powerpoint/2010/main" val="41375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39859"/>
            <a:ext cx="5902325" cy="42273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3325" y="2895600"/>
            <a:ext cx="2860675" cy="3766766"/>
          </a:xfrm>
          <a:prstGeom prst="rect">
            <a:avLst/>
          </a:prstGeom>
        </p:spPr>
      </p:pic>
      <p:sp>
        <p:nvSpPr>
          <p:cNvPr id="6" name="Rectangle 5"/>
          <p:cNvSpPr/>
          <p:nvPr/>
        </p:nvSpPr>
        <p:spPr>
          <a:xfrm>
            <a:off x="3429000" y="5523131"/>
            <a:ext cx="2173519"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টোপর</a:t>
            </a:r>
            <a:endParaRPr lang="en-US" sz="3600" spc="50" dirty="0">
              <a:ln w="11430"/>
              <a:solidFill>
                <a:schemeClr val="tx1"/>
              </a:solidFill>
              <a:latin typeface="NikoshBAN" pitchFamily="2" charset="0"/>
              <a:cs typeface="NikoshBAN" pitchFamily="2" charset="0"/>
            </a:endParaRPr>
          </a:p>
        </p:txBody>
      </p:sp>
      <p:sp>
        <p:nvSpPr>
          <p:cNvPr id="7" name="Rectangle 6"/>
          <p:cNvSpPr/>
          <p:nvPr/>
        </p:nvSpPr>
        <p:spPr>
          <a:xfrm>
            <a:off x="6400800" y="821398"/>
            <a:ext cx="2173519" cy="64633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IN" sz="3600" spc="50" dirty="0">
                <a:ln w="11430"/>
                <a:solidFill>
                  <a:schemeClr val="tx1"/>
                </a:solidFill>
                <a:latin typeface="NikoshBAN" pitchFamily="2" charset="0"/>
                <a:cs typeface="NikoshBAN" pitchFamily="2" charset="0"/>
              </a:rPr>
              <a:t>ঢেঁকি</a:t>
            </a:r>
            <a:endParaRPr lang="en-US" sz="3600" spc="50" dirty="0">
              <a:ln w="1143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69017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52400"/>
            <a:ext cx="44958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400" b="1" dirty="0">
                <a:latin typeface="NikoshBAN" pitchFamily="2" charset="0"/>
                <a:cs typeface="NikoshBAN" pitchFamily="2" charset="0"/>
              </a:rPr>
              <a:t>নিচের ছবিটি দেখঃ</a:t>
            </a:r>
            <a:endParaRPr lang="en-US" sz="4400" b="1" dirty="0">
              <a:latin typeface="NikoshBAN" pitchFamily="2" charset="0"/>
              <a:cs typeface="NikoshBAN" pitchFamily="2" charset="0"/>
            </a:endParaRPr>
          </a:p>
        </p:txBody>
      </p:sp>
      <p:pic>
        <p:nvPicPr>
          <p:cNvPr id="4" name="Picture 3" descr="Football-1.jpg"/>
          <p:cNvPicPr>
            <a:picLocks noChangeAspect="1"/>
          </p:cNvPicPr>
          <p:nvPr/>
        </p:nvPicPr>
        <p:blipFill>
          <a:blip r:embed="rId2"/>
          <a:stretch>
            <a:fillRect/>
          </a:stretch>
        </p:blipFill>
        <p:spPr>
          <a:xfrm>
            <a:off x="2782736" y="990600"/>
            <a:ext cx="3465664" cy="3484763"/>
          </a:xfrm>
          <a:prstGeom prst="rect">
            <a:avLst/>
          </a:prstGeom>
        </p:spPr>
      </p:pic>
      <p:sp>
        <p:nvSpPr>
          <p:cNvPr id="7" name="TextBox 6"/>
          <p:cNvSpPr txBox="1"/>
          <p:nvPr/>
        </p:nvSpPr>
        <p:spPr>
          <a:xfrm>
            <a:off x="4114800" y="4419600"/>
            <a:ext cx="838200" cy="830997"/>
          </a:xfrm>
          <a:prstGeom prst="rect">
            <a:avLst/>
          </a:prstGeom>
          <a:noFill/>
        </p:spPr>
        <p:txBody>
          <a:bodyPr wrap="square" rtlCol="0">
            <a:spAutoFit/>
          </a:bodyPr>
          <a:lstStyle/>
          <a:p>
            <a:r>
              <a:rPr lang="bn-BD" sz="4800" b="1" dirty="0">
                <a:solidFill>
                  <a:srgbClr val="00B050"/>
                </a:solidFill>
                <a:latin typeface="NikoshBAN" pitchFamily="2" charset="0"/>
                <a:cs typeface="NikoshBAN" pitchFamily="2" charset="0"/>
              </a:rPr>
              <a:t>বল</a:t>
            </a:r>
            <a:endParaRPr lang="en-US" sz="4800" b="1" dirty="0">
              <a:solidFill>
                <a:srgbClr val="00B050"/>
              </a:solidFill>
              <a:latin typeface="NikoshBAN" pitchFamily="2" charset="0"/>
              <a:cs typeface="NikoshBAN" pitchFamily="2" charset="0"/>
            </a:endParaRPr>
          </a:p>
        </p:txBody>
      </p:sp>
      <p:sp>
        <p:nvSpPr>
          <p:cNvPr id="8" name="Rectangle 7"/>
          <p:cNvSpPr/>
          <p:nvPr/>
        </p:nvSpPr>
        <p:spPr>
          <a:xfrm>
            <a:off x="1524000" y="5562600"/>
            <a:ext cx="762000" cy="9144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6000" b="1" dirty="0">
                <a:solidFill>
                  <a:schemeClr val="tx1"/>
                </a:solidFill>
                <a:latin typeface="NikoshBAN" pitchFamily="2" charset="0"/>
                <a:cs typeface="NikoshBAN" pitchFamily="2" charset="0"/>
              </a:rPr>
              <a:t>ব</a:t>
            </a:r>
            <a:endParaRPr lang="en-US" sz="6000" b="1" dirty="0">
              <a:solidFill>
                <a:schemeClr val="tx1"/>
              </a:solidFill>
              <a:latin typeface="NikoshBAN" pitchFamily="2" charset="0"/>
              <a:cs typeface="NikoshBAN" pitchFamily="2" charset="0"/>
            </a:endParaRPr>
          </a:p>
        </p:txBody>
      </p:sp>
      <p:sp>
        <p:nvSpPr>
          <p:cNvPr id="9" name="Rectangle 8"/>
          <p:cNvSpPr/>
          <p:nvPr/>
        </p:nvSpPr>
        <p:spPr>
          <a:xfrm>
            <a:off x="3048000" y="5562600"/>
            <a:ext cx="762000" cy="9144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6000" b="1" dirty="0">
                <a:solidFill>
                  <a:schemeClr val="tx1"/>
                </a:solidFill>
                <a:latin typeface="NikoshBAN" pitchFamily="2" charset="0"/>
                <a:cs typeface="NikoshBAN" pitchFamily="2" charset="0"/>
              </a:rPr>
              <a:t>ল</a:t>
            </a:r>
            <a:endParaRPr lang="en-US" sz="6000" b="1" dirty="0">
              <a:solidFill>
                <a:schemeClr val="tx1"/>
              </a:solidFill>
              <a:latin typeface="NikoshBAN" pitchFamily="2" charset="0"/>
              <a:cs typeface="NikoshBAN" pitchFamily="2" charset="0"/>
            </a:endParaRPr>
          </a:p>
        </p:txBody>
      </p:sp>
      <p:sp>
        <p:nvSpPr>
          <p:cNvPr id="10" name="Rectangle 9"/>
          <p:cNvSpPr/>
          <p:nvPr/>
        </p:nvSpPr>
        <p:spPr>
          <a:xfrm>
            <a:off x="2286000" y="5562600"/>
            <a:ext cx="762000" cy="9144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5400" b="1" dirty="0">
                <a:solidFill>
                  <a:srgbClr val="FF0000"/>
                </a:solidFill>
                <a:latin typeface="NikoshBAN" pitchFamily="2" charset="0"/>
                <a:cs typeface="NikoshBAN" pitchFamily="2" charset="0"/>
              </a:rPr>
              <a:t>+</a:t>
            </a:r>
            <a:endParaRPr lang="en-US" sz="5400" b="1" dirty="0">
              <a:solidFill>
                <a:srgbClr val="FF0000"/>
              </a:solidFill>
              <a:latin typeface="NikoshBAN" pitchFamily="2" charset="0"/>
              <a:cs typeface="NikoshBAN" pitchFamily="2" charset="0"/>
            </a:endParaRPr>
          </a:p>
        </p:txBody>
      </p:sp>
      <p:sp>
        <p:nvSpPr>
          <p:cNvPr id="11" name="Rectangle 10"/>
          <p:cNvSpPr/>
          <p:nvPr/>
        </p:nvSpPr>
        <p:spPr>
          <a:xfrm>
            <a:off x="4267200" y="5562600"/>
            <a:ext cx="762000" cy="9144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5400" b="1" dirty="0">
                <a:solidFill>
                  <a:schemeClr val="tx1"/>
                </a:solidFill>
                <a:latin typeface="NikoshBAN" pitchFamily="2" charset="0"/>
                <a:cs typeface="NikoshBAN" pitchFamily="2" charset="0"/>
              </a:rPr>
              <a:t>=</a:t>
            </a:r>
            <a:endParaRPr lang="en-US" sz="5400" b="1" dirty="0">
              <a:solidFill>
                <a:schemeClr val="tx1"/>
              </a:solidFill>
              <a:latin typeface="NikoshBAN" pitchFamily="2" charset="0"/>
              <a:cs typeface="NikoshBAN" pitchFamily="2" charset="0"/>
            </a:endParaRPr>
          </a:p>
        </p:txBody>
      </p:sp>
      <p:sp>
        <p:nvSpPr>
          <p:cNvPr id="14" name="TextBox 13"/>
          <p:cNvSpPr txBox="1"/>
          <p:nvPr/>
        </p:nvSpPr>
        <p:spPr>
          <a:xfrm>
            <a:off x="5410200" y="5562600"/>
            <a:ext cx="990600" cy="1015663"/>
          </a:xfrm>
          <a:prstGeom prst="rect">
            <a:avLst/>
          </a:prstGeom>
          <a:noFill/>
        </p:spPr>
        <p:txBody>
          <a:bodyPr wrap="square" rtlCol="0">
            <a:spAutoFit/>
          </a:bodyPr>
          <a:lstStyle/>
          <a:p>
            <a:r>
              <a:rPr lang="bn-BD" sz="6000" b="1" dirty="0">
                <a:solidFill>
                  <a:srgbClr val="C00000"/>
                </a:solidFill>
                <a:latin typeface="NikoshBAN" pitchFamily="2" charset="0"/>
                <a:cs typeface="NikoshBAN" pitchFamily="2" charset="0"/>
              </a:rPr>
              <a:t>বল</a:t>
            </a:r>
            <a:endParaRPr lang="en-US" sz="6000" b="1"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mph" presetSubtype="0" repeatCount="indefinite" fill="hold" nodeType="clickEffect">
                                  <p:stCondLst>
                                    <p:cond delay="0"/>
                                  </p:stCondLst>
                                  <p:endCondLst>
                                    <p:cond evt="onNext" delay="0">
                                      <p:tgtEl>
                                        <p:sldTgt/>
                                      </p:tgtEl>
                                    </p:cond>
                                  </p:endCondLst>
                                  <p:childTnLst>
                                    <p:animClr clrSpc="hsl" dir="cw">
                                      <p:cBhvr override="childStyle">
                                        <p:cTn id="41" dur="500" fill="hold"/>
                                        <p:tgtEl>
                                          <p:spTgt spid="14">
                                            <p:txEl>
                                              <p:pRg st="0" end="0"/>
                                            </p:txEl>
                                          </p:spTgt>
                                        </p:tgtEl>
                                        <p:attrNameLst>
                                          <p:attrName>style.color</p:attrName>
                                        </p:attrNameLst>
                                      </p:cBhvr>
                                      <p:by>
                                        <p:hsl h="-7200000" s="0" l="0"/>
                                      </p:by>
                                    </p:animClr>
                                    <p:animClr clrSpc="hsl" dir="cw">
                                      <p:cBhvr>
                                        <p:cTn id="42" dur="500" fill="hold"/>
                                        <p:tgtEl>
                                          <p:spTgt spid="14">
                                            <p:txEl>
                                              <p:pRg st="0" end="0"/>
                                            </p:txEl>
                                          </p:spTgt>
                                        </p:tgtEl>
                                        <p:attrNameLst>
                                          <p:attrName>fillcolor</p:attrName>
                                        </p:attrNameLst>
                                      </p:cBhvr>
                                      <p:by>
                                        <p:hsl h="-7200000" s="0" l="0"/>
                                      </p:by>
                                    </p:animClr>
                                    <p:animClr clrSpc="hsl" dir="cw">
                                      <p:cBhvr>
                                        <p:cTn id="43" dur="500" fill="hold"/>
                                        <p:tgtEl>
                                          <p:spTgt spid="14">
                                            <p:txEl>
                                              <p:pRg st="0" end="0"/>
                                            </p:txEl>
                                          </p:spTgt>
                                        </p:tgtEl>
                                        <p:attrNameLst>
                                          <p:attrName>stroke.color</p:attrName>
                                        </p:attrNameLst>
                                      </p:cBhvr>
                                      <p:by>
                                        <p:hsl h="-7200000" s="0" l="0"/>
                                      </p:by>
                                    </p:animClr>
                                    <p:set>
                                      <p:cBhvr>
                                        <p:cTn id="44" dur="500" fill="hold"/>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4" grpId="0" build="allAtOnce"/>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228600"/>
            <a:ext cx="9144000" cy="51435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Rounded Rectangle 4"/>
          <p:cNvSpPr/>
          <p:nvPr/>
        </p:nvSpPr>
        <p:spPr>
          <a:xfrm>
            <a:off x="716508" y="949657"/>
            <a:ext cx="7768988" cy="72674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০৫. বিদেশি শব্দ </a:t>
            </a:r>
            <a:endParaRPr lang="en-US" sz="48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228600" y="2029123"/>
            <a:ext cx="8610600" cy="2923877"/>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রাজনৈতিক, ধর্মীয়, সাংস্কৃতিক, ও বাণিজ্যিক কারণে বাংলাদেশে আগত বিভিন্ন ভাষাভাষী মানুষের বহু শব্দ বাংলা ভাষায় স্থান করে নিয়েছে। এসব শব্দকে বলা হয় বিদেশি শব্দ।</a:t>
            </a:r>
          </a:p>
          <a:p>
            <a:endParaRPr lang="en-US" sz="2400" dirty="0"/>
          </a:p>
        </p:txBody>
      </p:sp>
    </p:spTree>
    <p:extLst>
      <p:ext uri="{BB962C8B-B14F-4D97-AF65-F5344CB8AC3E}">
        <p14:creationId xmlns:p14="http://schemas.microsoft.com/office/powerpoint/2010/main" val="40839673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857250"/>
            <a:ext cx="9144000" cy="51435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Rounded Rectangle 4"/>
          <p:cNvSpPr/>
          <p:nvPr/>
        </p:nvSpPr>
        <p:spPr>
          <a:xfrm>
            <a:off x="716508" y="1235976"/>
            <a:ext cx="7768988" cy="72674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বিদেশি শব্দের উদাহরণ </a:t>
            </a:r>
            <a:endParaRPr lang="en-US" sz="4800" dirty="0">
              <a:solidFill>
                <a:schemeClr val="tx1"/>
              </a:solidFill>
              <a:latin typeface="NikoshBAN" panose="02000000000000000000" pitchFamily="2" charset="0"/>
              <a:cs typeface="NikoshBAN" panose="02000000000000000000" pitchFamily="2" charset="0"/>
            </a:endParaRPr>
          </a:p>
        </p:txBody>
      </p:sp>
      <p:sp>
        <p:nvSpPr>
          <p:cNvPr id="2" name="TextBox 1"/>
          <p:cNvSpPr txBox="1"/>
          <p:nvPr/>
        </p:nvSpPr>
        <p:spPr>
          <a:xfrm>
            <a:off x="228600" y="1981200"/>
            <a:ext cx="8610600" cy="4247317"/>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আরবি শব্দ : আল্লাহ, ইসলাম, ইমান ইত্যাদি। </a:t>
            </a:r>
          </a:p>
          <a:p>
            <a:r>
              <a:rPr lang="bn-IN" sz="4000" dirty="0">
                <a:latin typeface="NikoshBAN" panose="02000000000000000000" pitchFamily="2" charset="0"/>
                <a:cs typeface="NikoshBAN" panose="02000000000000000000" pitchFamily="2" charset="0"/>
              </a:rPr>
              <a:t>ফারসি শব্দ : নামাজ, রোজা, আমদানি  ইত্যাদি ।</a:t>
            </a:r>
          </a:p>
          <a:p>
            <a:r>
              <a:rPr lang="bn-IN" sz="4000" dirty="0">
                <a:latin typeface="NikoshBAN" panose="02000000000000000000" pitchFamily="2" charset="0"/>
                <a:cs typeface="NikoshBAN" panose="02000000000000000000" pitchFamily="2" charset="0"/>
              </a:rPr>
              <a:t>ইংরেজি শব্দ : ইউনিভার্সিটি, কলেজ, স্কুল ইত্যাদি । </a:t>
            </a:r>
          </a:p>
          <a:p>
            <a:r>
              <a:rPr lang="bn-IN" sz="4000" dirty="0">
                <a:latin typeface="NikoshBAN" panose="02000000000000000000" pitchFamily="2" charset="0"/>
                <a:cs typeface="NikoshBAN" panose="02000000000000000000" pitchFamily="2" charset="0"/>
              </a:rPr>
              <a:t>পর্তুগিজ : আনারস, আলপিন, আলমারি ইত্যাদি ।</a:t>
            </a:r>
          </a:p>
          <a:p>
            <a:r>
              <a:rPr lang="bn-IN" sz="4000" dirty="0">
                <a:latin typeface="NikoshBAN" panose="02000000000000000000" pitchFamily="2" charset="0"/>
                <a:cs typeface="NikoshBAN" panose="02000000000000000000" pitchFamily="2" charset="0"/>
              </a:rPr>
              <a:t>ফরাসি   :  কার্তুজ, কুপন, ডিপো ইত্যাদি।</a:t>
            </a:r>
          </a:p>
          <a:p>
            <a:r>
              <a:rPr lang="bn-IN" sz="4000" dirty="0">
                <a:latin typeface="NikoshBAN" panose="02000000000000000000" pitchFamily="2" charset="0"/>
                <a:cs typeface="NikoshBAN" panose="02000000000000000000" pitchFamily="2" charset="0"/>
              </a:rPr>
              <a:t>ওলন্দাজ :  ইস্কাপন, রুইতন, হরতন ইত্যাদি ।</a:t>
            </a:r>
          </a:p>
          <a:p>
            <a:endParaRPr lang="en-US" sz="3000" dirty="0"/>
          </a:p>
        </p:txBody>
      </p:sp>
    </p:spTree>
    <p:extLst>
      <p:ext uri="{BB962C8B-B14F-4D97-AF65-F5344CB8AC3E}">
        <p14:creationId xmlns:p14="http://schemas.microsoft.com/office/powerpoint/2010/main" val="3003887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857250"/>
            <a:ext cx="9144000" cy="5143500"/>
          </a:xfrm>
          <a:prstGeom prst="frame">
            <a:avLst>
              <a:gd name="adj1" fmla="val 51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Rounded Rectangle 4"/>
          <p:cNvSpPr/>
          <p:nvPr/>
        </p:nvSpPr>
        <p:spPr>
          <a:xfrm>
            <a:off x="716508" y="1235976"/>
            <a:ext cx="7768988" cy="72674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বিদেশি শব্দের উদাহরণ </a:t>
            </a:r>
            <a:endParaRPr lang="en-US" sz="4800" dirty="0">
              <a:solidFill>
                <a:schemeClr val="tx1"/>
              </a:solidFill>
              <a:latin typeface="NikoshBAN" panose="02000000000000000000" pitchFamily="2" charset="0"/>
              <a:cs typeface="NikoshBAN" panose="02000000000000000000" pitchFamily="2" charset="0"/>
            </a:endParaRPr>
          </a:p>
        </p:txBody>
      </p:sp>
      <p:sp>
        <p:nvSpPr>
          <p:cNvPr id="2" name="TextBox 1"/>
          <p:cNvSpPr txBox="1"/>
          <p:nvPr/>
        </p:nvSpPr>
        <p:spPr>
          <a:xfrm>
            <a:off x="533400" y="2259559"/>
            <a:ext cx="8229600" cy="3785652"/>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গুজরাটি  :  খদ্দর, হরতাল ইত্যাদি।</a:t>
            </a:r>
          </a:p>
          <a:p>
            <a:r>
              <a:rPr lang="bn-IN" sz="4000" dirty="0">
                <a:latin typeface="NikoshBAN" panose="02000000000000000000" pitchFamily="2" charset="0"/>
                <a:cs typeface="NikoshBAN" panose="02000000000000000000" pitchFamily="2" charset="0"/>
              </a:rPr>
              <a:t>পাঞ্জাবি   :  চাহিদা, শিখ ইত্যাদি।</a:t>
            </a:r>
          </a:p>
          <a:p>
            <a:r>
              <a:rPr lang="bn-IN" sz="4000">
                <a:latin typeface="NikoshBAN" panose="02000000000000000000" pitchFamily="2" charset="0"/>
                <a:cs typeface="NikoshBAN" panose="02000000000000000000" pitchFamily="2" charset="0"/>
              </a:rPr>
              <a:t>তুর্কি       :   </a:t>
            </a:r>
            <a:r>
              <a:rPr lang="bn-IN" sz="4000" dirty="0">
                <a:latin typeface="NikoshBAN" panose="02000000000000000000" pitchFamily="2" charset="0"/>
                <a:cs typeface="NikoshBAN" panose="02000000000000000000" pitchFamily="2" charset="0"/>
              </a:rPr>
              <a:t>চাকর, চাকু, তোপ দারোগা ইত্যাদি।</a:t>
            </a:r>
          </a:p>
          <a:p>
            <a:r>
              <a:rPr lang="bn-IN" sz="4000" dirty="0">
                <a:latin typeface="NikoshBAN" panose="02000000000000000000" pitchFamily="2" charset="0"/>
                <a:cs typeface="NikoshBAN" panose="02000000000000000000" pitchFamily="2" charset="0"/>
              </a:rPr>
              <a:t>চিনা        :   চা, চিনি ইত্যাদি।</a:t>
            </a:r>
          </a:p>
          <a:p>
            <a:r>
              <a:rPr lang="bn-IN" sz="4000" dirty="0">
                <a:latin typeface="NikoshBAN" panose="02000000000000000000" pitchFamily="2" charset="0"/>
                <a:cs typeface="NikoshBAN" panose="02000000000000000000" pitchFamily="2" charset="0"/>
              </a:rPr>
              <a:t>মায়ানমার :   লুঙ্গি, ফুঙ্গি ইত্যাদি। </a:t>
            </a:r>
          </a:p>
          <a:p>
            <a:r>
              <a:rPr lang="bn-IN" sz="4000" dirty="0">
                <a:latin typeface="NikoshBAN" panose="02000000000000000000" pitchFamily="2" charset="0"/>
                <a:cs typeface="NikoshBAN" panose="02000000000000000000" pitchFamily="2" charset="0"/>
              </a:rPr>
              <a:t>জাপানি    :   রিক্সা, হারিকিরি ইত্যাদি। </a:t>
            </a:r>
            <a:endParaRPr lang="en-US" sz="4000" dirty="0"/>
          </a:p>
        </p:txBody>
      </p:sp>
    </p:spTree>
    <p:extLst>
      <p:ext uri="{BB962C8B-B14F-4D97-AF65-F5344CB8AC3E}">
        <p14:creationId xmlns:p14="http://schemas.microsoft.com/office/powerpoint/2010/main" val="40614011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1735702" y="1173670"/>
            <a:ext cx="1293223" cy="1070903"/>
          </a:xfrm>
          <a:prstGeom prst="teardrop">
            <a:avLst>
              <a:gd name="adj" fmla="val 173118"/>
            </a:avLst>
          </a:prstGeom>
          <a:blipFill>
            <a:blip r:embed="rId2"/>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4000" dirty="0">
                <a:solidFill>
                  <a:schemeClr val="tx1"/>
                </a:solidFill>
                <a:latin typeface="NikoshBAN" panose="02000000000000000000" pitchFamily="2" charset="0"/>
                <a:cs typeface="NikoshBAN" panose="02000000000000000000" pitchFamily="2" charset="0"/>
              </a:rPr>
              <a:t>তদ্ভব</a:t>
            </a:r>
            <a:r>
              <a:rPr lang="bn-BD" sz="2100" dirty="0">
                <a:solidFill>
                  <a:schemeClr val="tx1"/>
                </a:solidFill>
              </a:rPr>
              <a:t> </a:t>
            </a:r>
            <a:endParaRPr lang="en-US" sz="2100" dirty="0">
              <a:solidFill>
                <a:schemeClr val="tx1"/>
              </a:solidFill>
            </a:endParaRPr>
          </a:p>
        </p:txBody>
      </p:sp>
      <p:sp>
        <p:nvSpPr>
          <p:cNvPr id="5" name="TextBox 4"/>
          <p:cNvSpPr txBox="1"/>
          <p:nvPr/>
        </p:nvSpPr>
        <p:spPr>
          <a:xfrm>
            <a:off x="3938452" y="1584123"/>
            <a:ext cx="3811089" cy="707886"/>
          </a:xfrm>
          <a:prstGeom prst="rect">
            <a:avLst/>
          </a:prstGeom>
          <a:noFill/>
        </p:spPr>
        <p:txBody>
          <a:bodyPr wrap="square" rtlCol="0">
            <a:spAutoFit/>
          </a:bodyPr>
          <a:lstStyle/>
          <a:p>
            <a:r>
              <a:rPr lang="bn-BD" sz="3600" b="1" dirty="0"/>
              <a:t> </a:t>
            </a:r>
            <a:r>
              <a:rPr lang="bn-BD" sz="4000" b="1" dirty="0">
                <a:latin typeface="NikoshBAN" panose="02000000000000000000" pitchFamily="2" charset="0"/>
                <a:cs typeface="NikoshBAN" panose="02000000000000000000" pitchFamily="2" charset="0"/>
              </a:rPr>
              <a:t>হাত</a:t>
            </a:r>
            <a:r>
              <a:rPr lang="bn-BD" sz="3600" b="1" dirty="0"/>
              <a:t> </a:t>
            </a:r>
            <a:endParaRPr lang="en-US" sz="3600" b="1" dirty="0"/>
          </a:p>
        </p:txBody>
      </p:sp>
      <p:sp>
        <p:nvSpPr>
          <p:cNvPr id="6" name="Oval Callout 5"/>
          <p:cNvSpPr/>
          <p:nvPr/>
        </p:nvSpPr>
        <p:spPr>
          <a:xfrm rot="17088008">
            <a:off x="824091" y="2007415"/>
            <a:ext cx="1317551" cy="1931240"/>
          </a:xfrm>
          <a:prstGeom prst="wedgeEllipseCallout">
            <a:avLst>
              <a:gd name="adj1" fmla="val -26399"/>
              <a:gd name="adj2" fmla="val 6131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anose="02000000000000000000" pitchFamily="2" charset="0"/>
                <a:cs typeface="NikoshBAN" panose="02000000000000000000" pitchFamily="2" charset="0"/>
              </a:rPr>
              <a:t>দেশ</a:t>
            </a:r>
            <a:r>
              <a:rPr lang="bn-IN" sz="4000" dirty="0">
                <a:solidFill>
                  <a:schemeClr val="tx1"/>
                </a:solidFill>
                <a:latin typeface="NikoshBAN" panose="02000000000000000000" pitchFamily="2" charset="0"/>
                <a:cs typeface="NikoshBAN" panose="02000000000000000000" pitchFamily="2" charset="0"/>
              </a:rPr>
              <a:t>ি</a:t>
            </a:r>
            <a:r>
              <a:rPr lang="bn-BD"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2794021" y="2973035"/>
            <a:ext cx="2450675" cy="707886"/>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ঢেঁকি</a:t>
            </a:r>
            <a:r>
              <a:rPr lang="bn-BD" sz="3300" dirty="0"/>
              <a:t>  </a:t>
            </a:r>
            <a:endParaRPr lang="en-US" sz="3300" dirty="0"/>
          </a:p>
        </p:txBody>
      </p:sp>
      <p:sp>
        <p:nvSpPr>
          <p:cNvPr id="9" name="TextBox 8"/>
          <p:cNvSpPr txBox="1"/>
          <p:nvPr/>
        </p:nvSpPr>
        <p:spPr>
          <a:xfrm>
            <a:off x="2726872" y="5181600"/>
            <a:ext cx="1616528" cy="707886"/>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কলম</a:t>
            </a:r>
            <a:r>
              <a:rPr lang="bn-BD" sz="4000" dirty="0">
                <a:latin typeface="NikoshBAN" panose="02000000000000000000" pitchFamily="2" charset="0"/>
                <a:cs typeface="NikoshBAN" panose="02000000000000000000" pitchFamily="2" charset="0"/>
              </a:rPr>
              <a:t> </a:t>
            </a:r>
            <a:r>
              <a:rPr lang="bn-BD" sz="3300" dirty="0"/>
              <a:t> </a:t>
            </a:r>
            <a:endParaRPr lang="en-US" sz="33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196" t="-29043" r="11526" b="20393"/>
          <a:stretch/>
        </p:blipFill>
        <p:spPr>
          <a:xfrm>
            <a:off x="5531083" y="495417"/>
            <a:ext cx="2698517" cy="2204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0078" y="4566805"/>
            <a:ext cx="2938121" cy="1925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6402" y="2590800"/>
            <a:ext cx="3339426" cy="2027626"/>
          </a:xfrm>
          <a:prstGeom prst="ellipse">
            <a:avLst/>
          </a:prstGeom>
          <a:ln>
            <a:noFill/>
          </a:ln>
          <a:effectLst>
            <a:softEdge rad="112500"/>
          </a:effectLst>
        </p:spPr>
      </p:pic>
      <p:sp>
        <p:nvSpPr>
          <p:cNvPr id="11" name="Oval Callout 5">
            <a:extLst>
              <a:ext uri="{FF2B5EF4-FFF2-40B4-BE49-F238E27FC236}">
                <a16:creationId xmlns:a16="http://schemas.microsoft.com/office/drawing/2014/main" id="{F82EB34C-8212-426B-9B7D-BCE45289A297}"/>
              </a:ext>
            </a:extLst>
          </p:cNvPr>
          <p:cNvSpPr/>
          <p:nvPr/>
        </p:nvSpPr>
        <p:spPr>
          <a:xfrm rot="17088008">
            <a:off x="278977" y="4468139"/>
            <a:ext cx="1963079" cy="1931240"/>
          </a:xfrm>
          <a:prstGeom prst="wedgeEllipseCallout">
            <a:avLst>
              <a:gd name="adj1" fmla="val -26399"/>
              <a:gd name="adj2" fmla="val 6131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বি</a:t>
            </a:r>
            <a:r>
              <a:rPr lang="bn-BD" sz="4000" dirty="0">
                <a:solidFill>
                  <a:schemeClr val="tx1"/>
                </a:solidFill>
                <a:latin typeface="NikoshBAN" panose="02000000000000000000" pitchFamily="2" charset="0"/>
                <a:cs typeface="NikoshBAN" panose="02000000000000000000" pitchFamily="2" charset="0"/>
              </a:rPr>
              <a:t>দেশ</a:t>
            </a:r>
            <a:r>
              <a:rPr lang="bn-IN" sz="4000" dirty="0">
                <a:solidFill>
                  <a:schemeClr val="tx1"/>
                </a:solidFill>
                <a:latin typeface="NikoshBAN" panose="02000000000000000000" pitchFamily="2" charset="0"/>
                <a:cs typeface="NikoshBAN" panose="02000000000000000000" pitchFamily="2" charset="0"/>
              </a:rPr>
              <a:t>ি</a:t>
            </a:r>
            <a:r>
              <a:rPr lang="bn-BD"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5833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0"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6" presetClass="emph" presetSubtype="0" fill="hold" grpId="0" nodeType="clickEffect">
                                  <p:stCondLst>
                                    <p:cond delay="0"/>
                                  </p:stCondLst>
                                  <p:iterate type="lt">
                                    <p:tmPct val="10000"/>
                                  </p:iterate>
                                  <p:childTnLst>
                                    <p:animScale>
                                      <p:cBhvr>
                                        <p:cTn id="20" dur="250" autoRev="1" fill="hold">
                                          <p:stCondLst>
                                            <p:cond delay="0"/>
                                          </p:stCondLst>
                                        </p:cTn>
                                        <p:tgtEl>
                                          <p:spTgt spid="6"/>
                                        </p:tgtEl>
                                      </p:cBhvr>
                                      <p:to x="80000" y="100000"/>
                                    </p:animScale>
                                    <p:anim by="(#ppt_w*0.10)" calcmode="lin" valueType="num">
                                      <p:cBhvr>
                                        <p:cTn id="21" dur="250" autoRev="1" fill="hold">
                                          <p:stCondLst>
                                            <p:cond delay="0"/>
                                          </p:stCondLst>
                                        </p:cTn>
                                        <p:tgtEl>
                                          <p:spTgt spid="6"/>
                                        </p:tgtEl>
                                        <p:attrNameLst>
                                          <p:attrName>ppt_x</p:attrName>
                                        </p:attrNameLst>
                                      </p:cBhvr>
                                    </p:anim>
                                    <p:anim by="(-#ppt_w*0.10)" calcmode="lin" valueType="num">
                                      <p:cBhvr>
                                        <p:cTn id="22" dur="250" autoRev="1" fill="hold">
                                          <p:stCondLst>
                                            <p:cond delay="0"/>
                                          </p:stCondLst>
                                        </p:cTn>
                                        <p:tgtEl>
                                          <p:spTgt spid="6"/>
                                        </p:tgtEl>
                                        <p:attrNameLst>
                                          <p:attrName>ppt_y</p:attrName>
                                        </p:attrNameLst>
                                      </p:cBhvr>
                                    </p:anim>
                                    <p:animRot by="-480000">
                                      <p:cBhvr>
                                        <p:cTn id="23" dur="250" autoRev="1" fill="hold">
                                          <p:stCondLst>
                                            <p:cond delay="0"/>
                                          </p:stCondLst>
                                        </p:cTn>
                                        <p:tgtEl>
                                          <p:spTgt spid="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6" presetClass="emph" presetSubtype="0" fill="hold" grpId="0" nodeType="clickEffect">
                                  <p:stCondLst>
                                    <p:cond delay="0"/>
                                  </p:stCondLst>
                                  <p:iterate type="lt">
                                    <p:tmPct val="10000"/>
                                  </p:iterate>
                                  <p:childTnLst>
                                    <p:animScale>
                                      <p:cBhvr>
                                        <p:cTn id="40" dur="250" autoRev="1" fill="hold">
                                          <p:stCondLst>
                                            <p:cond delay="0"/>
                                          </p:stCondLst>
                                        </p:cTn>
                                        <p:tgtEl>
                                          <p:spTgt spid="11"/>
                                        </p:tgtEl>
                                      </p:cBhvr>
                                      <p:to x="80000" y="100000"/>
                                    </p:animScale>
                                    <p:anim by="(#ppt_w*0.10)" calcmode="lin" valueType="num">
                                      <p:cBhvr>
                                        <p:cTn id="41" dur="250" autoRev="1" fill="hold">
                                          <p:stCondLst>
                                            <p:cond delay="0"/>
                                          </p:stCondLst>
                                        </p:cTn>
                                        <p:tgtEl>
                                          <p:spTgt spid="11"/>
                                        </p:tgtEl>
                                        <p:attrNameLst>
                                          <p:attrName>ppt_x</p:attrName>
                                        </p:attrNameLst>
                                      </p:cBhvr>
                                    </p:anim>
                                    <p:anim by="(-#ppt_w*0.10)" calcmode="lin" valueType="num">
                                      <p:cBhvr>
                                        <p:cTn id="42" dur="250" autoRev="1" fill="hold">
                                          <p:stCondLst>
                                            <p:cond delay="0"/>
                                          </p:stCondLst>
                                        </p:cTn>
                                        <p:tgtEl>
                                          <p:spTgt spid="11"/>
                                        </p:tgtEl>
                                        <p:attrNameLst>
                                          <p:attrName>ppt_y</p:attrName>
                                        </p:attrNameLst>
                                      </p:cBhvr>
                                    </p:anim>
                                    <p:animRot by="-480000">
                                      <p:cBhvr>
                                        <p:cTn id="43" dur="2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350" y="1543051"/>
            <a:ext cx="4957982" cy="923330"/>
          </a:xfrm>
          <a:prstGeom prst="rect">
            <a:avLst/>
          </a:prstGeom>
          <a:noFill/>
        </p:spPr>
        <p:txBody>
          <a:bodyPr wrap="square" rtlCol="0">
            <a:spAutoFit/>
          </a:bodyPr>
          <a:lstStyle/>
          <a:p>
            <a:pPr algn="ctr"/>
            <a:r>
              <a:rPr lang="en-US" sz="2700" dirty="0">
                <a:latin typeface="NikoshBAN" panose="02000000000000000000" pitchFamily="2" charset="0"/>
                <a:cs typeface="NikoshBAN" panose="02000000000000000000" pitchFamily="2" charset="0"/>
              </a:rPr>
              <a:t> </a:t>
            </a:r>
            <a:r>
              <a:rPr lang="bn-IN" sz="2700" dirty="0">
                <a:latin typeface="NikoshBAN" panose="02000000000000000000" pitchFamily="2" charset="0"/>
                <a:cs typeface="NikoshBAN" panose="02000000000000000000" pitchFamily="2" charset="0"/>
              </a:rPr>
              <a:t>           </a:t>
            </a:r>
            <a:r>
              <a:rPr lang="bn-IN" sz="5400" dirty="0">
                <a:solidFill>
                  <a:schemeClr val="tx2"/>
                </a:solidFill>
                <a:latin typeface="NikoshBAN" panose="02000000000000000000" pitchFamily="2" charset="0"/>
                <a:cs typeface="NikoshBAN" panose="02000000000000000000" pitchFamily="2" charset="0"/>
              </a:rPr>
              <a:t>মিশ্র শব্দ</a:t>
            </a:r>
            <a:endParaRPr lang="en-US" sz="3600" dirty="0">
              <a:solidFill>
                <a:schemeClr val="tx2"/>
              </a:solidFill>
              <a:latin typeface="NikoshBAN" panose="02000000000000000000" pitchFamily="2" charset="0"/>
              <a:cs typeface="NikoshBAN" panose="02000000000000000000" pitchFamily="2" charset="0"/>
            </a:endParaRPr>
          </a:p>
        </p:txBody>
      </p:sp>
      <p:sp>
        <p:nvSpPr>
          <p:cNvPr id="3" name="TextBox 2"/>
          <p:cNvSpPr txBox="1"/>
          <p:nvPr/>
        </p:nvSpPr>
        <p:spPr>
          <a:xfrm>
            <a:off x="2161309" y="3170510"/>
            <a:ext cx="4572000" cy="830997"/>
          </a:xfrm>
          <a:prstGeom prst="rect">
            <a:avLst/>
          </a:prstGeom>
          <a:noFill/>
        </p:spPr>
        <p:txBody>
          <a:bodyPr wrap="square" rtlCol="0">
            <a:spAutoFit/>
          </a:bodyPr>
          <a:lstStyle/>
          <a:p>
            <a:pPr algn="ctr"/>
            <a:r>
              <a:rPr lang="bn-IN" sz="4800" dirty="0">
                <a:solidFill>
                  <a:srgbClr val="7030A0"/>
                </a:solidFill>
                <a:latin typeface="NikoshBAN" panose="02000000000000000000" pitchFamily="2" charset="0"/>
                <a:cs typeface="NikoshBAN" panose="02000000000000000000" pitchFamily="2" charset="0"/>
              </a:rPr>
              <a:t>খ্রিষ্টাব্দ</a:t>
            </a:r>
            <a:endParaRPr lang="en-US" sz="48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877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350" y="1543051"/>
            <a:ext cx="4957982" cy="854080"/>
          </a:xfrm>
          <a:prstGeom prst="rect">
            <a:avLst/>
          </a:prstGeom>
          <a:noFill/>
        </p:spPr>
        <p:txBody>
          <a:bodyPr wrap="square" rtlCol="0">
            <a:spAutoFit/>
          </a:bodyPr>
          <a:lstStyle/>
          <a:p>
            <a:pPr algn="ctr"/>
            <a:r>
              <a:rPr lang="en-US" sz="2700" dirty="0">
                <a:latin typeface="NikoshBAN" panose="02000000000000000000" pitchFamily="2" charset="0"/>
                <a:cs typeface="NikoshBAN" panose="02000000000000000000" pitchFamily="2" charset="0"/>
              </a:rPr>
              <a:t> </a:t>
            </a:r>
            <a:r>
              <a:rPr lang="bn-IN" sz="2700" dirty="0">
                <a:latin typeface="NikoshBAN" panose="02000000000000000000" pitchFamily="2" charset="0"/>
                <a:cs typeface="NikoshBAN" panose="02000000000000000000" pitchFamily="2" charset="0"/>
              </a:rPr>
              <a:t>           </a:t>
            </a:r>
            <a:r>
              <a:rPr lang="bn-IN" sz="4950" dirty="0">
                <a:solidFill>
                  <a:schemeClr val="tx2"/>
                </a:solidFill>
                <a:latin typeface="NikoshBAN" panose="02000000000000000000" pitchFamily="2" charset="0"/>
                <a:cs typeface="NikoshBAN" panose="02000000000000000000" pitchFamily="2" charset="0"/>
              </a:rPr>
              <a:t>পারিভাষিক শব্দ</a:t>
            </a:r>
            <a:endParaRPr lang="en-US" sz="3600" dirty="0">
              <a:solidFill>
                <a:schemeClr val="tx2"/>
              </a:solidFill>
              <a:latin typeface="NikoshBAN" panose="02000000000000000000" pitchFamily="2" charset="0"/>
              <a:cs typeface="NikoshBAN" panose="02000000000000000000" pitchFamily="2" charset="0"/>
            </a:endParaRPr>
          </a:p>
        </p:txBody>
      </p:sp>
      <p:sp>
        <p:nvSpPr>
          <p:cNvPr id="3" name="TextBox 2"/>
          <p:cNvSpPr txBox="1"/>
          <p:nvPr/>
        </p:nvSpPr>
        <p:spPr>
          <a:xfrm>
            <a:off x="2161309" y="3170510"/>
            <a:ext cx="4572000" cy="715581"/>
          </a:xfrm>
          <a:prstGeom prst="rect">
            <a:avLst/>
          </a:prstGeom>
          <a:noFill/>
        </p:spPr>
        <p:txBody>
          <a:bodyPr wrap="square" rtlCol="0">
            <a:spAutoFit/>
          </a:bodyPr>
          <a:lstStyle/>
          <a:p>
            <a:pPr algn="ctr"/>
            <a:r>
              <a:rPr lang="bn-IN" sz="4050" dirty="0">
                <a:solidFill>
                  <a:srgbClr val="7030A0"/>
                </a:solidFill>
                <a:latin typeface="NikoshBAN" panose="02000000000000000000" pitchFamily="2" charset="0"/>
                <a:cs typeface="NikoshBAN" panose="02000000000000000000" pitchFamily="2" charset="0"/>
              </a:rPr>
              <a:t>অম্লজান</a:t>
            </a:r>
            <a:endParaRPr lang="en-US" sz="405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17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p>
          <a:p>
            <a:pPr algn="ctr"/>
            <a:r>
              <a:rPr lang="en-US" sz="5400" dirty="0" err="1">
                <a:latin typeface="NikoshBAN" pitchFamily="2" charset="0"/>
                <a:cs typeface="NikoshBAN" pitchFamily="2" charset="0"/>
              </a:rPr>
              <a:t>দলীয়</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কাজ</a:t>
            </a:r>
            <a:endParaRPr lang="bn-IN" sz="5400" dirty="0">
              <a:latin typeface="NikoshBAN" pitchFamily="2" charset="0"/>
              <a:cs typeface="NikoshBAN" pitchFamily="2" charset="0"/>
            </a:endParaRPr>
          </a:p>
          <a:p>
            <a:pPr algn="just"/>
            <a:r>
              <a:rPr lang="en-US" sz="4800" dirty="0">
                <a:solidFill>
                  <a:schemeClr val="tx1"/>
                </a:solidFill>
                <a:latin typeface="NikoshBAN" pitchFamily="2" charset="0"/>
                <a:cs typeface="NikoshBAN" pitchFamily="2" charset="0"/>
              </a:rPr>
              <a:t>ক</a:t>
            </a:r>
            <a:r>
              <a:rPr lang="bn-IN" sz="4800" dirty="0">
                <a:solidFill>
                  <a:schemeClr val="tx1"/>
                </a:solidFill>
                <a:latin typeface="NikoshBAN" pitchFamily="2" charset="0"/>
                <a:cs typeface="NikoshBAN" pitchFamily="2" charset="0"/>
              </a:rPr>
              <a:t>-</a:t>
            </a:r>
            <a:r>
              <a:rPr lang="en-US" sz="4800" dirty="0" err="1">
                <a:solidFill>
                  <a:schemeClr val="tx1"/>
                </a:solidFill>
                <a:latin typeface="NikoshBAN" pitchFamily="2" charset="0"/>
                <a:cs typeface="NikoshBAN" pitchFamily="2" charset="0"/>
              </a:rPr>
              <a:t>দল</a:t>
            </a:r>
            <a:r>
              <a:rPr lang="bn-IN" sz="4800" dirty="0">
                <a:solidFill>
                  <a:schemeClr val="tx1"/>
                </a:solidFill>
                <a:latin typeface="NikoshBAN" pitchFamily="2" charset="0"/>
                <a:cs typeface="NikoshBAN" pitchFamily="2" charset="0"/>
              </a:rPr>
              <a:t>:</a:t>
            </a:r>
            <a:r>
              <a:rPr lang="en-US" sz="4800" dirty="0">
                <a:solidFill>
                  <a:schemeClr val="tx1"/>
                </a:solidFill>
                <a:latin typeface="NikoshBAN" pitchFamily="2" charset="0"/>
                <a:cs typeface="NikoshBAN" pitchFamily="2" charset="0"/>
              </a:rPr>
              <a:t> </a:t>
            </a:r>
            <a:r>
              <a:rPr lang="en-US" sz="4800" dirty="0" err="1">
                <a:latin typeface="NikoshBAN" pitchFamily="2" charset="0"/>
                <a:cs typeface="NikoshBAN" pitchFamily="2" charset="0"/>
              </a:rPr>
              <a:t>সন্দেশ</a:t>
            </a:r>
            <a:r>
              <a:rPr lang="en-US" sz="4800" dirty="0">
                <a:latin typeface="NikoshBAN" pitchFamily="2" charset="0"/>
                <a:cs typeface="NikoshBAN" pitchFamily="2" charset="0"/>
              </a:rPr>
              <a:t>,</a:t>
            </a:r>
            <a:r>
              <a:rPr lang="bn-IN" sz="4800" dirty="0">
                <a:latin typeface="NikoshBAN" pitchFamily="2" charset="0"/>
                <a:cs typeface="NikoshBAN" pitchFamily="2" charset="0"/>
              </a:rPr>
              <a:t> </a:t>
            </a:r>
            <a:r>
              <a:rPr lang="en-US" sz="4800" dirty="0" err="1">
                <a:latin typeface="NikoshBAN" pitchFamily="2" charset="0"/>
                <a:cs typeface="NikoshBAN" pitchFamily="2" charset="0"/>
              </a:rPr>
              <a:t>জলধি</a:t>
            </a:r>
            <a:r>
              <a:rPr lang="en-US" sz="4800" dirty="0">
                <a:latin typeface="NikoshBAN" pitchFamily="2" charset="0"/>
                <a:cs typeface="NikoshBAN" pitchFamily="2" charset="0"/>
              </a:rPr>
              <a:t>,</a:t>
            </a:r>
            <a:r>
              <a:rPr lang="bn-IN" sz="4800" dirty="0">
                <a:latin typeface="NikoshBAN" pitchFamily="2" charset="0"/>
                <a:cs typeface="NikoshBAN" pitchFamily="2" charset="0"/>
              </a:rPr>
              <a:t> </a:t>
            </a:r>
            <a:r>
              <a:rPr lang="en-US" sz="4800" dirty="0" err="1">
                <a:latin typeface="NikoshBAN" pitchFamily="2" charset="0"/>
                <a:cs typeface="NikoshBAN" pitchFamily="2" charset="0"/>
              </a:rPr>
              <a:t>বাঁশি</a:t>
            </a:r>
            <a:r>
              <a:rPr lang="en-US" sz="4800" dirty="0">
                <a:latin typeface="NikoshBAN" pitchFamily="2" charset="0"/>
                <a:cs typeface="NikoshBAN" pitchFamily="2" charset="0"/>
              </a:rPr>
              <a:t>,</a:t>
            </a:r>
            <a:r>
              <a:rPr lang="bn-IN" sz="4800" dirty="0">
                <a:latin typeface="NikoshBAN" pitchFamily="2" charset="0"/>
                <a:cs typeface="NikoshBAN" pitchFamily="2" charset="0"/>
              </a:rPr>
              <a:t> </a:t>
            </a:r>
            <a:r>
              <a:rPr lang="en-US" sz="4800" dirty="0" err="1">
                <a:latin typeface="NikoshBAN" pitchFamily="2" charset="0"/>
                <a:cs typeface="NikoshBAN" pitchFamily="2" charset="0"/>
              </a:rPr>
              <a:t>রাজপুত</a:t>
            </a:r>
            <a:r>
              <a:rPr lang="bn-IN" sz="4800" dirty="0">
                <a:latin typeface="NikoshBAN" pitchFamily="2" charset="0"/>
                <a:cs typeface="NikoshBAN" pitchFamily="2" charset="0"/>
              </a:rPr>
              <a:t> </a:t>
            </a:r>
            <a:r>
              <a:rPr lang="en-US" sz="4800" dirty="0" err="1">
                <a:latin typeface="NikoshBAN" pitchFamily="2" charset="0"/>
                <a:cs typeface="NikoshBAN" pitchFamily="2" charset="0"/>
              </a:rPr>
              <a:t>শব্দগুলোর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ব্যুৎপত্তিগত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অর্থ</a:t>
            </a:r>
            <a:r>
              <a:rPr lang="en-US" sz="4800" dirty="0">
                <a:latin typeface="NikoshBAN" pitchFamily="2" charset="0"/>
                <a:cs typeface="NikoshBAN" pitchFamily="2" charset="0"/>
              </a:rPr>
              <a:t> ও</a:t>
            </a:r>
            <a:r>
              <a:rPr lang="bn-IN" sz="4800" dirty="0">
                <a:latin typeface="NikoshBAN" pitchFamily="2" charset="0"/>
                <a:cs typeface="NikoshBAN" pitchFamily="2" charset="0"/>
              </a:rPr>
              <a:t> </a:t>
            </a:r>
            <a:r>
              <a:rPr lang="en-US" sz="4800" dirty="0" err="1">
                <a:latin typeface="NikoshBAN" pitchFamily="2" charset="0"/>
                <a:cs typeface="NikoshBAN" pitchFamily="2" charset="0"/>
              </a:rPr>
              <a:t>ব্যবহারিক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অর্থ</a:t>
            </a:r>
            <a:r>
              <a:rPr lang="en-US" sz="4800" dirty="0">
                <a:latin typeface="NikoshBAN" pitchFamily="2" charset="0"/>
                <a:cs typeface="NikoshBAN" pitchFamily="2" charset="0"/>
              </a:rPr>
              <a:t> </a:t>
            </a:r>
            <a:r>
              <a:rPr lang="en-US" sz="4800" dirty="0" err="1">
                <a:latin typeface="NikoshBAN" pitchFamily="2" charset="0"/>
                <a:cs typeface="NikoshBAN" pitchFamily="2" charset="0"/>
              </a:rPr>
              <a:t>লেখ</a:t>
            </a:r>
            <a:r>
              <a:rPr lang="en-US" sz="4800" dirty="0">
                <a:latin typeface="NikoshBAN" pitchFamily="2" charset="0"/>
                <a:cs typeface="NikoshBAN" pitchFamily="2" charset="0"/>
              </a:rPr>
              <a:t>।</a:t>
            </a:r>
          </a:p>
          <a:p>
            <a:pPr algn="just"/>
            <a:r>
              <a:rPr lang="en-US" sz="4800" dirty="0">
                <a:solidFill>
                  <a:schemeClr val="tx1"/>
                </a:solidFill>
                <a:latin typeface="NikoshBAN" pitchFamily="2" charset="0"/>
                <a:cs typeface="NikoshBAN" pitchFamily="2" charset="0"/>
              </a:rPr>
              <a:t>খ</a:t>
            </a:r>
            <a:r>
              <a:rPr lang="bn-IN" sz="4800" dirty="0">
                <a:solidFill>
                  <a:schemeClr val="tx1"/>
                </a:solidFill>
                <a:latin typeface="NikoshBAN" pitchFamily="2" charset="0"/>
                <a:cs typeface="NikoshBAN" pitchFamily="2" charset="0"/>
              </a:rPr>
              <a:t>-</a:t>
            </a:r>
            <a:r>
              <a:rPr lang="en-US" sz="4800" dirty="0" err="1">
                <a:solidFill>
                  <a:schemeClr val="tx1"/>
                </a:solidFill>
                <a:latin typeface="NikoshBAN" pitchFamily="2" charset="0"/>
                <a:cs typeface="NikoshBAN" pitchFamily="2" charset="0"/>
              </a:rPr>
              <a:t>দল</a:t>
            </a:r>
            <a:r>
              <a:rPr lang="bn-IN" sz="4800" dirty="0">
                <a:solidFill>
                  <a:schemeClr val="tx1"/>
                </a:solidFill>
                <a:latin typeface="NikoshBAN" pitchFamily="2" charset="0"/>
                <a:cs typeface="NikoshBAN" pitchFamily="2" charset="0"/>
              </a:rPr>
              <a:t>: </a:t>
            </a:r>
            <a:r>
              <a:rPr lang="en-US" sz="4800" dirty="0" err="1">
                <a:latin typeface="NikoshBAN" pitchFamily="2" charset="0"/>
                <a:cs typeface="NikoshBAN" pitchFamily="2" charset="0"/>
              </a:rPr>
              <a:t>মহাযাত্রা</a:t>
            </a:r>
            <a:r>
              <a:rPr lang="en-US" sz="4800" dirty="0">
                <a:latin typeface="NikoshBAN" pitchFamily="2" charset="0"/>
                <a:cs typeface="NikoshBAN" pitchFamily="2" charset="0"/>
              </a:rPr>
              <a:t>,</a:t>
            </a:r>
            <a:r>
              <a:rPr lang="bn-IN" sz="4800" dirty="0">
                <a:latin typeface="NikoshBAN" pitchFamily="2" charset="0"/>
                <a:cs typeface="NikoshBAN" pitchFamily="2" charset="0"/>
              </a:rPr>
              <a:t> </a:t>
            </a:r>
            <a:r>
              <a:rPr lang="en-US" sz="4800" dirty="0" err="1">
                <a:latin typeface="NikoshBAN" pitchFamily="2" charset="0"/>
                <a:cs typeface="NikoshBAN" pitchFamily="2" charset="0"/>
              </a:rPr>
              <a:t>প্রবীণ</a:t>
            </a:r>
            <a:r>
              <a:rPr lang="bn-IN" sz="4800" dirty="0">
                <a:latin typeface="NikoshBAN" pitchFamily="2" charset="0"/>
                <a:cs typeface="NikoshBAN" pitchFamily="2" charset="0"/>
              </a:rPr>
              <a:t>,</a:t>
            </a:r>
            <a:r>
              <a:rPr lang="en-US" sz="4800" dirty="0">
                <a:latin typeface="NikoshBAN" pitchFamily="2" charset="0"/>
                <a:cs typeface="NikoshBAN" pitchFamily="2" charset="0"/>
              </a:rPr>
              <a:t> </a:t>
            </a:r>
            <a:r>
              <a:rPr lang="en-US" sz="4800" dirty="0" err="1">
                <a:latin typeface="NikoshBAN" pitchFamily="2" charset="0"/>
                <a:cs typeface="NikoshBAN" pitchFamily="2" charset="0"/>
              </a:rPr>
              <a:t>তেল</a:t>
            </a:r>
            <a:r>
              <a:rPr lang="en-US" sz="4800" dirty="0">
                <a:latin typeface="NikoshBAN" pitchFamily="2" charset="0"/>
                <a:cs typeface="NikoshBAN" pitchFamily="2" charset="0"/>
              </a:rPr>
              <a:t>,</a:t>
            </a:r>
            <a:r>
              <a:rPr lang="bn-IN" sz="4800" dirty="0">
                <a:latin typeface="NikoshBAN" pitchFamily="2" charset="0"/>
                <a:cs typeface="NikoshBAN" pitchFamily="2" charset="0"/>
              </a:rPr>
              <a:t> </a:t>
            </a:r>
            <a:r>
              <a:rPr lang="en-US" sz="4800" dirty="0" err="1">
                <a:latin typeface="NikoshBAN" pitchFamily="2" charset="0"/>
                <a:cs typeface="NikoshBAN" pitchFamily="2" charset="0"/>
              </a:rPr>
              <a:t>পঙ্কজ-শব্দগুলোর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ব্যুৎপত্তিগত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অর্থ</a:t>
            </a:r>
            <a:r>
              <a:rPr lang="en-US" sz="4800" dirty="0">
                <a:latin typeface="NikoshBAN" pitchFamily="2" charset="0"/>
                <a:cs typeface="NikoshBAN" pitchFamily="2" charset="0"/>
              </a:rPr>
              <a:t> ও</a:t>
            </a:r>
            <a:r>
              <a:rPr lang="bn-IN" sz="4800" dirty="0">
                <a:latin typeface="NikoshBAN" pitchFamily="2" charset="0"/>
                <a:cs typeface="NikoshBAN" pitchFamily="2" charset="0"/>
              </a:rPr>
              <a:t> </a:t>
            </a:r>
            <a:r>
              <a:rPr lang="en-US" sz="4800" dirty="0" err="1">
                <a:latin typeface="NikoshBAN" pitchFamily="2" charset="0"/>
                <a:cs typeface="NikoshBAN" pitchFamily="2" charset="0"/>
              </a:rPr>
              <a:t>ব্যবহারিক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অর্থ</a:t>
            </a:r>
            <a:r>
              <a:rPr lang="en-US" sz="4800" dirty="0">
                <a:latin typeface="NikoshBAN" pitchFamily="2" charset="0"/>
                <a:cs typeface="NikoshBAN" pitchFamily="2" charset="0"/>
              </a:rPr>
              <a:t> </a:t>
            </a:r>
            <a:r>
              <a:rPr lang="en-US" sz="4800" dirty="0" err="1">
                <a:latin typeface="NikoshBAN" pitchFamily="2" charset="0"/>
                <a:cs typeface="NikoshBAN" pitchFamily="2" charset="0"/>
              </a:rPr>
              <a:t>লেখ</a:t>
            </a:r>
            <a:r>
              <a:rPr lang="en-US" sz="4800" dirty="0">
                <a:latin typeface="NikoshBAN" pitchFamily="2" charset="0"/>
                <a:cs typeface="NikoshBAN" pitchFamily="2" charset="0"/>
              </a:rPr>
              <a:t>।</a:t>
            </a:r>
          </a:p>
        </p:txBody>
      </p:sp>
    </p:spTree>
  </p:cSld>
  <p:clrMapOvr>
    <a:masterClrMapping/>
  </p:clrMapOvr>
  <p:transition>
    <p:pull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8077200" cy="5262979"/>
          </a:xfrm>
          <a:prstGeom prst="rect">
            <a:avLst/>
          </a:prstGeom>
          <a:blipFill>
            <a:blip r:embed="rId2"/>
            <a:tile tx="0" ty="0" sx="100000" sy="100000" flip="none" algn="tl"/>
          </a:blipFill>
        </p:spPr>
        <p:txBody>
          <a:bodyPr wrap="square" rtlCol="0">
            <a:spAutoFit/>
          </a:bodyPr>
          <a:lstStyle/>
          <a:p>
            <a:pPr algn="ctr"/>
            <a:r>
              <a:rPr lang="en-US" sz="4800" dirty="0" err="1">
                <a:solidFill>
                  <a:schemeClr val="accent2">
                    <a:lumMod val="75000"/>
                  </a:schemeClr>
                </a:solidFill>
                <a:latin typeface="NikoshBAN" pitchFamily="2" charset="0"/>
                <a:cs typeface="NikoshBAN" pitchFamily="2" charset="0"/>
              </a:rPr>
              <a:t>মূল্যায়ন</a:t>
            </a:r>
            <a:r>
              <a:rPr lang="en-US" sz="4800" dirty="0">
                <a:solidFill>
                  <a:schemeClr val="accent2">
                    <a:lumMod val="75000"/>
                  </a:schemeClr>
                </a:solidFill>
                <a:latin typeface="NikoshBAN" pitchFamily="2" charset="0"/>
                <a:cs typeface="NikoshBAN" pitchFamily="2" charset="0"/>
              </a:rPr>
              <a:t> </a:t>
            </a:r>
          </a:p>
          <a:p>
            <a:r>
              <a:rPr lang="en-US" sz="4800" dirty="0">
                <a:solidFill>
                  <a:schemeClr val="accent2">
                    <a:lumMod val="75000"/>
                  </a:schemeClr>
                </a:solidFill>
                <a:latin typeface="NikoshBAN" pitchFamily="2" charset="0"/>
                <a:cs typeface="NikoshBAN" pitchFamily="2" charset="0"/>
              </a:rPr>
              <a:t> </a:t>
            </a:r>
          </a:p>
          <a:p>
            <a:r>
              <a:rPr lang="en-US" sz="4800" dirty="0">
                <a:solidFill>
                  <a:schemeClr val="accent2">
                    <a:lumMod val="75000"/>
                  </a:schemeClr>
                </a:solidFill>
                <a:latin typeface="NikoshBAN" pitchFamily="2" charset="0"/>
                <a:cs typeface="NikoshBAN" pitchFamily="2" charset="0"/>
              </a:rPr>
              <a:t>১।</a:t>
            </a:r>
            <a:r>
              <a:rPr lang="bn-BD"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গঠন</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অনুসারে</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শব্দকে</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কয়</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ভাগে</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ভাগ</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করা</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যায়</a:t>
            </a:r>
            <a:r>
              <a:rPr lang="en-US" sz="4800" dirty="0">
                <a:solidFill>
                  <a:schemeClr val="accent2">
                    <a:lumMod val="75000"/>
                  </a:schemeClr>
                </a:solidFill>
                <a:latin typeface="NikoshBAN" pitchFamily="2" charset="0"/>
                <a:cs typeface="NikoshBAN" pitchFamily="2" charset="0"/>
              </a:rPr>
              <a:t> ও ক</a:t>
            </a:r>
            <a:r>
              <a:rPr lang="bn-BD" sz="4800" dirty="0">
                <a:solidFill>
                  <a:schemeClr val="accent2">
                    <a:lumMod val="75000"/>
                  </a:schemeClr>
                </a:solidFill>
                <a:latin typeface="NikoshBAN" pitchFamily="2" charset="0"/>
                <a:cs typeface="NikoshBAN" pitchFamily="2" charset="0"/>
              </a:rPr>
              <a:t>ী</a:t>
            </a:r>
            <a:r>
              <a:rPr lang="en-US" sz="4800" dirty="0">
                <a:solidFill>
                  <a:schemeClr val="accent2">
                    <a:lumMod val="75000"/>
                  </a:schemeClr>
                </a:solidFill>
                <a:latin typeface="NikoshBAN" pitchFamily="2" charset="0"/>
                <a:cs typeface="NikoshBAN" pitchFamily="2" charset="0"/>
              </a:rPr>
              <a:t> ক</a:t>
            </a:r>
            <a:r>
              <a:rPr lang="bn-BD" sz="4800" dirty="0">
                <a:solidFill>
                  <a:schemeClr val="accent2">
                    <a:lumMod val="75000"/>
                  </a:schemeClr>
                </a:solidFill>
                <a:latin typeface="NikoshBAN" pitchFamily="2" charset="0"/>
                <a:cs typeface="NikoshBAN" pitchFamily="2" charset="0"/>
              </a:rPr>
              <a:t>ী</a:t>
            </a:r>
            <a:r>
              <a:rPr lang="en-US" sz="4800" dirty="0">
                <a:solidFill>
                  <a:schemeClr val="accent2">
                    <a:lumMod val="75000"/>
                  </a:schemeClr>
                </a:solidFill>
                <a:latin typeface="NikoshBAN" pitchFamily="2" charset="0"/>
                <a:cs typeface="NikoshBAN" pitchFamily="2" charset="0"/>
              </a:rPr>
              <a:t>?</a:t>
            </a:r>
          </a:p>
          <a:p>
            <a:r>
              <a:rPr lang="en-US" sz="4800" dirty="0">
                <a:solidFill>
                  <a:schemeClr val="accent2">
                    <a:lumMod val="75000"/>
                  </a:schemeClr>
                </a:solidFill>
                <a:latin typeface="NikoshBAN" pitchFamily="2" charset="0"/>
                <a:cs typeface="NikoshBAN" pitchFamily="2" charset="0"/>
              </a:rPr>
              <a:t>২।</a:t>
            </a:r>
            <a:r>
              <a:rPr lang="bn-BD"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গায়ক</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কোন</a:t>
            </a:r>
            <a:r>
              <a:rPr lang="en-US" sz="4800" dirty="0">
                <a:solidFill>
                  <a:schemeClr val="accent2">
                    <a:lumMod val="75000"/>
                  </a:schemeClr>
                </a:solidFill>
                <a:latin typeface="NikoshBAN" pitchFamily="2" charset="0"/>
                <a:cs typeface="NikoshBAN" pitchFamily="2" charset="0"/>
              </a:rPr>
              <a:t> </a:t>
            </a:r>
            <a:r>
              <a:rPr lang="bn-IN" sz="4800" dirty="0">
                <a:solidFill>
                  <a:schemeClr val="accent2">
                    <a:lumMod val="75000"/>
                  </a:schemeClr>
                </a:solidFill>
                <a:latin typeface="NikoshBAN" pitchFamily="2" charset="0"/>
                <a:cs typeface="NikoshBAN" pitchFamily="2" charset="0"/>
              </a:rPr>
              <a:t>ধরনের </a:t>
            </a:r>
            <a:r>
              <a:rPr lang="en-US" sz="4800" dirty="0" err="1">
                <a:solidFill>
                  <a:schemeClr val="accent2">
                    <a:lumMod val="75000"/>
                  </a:schemeClr>
                </a:solidFill>
                <a:latin typeface="NikoshBAN" pitchFamily="2" charset="0"/>
                <a:cs typeface="NikoshBAN" pitchFamily="2" charset="0"/>
              </a:rPr>
              <a:t>শব্দ</a:t>
            </a:r>
            <a:r>
              <a:rPr lang="en-US" sz="4800" dirty="0">
                <a:solidFill>
                  <a:schemeClr val="accent2">
                    <a:lumMod val="75000"/>
                  </a:schemeClr>
                </a:solidFill>
                <a:latin typeface="NikoshBAN" pitchFamily="2" charset="0"/>
                <a:cs typeface="NikoshBAN" pitchFamily="2" charset="0"/>
              </a:rPr>
              <a:t>?</a:t>
            </a:r>
          </a:p>
          <a:p>
            <a:r>
              <a:rPr lang="en-US" sz="4800" dirty="0">
                <a:solidFill>
                  <a:schemeClr val="accent2">
                    <a:lumMod val="75000"/>
                  </a:schemeClr>
                </a:solidFill>
                <a:latin typeface="NikoshBAN" pitchFamily="2" charset="0"/>
                <a:cs typeface="NikoshBAN" pitchFamily="2" charset="0"/>
              </a:rPr>
              <a:t>৩।</a:t>
            </a:r>
            <a:r>
              <a:rPr lang="bn-BD"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রূ</a:t>
            </a:r>
            <a:r>
              <a:rPr lang="bn-BD" sz="4800" dirty="0">
                <a:solidFill>
                  <a:schemeClr val="accent2">
                    <a:lumMod val="75000"/>
                  </a:schemeClr>
                </a:solidFill>
                <a:latin typeface="NikoshBAN" pitchFamily="2" charset="0"/>
                <a:cs typeface="NikoshBAN" pitchFamily="2" charset="0"/>
              </a:rPr>
              <a:t>ঢ়ি</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শব্দ</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কাকে</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বলে</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উদাহরণ</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দাও</a:t>
            </a:r>
            <a:r>
              <a:rPr lang="en-US" sz="4800" dirty="0">
                <a:solidFill>
                  <a:schemeClr val="accent2">
                    <a:lumMod val="75000"/>
                  </a:schemeClr>
                </a:solidFill>
                <a:latin typeface="NikoshBAN" pitchFamily="2" charset="0"/>
                <a:cs typeface="NikoshBAN" pitchFamily="2" charset="0"/>
              </a:rPr>
              <a:t>।</a:t>
            </a:r>
          </a:p>
          <a:p>
            <a:r>
              <a:rPr lang="en-US" sz="4800" dirty="0">
                <a:solidFill>
                  <a:schemeClr val="accent2">
                    <a:lumMod val="75000"/>
                  </a:schemeClr>
                </a:solidFill>
                <a:latin typeface="NikoshBAN" pitchFamily="2" charset="0"/>
                <a:cs typeface="NikoshBAN" pitchFamily="2" charset="0"/>
              </a:rPr>
              <a:t>৪।</a:t>
            </a:r>
            <a:r>
              <a:rPr lang="bn-BD"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অর্থ</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অনুসারে</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শব্দ</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কত</a:t>
            </a:r>
            <a:r>
              <a:rPr lang="en-US" sz="4800" dirty="0">
                <a:solidFill>
                  <a:schemeClr val="accent2">
                    <a:lumMod val="75000"/>
                  </a:schemeClr>
                </a:solidFill>
                <a:latin typeface="NikoshBAN" pitchFamily="2" charset="0"/>
                <a:cs typeface="NikoshBAN" pitchFamily="2" charset="0"/>
              </a:rPr>
              <a:t> </a:t>
            </a:r>
            <a:r>
              <a:rPr lang="en-US" sz="4800" dirty="0" err="1">
                <a:solidFill>
                  <a:schemeClr val="accent2">
                    <a:lumMod val="75000"/>
                  </a:schemeClr>
                </a:solidFill>
                <a:latin typeface="NikoshBAN" pitchFamily="2" charset="0"/>
                <a:cs typeface="NikoshBAN" pitchFamily="2" charset="0"/>
              </a:rPr>
              <a:t>প্রকার</a:t>
            </a:r>
            <a:r>
              <a:rPr lang="bn-BD" sz="4800" dirty="0">
                <a:solidFill>
                  <a:schemeClr val="accent2">
                    <a:lumMod val="75000"/>
                  </a:schemeClr>
                </a:solidFill>
                <a:latin typeface="NikoshBAN" pitchFamily="2" charset="0"/>
                <a:cs typeface="NikoshBAN" pitchFamily="2" charset="0"/>
              </a:rPr>
              <a:t> </a:t>
            </a:r>
            <a:r>
              <a:rPr lang="en-US" sz="4800" dirty="0">
                <a:solidFill>
                  <a:schemeClr val="accent2">
                    <a:lumMod val="75000"/>
                  </a:schemeClr>
                </a:solidFill>
                <a:latin typeface="NikoshBAN" pitchFamily="2" charset="0"/>
                <a:cs typeface="NikoshBAN" pitchFamily="2" charset="0"/>
              </a:rPr>
              <a:t>ও ক</a:t>
            </a:r>
            <a:r>
              <a:rPr lang="bn-BD" sz="4800" dirty="0">
                <a:solidFill>
                  <a:schemeClr val="accent2">
                    <a:lumMod val="75000"/>
                  </a:schemeClr>
                </a:solidFill>
                <a:latin typeface="NikoshBAN" pitchFamily="2" charset="0"/>
                <a:cs typeface="NikoshBAN" pitchFamily="2" charset="0"/>
              </a:rPr>
              <a:t>ী</a:t>
            </a:r>
            <a:r>
              <a:rPr lang="en-US" sz="4800" dirty="0">
                <a:solidFill>
                  <a:schemeClr val="accent2">
                    <a:lumMod val="75000"/>
                  </a:schemeClr>
                </a:solidFill>
                <a:latin typeface="NikoshBAN" pitchFamily="2" charset="0"/>
                <a:cs typeface="NikoshBAN" pitchFamily="2" charset="0"/>
              </a:rPr>
              <a:t> ক</a:t>
            </a:r>
            <a:r>
              <a:rPr lang="bn-BD" sz="4800" dirty="0">
                <a:solidFill>
                  <a:schemeClr val="accent2">
                    <a:lumMod val="75000"/>
                  </a:schemeClr>
                </a:solidFill>
                <a:latin typeface="NikoshBAN" pitchFamily="2" charset="0"/>
                <a:cs typeface="NikoshBAN" pitchFamily="2" charset="0"/>
              </a:rPr>
              <a:t>ী</a:t>
            </a:r>
            <a:r>
              <a:rPr lang="en-US" sz="4800" dirty="0">
                <a:solidFill>
                  <a:schemeClr val="accent2">
                    <a:lumMod val="75000"/>
                  </a:schemeClr>
                </a:solidFill>
                <a:latin typeface="NikoshBAN" pitchFamily="2" charset="0"/>
                <a:cs typeface="NikoshBAN" pitchFamily="2" charset="0"/>
              </a:rPr>
              <a:t>?</a:t>
            </a:r>
          </a:p>
        </p:txBody>
      </p:sp>
    </p:spTree>
  </p:cSld>
  <p:clrMapOvr>
    <a:masterClrMapping/>
  </p:clrMapOvr>
  <p:transition>
    <p:cut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86200"/>
            <a:ext cx="8534400" cy="2554545"/>
          </a:xfrm>
          <a:prstGeom prst="rect">
            <a:avLst/>
          </a:prstGeom>
          <a:noFill/>
        </p:spPr>
        <p:txBody>
          <a:bodyPr wrap="square" rtlCol="0">
            <a:spAutoFit/>
          </a:bodyPr>
          <a:lstStyle/>
          <a:p>
            <a:r>
              <a:rPr lang="en-US" sz="4000" dirty="0" err="1">
                <a:latin typeface="NikoshBAN" pitchFamily="2" charset="0"/>
                <a:cs typeface="NikoshBAN" pitchFamily="2" charset="0"/>
              </a:rPr>
              <a:t>নিচের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শব্দগুলো</a:t>
            </a:r>
            <a:r>
              <a:rPr lang="en-US" sz="4000" dirty="0">
                <a:latin typeface="NikoshBAN" pitchFamily="2" charset="0"/>
                <a:cs typeface="NikoshBAN" pitchFamily="2" charset="0"/>
              </a:rPr>
              <a:t> </a:t>
            </a:r>
            <a:r>
              <a:rPr lang="en-US" sz="4000" dirty="0" err="1">
                <a:latin typeface="NikoshBAN" pitchFamily="2" charset="0"/>
                <a:cs typeface="NikoshBAN" pitchFamily="2" charset="0"/>
              </a:rPr>
              <a:t>কো</a:t>
            </a:r>
            <a:r>
              <a:rPr lang="bn-IN" sz="4000" dirty="0">
                <a:latin typeface="NikoshBAN" pitchFamily="2" charset="0"/>
                <a:cs typeface="NikoshBAN" pitchFamily="2" charset="0"/>
              </a:rPr>
              <a:t>ন</a:t>
            </a:r>
            <a:r>
              <a:rPr lang="en-US" sz="4000" dirty="0" err="1">
                <a:latin typeface="NikoshBAN" pitchFamily="2" charset="0"/>
                <a:cs typeface="NikoshBAN" pitchFamily="2" charset="0"/>
              </a:rPr>
              <a:t>টি</a:t>
            </a:r>
            <a:r>
              <a:rPr lang="en-US" sz="4000" dirty="0">
                <a:latin typeface="NikoshBAN" pitchFamily="2" charset="0"/>
                <a:cs typeface="NikoshBAN" pitchFamily="2" charset="0"/>
              </a:rPr>
              <a:t> </a:t>
            </a:r>
            <a:r>
              <a:rPr lang="en-US" sz="4000" dirty="0" err="1">
                <a:latin typeface="NikoshBAN" pitchFamily="2" charset="0"/>
                <a:cs typeface="NikoshBAN" pitchFamily="2" charset="0"/>
              </a:rPr>
              <a:t>কোন</a:t>
            </a:r>
            <a:r>
              <a:rPr lang="en-US" sz="4000" dirty="0">
                <a:latin typeface="NikoshBAN" pitchFamily="2" charset="0"/>
                <a:cs typeface="NikoshBAN" pitchFamily="2" charset="0"/>
              </a:rPr>
              <a:t> </a:t>
            </a:r>
            <a:r>
              <a:rPr lang="en-US" sz="4000" dirty="0" err="1">
                <a:latin typeface="NikoshBAN" pitchFamily="2" charset="0"/>
                <a:cs typeface="NikoshBAN" pitchFamily="2" charset="0"/>
              </a:rPr>
              <a:t>শ্রেণিতে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পড়ে</a:t>
            </a:r>
            <a:r>
              <a:rPr lang="bn-IN" sz="4000" dirty="0">
                <a:latin typeface="NikoshBAN" pitchFamily="2" charset="0"/>
                <a:cs typeface="NikoshBAN" pitchFamily="2" charset="0"/>
              </a:rPr>
              <a:t> 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লিখে</a:t>
            </a:r>
            <a:r>
              <a:rPr lang="en-US" sz="4000" dirty="0">
                <a:latin typeface="NikoshBAN" pitchFamily="2" charset="0"/>
                <a:cs typeface="NikoshBAN" pitchFamily="2" charset="0"/>
              </a:rPr>
              <a:t> </a:t>
            </a:r>
            <a:r>
              <a:rPr lang="en-US" sz="4000" dirty="0" err="1">
                <a:latin typeface="NikoshBAN" pitchFamily="2" charset="0"/>
                <a:cs typeface="NikoshBAN" pitchFamily="2" charset="0"/>
              </a:rPr>
              <a:t>আনবে</a:t>
            </a:r>
            <a:r>
              <a:rPr lang="bn-IN" sz="4000" dirty="0">
                <a:latin typeface="NikoshBAN" pitchFamily="2" charset="0"/>
                <a:cs typeface="NikoshBAN" pitchFamily="2" charset="0"/>
              </a:rPr>
              <a:t>:</a:t>
            </a:r>
            <a:endParaRPr lang="en-US" sz="4000" dirty="0">
              <a:latin typeface="NikoshBAN" pitchFamily="2" charset="0"/>
              <a:cs typeface="NikoshBAN" pitchFamily="2" charset="0"/>
            </a:endParaRPr>
          </a:p>
          <a:p>
            <a:r>
              <a:rPr lang="en-US" sz="4000" dirty="0" err="1">
                <a:latin typeface="NikoshBAN" pitchFamily="2" charset="0"/>
                <a:cs typeface="NikoshBAN" pitchFamily="2" charset="0"/>
              </a:rPr>
              <a:t>এক</a:t>
            </a:r>
            <a:r>
              <a:rPr lang="en-US" sz="4000" dirty="0">
                <a:latin typeface="NikoshBAN" pitchFamily="2" charset="0"/>
                <a:cs typeface="NikoshBAN" pitchFamily="2" charset="0"/>
              </a:rPr>
              <a:t>,</a:t>
            </a:r>
            <a:r>
              <a:rPr lang="bn-BD" sz="4000" dirty="0">
                <a:latin typeface="NikoshBAN" pitchFamily="2" charset="0"/>
                <a:cs typeface="NikoshBAN" pitchFamily="2" charset="0"/>
              </a:rPr>
              <a:t> </a:t>
            </a:r>
            <a:r>
              <a:rPr lang="en-US" sz="4000" dirty="0" err="1">
                <a:latin typeface="NikoshBAN" pitchFamily="2" charset="0"/>
                <a:cs typeface="NikoshBAN" pitchFamily="2" charset="0"/>
              </a:rPr>
              <a:t>পাগলামি</a:t>
            </a:r>
            <a:r>
              <a:rPr lang="en-US" sz="4000" dirty="0">
                <a:latin typeface="NikoshBAN" pitchFamily="2" charset="0"/>
                <a:cs typeface="NikoshBAN" pitchFamily="2" charset="0"/>
              </a:rPr>
              <a:t>, </a:t>
            </a:r>
            <a:r>
              <a:rPr lang="en-US" sz="4000" dirty="0" err="1">
                <a:latin typeface="NikoshBAN" pitchFamily="2" charset="0"/>
                <a:cs typeface="NikoshBAN" pitchFamily="2" charset="0"/>
              </a:rPr>
              <a:t>সন্দেশ</a:t>
            </a:r>
            <a:r>
              <a:rPr lang="en-US" sz="4000" dirty="0">
                <a:latin typeface="NikoshBAN" pitchFamily="2" charset="0"/>
                <a:cs typeface="NikoshBAN" pitchFamily="2" charset="0"/>
              </a:rPr>
              <a:t>,</a:t>
            </a:r>
            <a:r>
              <a:rPr lang="bn-BD" sz="4000" dirty="0">
                <a:latin typeface="NikoshBAN" pitchFamily="2" charset="0"/>
                <a:cs typeface="NikoshBAN" pitchFamily="2" charset="0"/>
              </a:rPr>
              <a:t> </a:t>
            </a:r>
            <a:r>
              <a:rPr lang="en-US" sz="4000" dirty="0" err="1">
                <a:latin typeface="NikoshBAN" pitchFamily="2" charset="0"/>
                <a:cs typeface="NikoshBAN" pitchFamily="2" charset="0"/>
              </a:rPr>
              <a:t>নীলিমা</a:t>
            </a:r>
            <a:r>
              <a:rPr lang="en-US" sz="4000" dirty="0">
                <a:latin typeface="NikoshBAN" pitchFamily="2" charset="0"/>
                <a:cs typeface="NikoshBAN" pitchFamily="2" charset="0"/>
              </a:rPr>
              <a:t>, </a:t>
            </a:r>
            <a:r>
              <a:rPr lang="en-US" sz="4000" dirty="0" err="1">
                <a:latin typeface="NikoshBAN" pitchFamily="2" charset="0"/>
                <a:cs typeface="NikoshBAN" pitchFamily="2" charset="0"/>
              </a:rPr>
              <a:t>লাজুক</a:t>
            </a:r>
            <a:r>
              <a:rPr lang="en-US" sz="4000" dirty="0">
                <a:latin typeface="NikoshBAN" pitchFamily="2" charset="0"/>
                <a:cs typeface="NikoshBAN" pitchFamily="2" charset="0"/>
              </a:rPr>
              <a:t>, </a:t>
            </a:r>
            <a:r>
              <a:rPr lang="en-US" sz="4000" dirty="0" err="1">
                <a:latin typeface="NikoshBAN" pitchFamily="2" charset="0"/>
                <a:cs typeface="NikoshBAN" pitchFamily="2" charset="0"/>
              </a:rPr>
              <a:t>ছেলেধরা</a:t>
            </a:r>
            <a:r>
              <a:rPr lang="en-US" sz="4000" dirty="0">
                <a:latin typeface="NikoshBAN" pitchFamily="2" charset="0"/>
                <a:cs typeface="NikoshBAN" pitchFamily="2" charset="0"/>
              </a:rPr>
              <a:t>,</a:t>
            </a:r>
            <a:r>
              <a:rPr lang="bn-BD" sz="4000" dirty="0">
                <a:latin typeface="NikoshBAN" pitchFamily="2" charset="0"/>
                <a:cs typeface="NikoshBAN" pitchFamily="2" charset="0"/>
              </a:rPr>
              <a:t> </a:t>
            </a:r>
            <a:r>
              <a:rPr lang="en-US" sz="4000" dirty="0" err="1">
                <a:latin typeface="NikoshBAN" pitchFamily="2" charset="0"/>
                <a:cs typeface="NikoshBAN" pitchFamily="2" charset="0"/>
              </a:rPr>
              <a:t>তিক্ততা</a:t>
            </a:r>
            <a:r>
              <a:rPr lang="en-US" sz="4000" dirty="0">
                <a:latin typeface="NikoshBAN" pitchFamily="2" charset="0"/>
                <a:cs typeface="NikoshBAN" pitchFamily="2" charset="0"/>
              </a:rPr>
              <a:t>,</a:t>
            </a:r>
            <a:r>
              <a:rPr lang="bn-BD" sz="4000" dirty="0">
                <a:latin typeface="NikoshBAN" pitchFamily="2" charset="0"/>
                <a:cs typeface="NikoshBAN" pitchFamily="2" charset="0"/>
              </a:rPr>
              <a:t> </a:t>
            </a:r>
            <a:r>
              <a:rPr lang="en-US" sz="4000" dirty="0" err="1">
                <a:latin typeface="NikoshBAN" pitchFamily="2" charset="0"/>
                <a:cs typeface="NikoshBAN" pitchFamily="2" charset="0"/>
              </a:rPr>
              <a:t>মিথ্যুক</a:t>
            </a:r>
            <a:r>
              <a:rPr lang="en-US" sz="4000" dirty="0">
                <a:latin typeface="NikoshBAN" pitchFamily="2" charset="0"/>
                <a:cs typeface="NikoshBAN" pitchFamily="2" charset="0"/>
              </a:rPr>
              <a:t>,</a:t>
            </a:r>
            <a:r>
              <a:rPr lang="bn-BD" sz="4000" dirty="0">
                <a:latin typeface="NikoshBAN" pitchFamily="2" charset="0"/>
                <a:cs typeface="NikoshBAN" pitchFamily="2" charset="0"/>
              </a:rPr>
              <a:t> </a:t>
            </a:r>
            <a:r>
              <a:rPr lang="en-US" sz="4000" dirty="0" err="1">
                <a:latin typeface="NikoshBAN" pitchFamily="2" charset="0"/>
                <a:cs typeface="NikoshBAN" pitchFamily="2" charset="0"/>
              </a:rPr>
              <a:t>প্রব</a:t>
            </a:r>
            <a:r>
              <a:rPr lang="bn-BD" sz="4000" dirty="0">
                <a:latin typeface="NikoshBAN" pitchFamily="2" charset="0"/>
                <a:cs typeface="NikoshBAN" pitchFamily="2" charset="0"/>
              </a:rPr>
              <a:t>ী</a:t>
            </a:r>
            <a:r>
              <a:rPr lang="en-US" sz="4000" dirty="0">
                <a:latin typeface="NikoshBAN" pitchFamily="2" charset="0"/>
                <a:cs typeface="NikoshBAN" pitchFamily="2" charset="0"/>
              </a:rPr>
              <a:t>ণ</a:t>
            </a:r>
            <a:r>
              <a:rPr lang="bn-IN" sz="4000" dirty="0">
                <a:latin typeface="NikoshBAN" pitchFamily="2" charset="0"/>
                <a:cs typeface="NikoshBAN" pitchFamily="2" charset="0"/>
              </a:rPr>
              <a:t> ও</a:t>
            </a:r>
            <a:r>
              <a:rPr lang="bn-BD" sz="4000" dirty="0">
                <a:latin typeface="NikoshBAN" pitchFamily="2" charset="0"/>
                <a:cs typeface="NikoshBAN" pitchFamily="2" charset="0"/>
              </a:rPr>
              <a:t> </a:t>
            </a:r>
            <a:r>
              <a:rPr lang="en-US" sz="4000" dirty="0" err="1">
                <a:latin typeface="NikoshBAN" pitchFamily="2" charset="0"/>
                <a:cs typeface="NikoshBAN" pitchFamily="2" charset="0"/>
              </a:rPr>
              <a:t>মহাযাত্রা</a:t>
            </a:r>
            <a:r>
              <a:rPr lang="bn-IN" sz="4000" dirty="0">
                <a:latin typeface="NikoshBAN" pitchFamily="2" charset="0"/>
                <a:cs typeface="NikoshBAN" pitchFamily="2" charset="0"/>
              </a:rPr>
              <a:t>।</a:t>
            </a:r>
            <a:endParaRPr lang="en-US" sz="4000" dirty="0">
              <a:latin typeface="NikoshBAN" pitchFamily="2" charset="0"/>
              <a:cs typeface="NikoshBAN" pitchFamily="2" charset="0"/>
            </a:endParaRPr>
          </a:p>
        </p:txBody>
      </p:sp>
      <p:sp>
        <p:nvSpPr>
          <p:cNvPr id="6" name="Up Arrow 3">
            <a:extLst>
              <a:ext uri="{FF2B5EF4-FFF2-40B4-BE49-F238E27FC236}">
                <a16:creationId xmlns:a16="http://schemas.microsoft.com/office/drawing/2014/main" id="{4E450632-AB12-4C4F-BA0C-70DDD87554D3}"/>
              </a:ext>
            </a:extLst>
          </p:cNvPr>
          <p:cNvSpPr/>
          <p:nvPr/>
        </p:nvSpPr>
        <p:spPr>
          <a:xfrm>
            <a:off x="762000" y="0"/>
            <a:ext cx="7391400" cy="365760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6600" dirty="0">
                <a:solidFill>
                  <a:schemeClr val="accent6">
                    <a:lumMod val="75000"/>
                  </a:schemeClr>
                </a:solidFill>
                <a:latin typeface="NikoshBAN" pitchFamily="2" charset="0"/>
                <a:cs typeface="NikoshBAN" pitchFamily="2" charset="0"/>
              </a:rPr>
              <a:t>বাড়ির কাজ</a:t>
            </a:r>
          </a:p>
          <a:p>
            <a:pPr algn="ctr"/>
            <a:endParaRPr lang="en-US" sz="6600" dirty="0">
              <a:latin typeface="NikoshBAN" pitchFamily="2" charset="0"/>
              <a:cs typeface="NikoshBAN" pitchFamily="2" charset="0"/>
            </a:endParaRPr>
          </a:p>
          <a:p>
            <a:pPr algn="ct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owers-1.jpg"/>
          <p:cNvPicPr>
            <a:picLocks noChangeAspect="1"/>
          </p:cNvPicPr>
          <p:nvPr/>
        </p:nvPicPr>
        <p:blipFill>
          <a:blip r:embed="rId2" cstate="print"/>
          <a:stretch>
            <a:fillRect/>
          </a:stretch>
        </p:blipFill>
        <p:spPr>
          <a:xfrm>
            <a:off x="381000" y="304800"/>
            <a:ext cx="8382000" cy="5943600"/>
          </a:xfrm>
          <a:prstGeom prst="rect">
            <a:avLst/>
          </a:prstGeom>
        </p:spPr>
      </p:pic>
      <p:sp>
        <p:nvSpPr>
          <p:cNvPr id="5" name="Rounded Rectangle 4"/>
          <p:cNvSpPr/>
          <p:nvPr/>
        </p:nvSpPr>
        <p:spPr>
          <a:xfrm>
            <a:off x="838202" y="3886200"/>
            <a:ext cx="7689272" cy="10763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002060"/>
                </a:solidFill>
                <a:latin typeface="NikoshBAN" pitchFamily="2" charset="0"/>
                <a:cs typeface="NikoshBAN" pitchFamily="2" charset="0"/>
              </a:rPr>
              <a:t>ধন্যবাদ</a:t>
            </a:r>
            <a:endParaRPr lang="en-US" sz="66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412142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5648" y="3817335"/>
            <a:ext cx="832104" cy="507831"/>
          </a:xfrm>
          <a:prstGeom prst="rect">
            <a:avLst/>
          </a:prstGeom>
          <a:noFill/>
        </p:spPr>
        <p:txBody>
          <a:bodyPr wrap="square" rtlCol="0">
            <a:spAutoFit/>
          </a:bodyPr>
          <a:lstStyle/>
          <a:p>
            <a:r>
              <a:rPr lang="bn-BD" sz="2700" dirty="0">
                <a:solidFill>
                  <a:schemeClr val="bg1"/>
                </a:solidFill>
              </a:rPr>
              <a:t>বই</a:t>
            </a:r>
            <a:endParaRPr lang="en-US" sz="2700" dirty="0">
              <a:solidFill>
                <a:schemeClr val="bg1"/>
              </a:solidFill>
            </a:endParaRPr>
          </a:p>
        </p:txBody>
      </p:sp>
      <p:sp>
        <p:nvSpPr>
          <p:cNvPr id="8" name="TextBox 7"/>
          <p:cNvSpPr txBox="1"/>
          <p:nvPr/>
        </p:nvSpPr>
        <p:spPr>
          <a:xfrm>
            <a:off x="6702484" y="1778904"/>
            <a:ext cx="1289304" cy="507831"/>
          </a:xfrm>
          <a:prstGeom prst="rect">
            <a:avLst/>
          </a:prstGeom>
          <a:noFill/>
        </p:spPr>
        <p:txBody>
          <a:bodyPr wrap="square" rtlCol="0">
            <a:spAutoFit/>
          </a:bodyPr>
          <a:lstStyle/>
          <a:p>
            <a:r>
              <a:rPr lang="bn-BD" sz="2700" dirty="0">
                <a:solidFill>
                  <a:schemeClr val="bg1"/>
                </a:solidFill>
              </a:rPr>
              <a:t>আম</a:t>
            </a:r>
            <a:endParaRPr lang="en-US" sz="2700" dirty="0">
              <a:solidFill>
                <a:schemeClr val="bg1"/>
              </a:solidFill>
            </a:endParaRPr>
          </a:p>
        </p:txBody>
      </p:sp>
      <p:sp>
        <p:nvSpPr>
          <p:cNvPr id="9" name="TextBox 8"/>
          <p:cNvSpPr txBox="1"/>
          <p:nvPr/>
        </p:nvSpPr>
        <p:spPr>
          <a:xfrm>
            <a:off x="3540620" y="1100391"/>
            <a:ext cx="3493008" cy="738664"/>
          </a:xfrm>
          <a:prstGeom prst="rect">
            <a:avLst/>
          </a:prstGeom>
          <a:noFill/>
        </p:spPr>
        <p:txBody>
          <a:bodyPr wrap="square" rtlCol="0">
            <a:spAutoFit/>
          </a:bodyPr>
          <a:lstStyle/>
          <a:p>
            <a:r>
              <a:rPr lang="bn-BD" sz="2100" dirty="0">
                <a:solidFill>
                  <a:schemeClr val="bg1"/>
                </a:solidFill>
              </a:rPr>
              <a:t>নিচের শব্দগুলো  কী কি   বর্ণ দ্বারা গঠিত ? </a:t>
            </a:r>
            <a:endParaRPr lang="en-US" sz="2100" dirty="0">
              <a:solidFill>
                <a:schemeClr val="bg1"/>
              </a:solidFill>
            </a:endParaRPr>
          </a:p>
        </p:txBody>
      </p:sp>
      <p:sp>
        <p:nvSpPr>
          <p:cNvPr id="13" name="TextBox 12"/>
          <p:cNvSpPr txBox="1"/>
          <p:nvPr/>
        </p:nvSpPr>
        <p:spPr>
          <a:xfrm>
            <a:off x="5902757" y="4197031"/>
            <a:ext cx="1771886" cy="738664"/>
          </a:xfrm>
          <a:prstGeom prst="rect">
            <a:avLst/>
          </a:prstGeom>
          <a:noFill/>
        </p:spPr>
        <p:txBody>
          <a:bodyPr wrap="square" rtlCol="0">
            <a:spAutoFit/>
          </a:bodyPr>
          <a:lstStyle/>
          <a:p>
            <a:r>
              <a:rPr lang="bn-BD" sz="2100" dirty="0">
                <a:solidFill>
                  <a:schemeClr val="bg1"/>
                </a:solidFill>
              </a:rPr>
              <a:t>আম - আ+ ম </a:t>
            </a:r>
            <a:endParaRPr lang="en-US" sz="2100" dirty="0">
              <a:solidFill>
                <a:schemeClr val="bg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059"/>
          <a:stretch/>
        </p:blipFill>
        <p:spPr>
          <a:xfrm>
            <a:off x="1981200" y="797420"/>
            <a:ext cx="4419600" cy="3213172"/>
          </a:xfrm>
          <a:prstGeom prst="rect">
            <a:avLst/>
          </a:prstGeom>
          <a:ln w="228600" cap="sq" cmpd="thickThin">
            <a:solidFill>
              <a:srgbClr val="000000"/>
            </a:solidFill>
            <a:prstDash val="solid"/>
            <a:miter lim="800000"/>
          </a:ln>
          <a:effectLst>
            <a:innerShdw blurRad="76200">
              <a:srgbClr val="000000"/>
            </a:innerShdw>
          </a:effectLst>
        </p:spPr>
      </p:pic>
      <p:sp>
        <p:nvSpPr>
          <p:cNvPr id="10" name="Rectangle 9"/>
          <p:cNvSpPr/>
          <p:nvPr/>
        </p:nvSpPr>
        <p:spPr>
          <a:xfrm>
            <a:off x="3124201" y="4453994"/>
            <a:ext cx="1904999" cy="171820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bg1"/>
                </a:solidFill>
              </a:rPr>
              <a:t>বই</a:t>
            </a:r>
            <a:r>
              <a:rPr lang="bn-IN" sz="3000" dirty="0">
                <a:solidFill>
                  <a:schemeClr val="bg1"/>
                </a:solidFill>
              </a:rPr>
              <a:t>= ব+ই</a:t>
            </a:r>
            <a:endParaRPr lang="en-US" sz="3000" dirty="0">
              <a:solidFill>
                <a:schemeClr val="bg1"/>
              </a:solidFill>
            </a:endParaRPr>
          </a:p>
        </p:txBody>
      </p:sp>
    </p:spTree>
    <p:extLst>
      <p:ext uri="{BB962C8B-B14F-4D97-AF65-F5344CB8AC3E}">
        <p14:creationId xmlns:p14="http://schemas.microsoft.com/office/powerpoint/2010/main" val="3690997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n.jpg"/>
          <p:cNvPicPr>
            <a:picLocks noChangeAspect="1"/>
          </p:cNvPicPr>
          <p:nvPr/>
        </p:nvPicPr>
        <p:blipFill>
          <a:blip r:embed="rId2"/>
          <a:stretch>
            <a:fillRect/>
          </a:stretch>
        </p:blipFill>
        <p:spPr>
          <a:xfrm>
            <a:off x="3180522" y="457200"/>
            <a:ext cx="3276600" cy="3276600"/>
          </a:xfrm>
          <a:prstGeom prst="rect">
            <a:avLst/>
          </a:prstGeom>
        </p:spPr>
      </p:pic>
      <p:sp>
        <p:nvSpPr>
          <p:cNvPr id="7" name="Rectangle 6"/>
          <p:cNvSpPr/>
          <p:nvPr/>
        </p:nvSpPr>
        <p:spPr>
          <a:xfrm>
            <a:off x="914400" y="5486400"/>
            <a:ext cx="762000" cy="9144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6000" b="1" dirty="0">
                <a:solidFill>
                  <a:srgbClr val="FF0000"/>
                </a:solidFill>
                <a:latin typeface="NikoshBAN" pitchFamily="2" charset="0"/>
                <a:cs typeface="NikoshBAN" pitchFamily="2" charset="0"/>
              </a:rPr>
              <a:t>ক</a:t>
            </a:r>
            <a:endParaRPr lang="en-US" sz="6000" b="1" dirty="0">
              <a:solidFill>
                <a:srgbClr val="FF0000"/>
              </a:solidFill>
              <a:latin typeface="NikoshBAN" pitchFamily="2" charset="0"/>
              <a:cs typeface="NikoshBAN" pitchFamily="2" charset="0"/>
            </a:endParaRPr>
          </a:p>
        </p:txBody>
      </p:sp>
      <p:sp>
        <p:nvSpPr>
          <p:cNvPr id="8" name="Rectangle 7"/>
          <p:cNvSpPr/>
          <p:nvPr/>
        </p:nvSpPr>
        <p:spPr>
          <a:xfrm>
            <a:off x="3962400" y="5486400"/>
            <a:ext cx="762000" cy="9144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6000" b="1" dirty="0">
                <a:solidFill>
                  <a:srgbClr val="EA0075"/>
                </a:solidFill>
                <a:latin typeface="NikoshBAN" pitchFamily="2" charset="0"/>
                <a:cs typeface="NikoshBAN" pitchFamily="2" charset="0"/>
              </a:rPr>
              <a:t>ম</a:t>
            </a:r>
            <a:endParaRPr lang="en-US" sz="6000" b="1" dirty="0">
              <a:solidFill>
                <a:srgbClr val="EA0075"/>
              </a:solidFill>
              <a:latin typeface="NikoshBAN" pitchFamily="2" charset="0"/>
              <a:cs typeface="NikoshBAN" pitchFamily="2" charset="0"/>
            </a:endParaRPr>
          </a:p>
        </p:txBody>
      </p:sp>
      <p:sp>
        <p:nvSpPr>
          <p:cNvPr id="9" name="Rectangle 8"/>
          <p:cNvSpPr/>
          <p:nvPr/>
        </p:nvSpPr>
        <p:spPr>
          <a:xfrm>
            <a:off x="2438400" y="5486400"/>
            <a:ext cx="762000" cy="9144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6000" b="1" dirty="0">
                <a:solidFill>
                  <a:srgbClr val="0070C0"/>
                </a:solidFill>
                <a:latin typeface="NikoshBAN" pitchFamily="2" charset="0"/>
                <a:cs typeface="NikoshBAN" pitchFamily="2" charset="0"/>
              </a:rPr>
              <a:t>ল</a:t>
            </a:r>
            <a:endParaRPr lang="en-US" sz="6000" b="1" dirty="0">
              <a:solidFill>
                <a:srgbClr val="0070C0"/>
              </a:solidFill>
              <a:latin typeface="NikoshBAN" pitchFamily="2" charset="0"/>
              <a:cs typeface="NikoshBAN" pitchFamily="2" charset="0"/>
            </a:endParaRPr>
          </a:p>
        </p:txBody>
      </p:sp>
      <p:sp>
        <p:nvSpPr>
          <p:cNvPr id="10" name="Rectangle 9"/>
          <p:cNvSpPr/>
          <p:nvPr/>
        </p:nvSpPr>
        <p:spPr>
          <a:xfrm>
            <a:off x="1676400" y="5486400"/>
            <a:ext cx="762000" cy="9144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5400" b="1" dirty="0">
                <a:solidFill>
                  <a:schemeClr val="tx1"/>
                </a:solidFill>
                <a:latin typeface="NikoshBAN" pitchFamily="2" charset="0"/>
                <a:cs typeface="NikoshBAN" pitchFamily="2" charset="0"/>
              </a:rPr>
              <a:t>+</a:t>
            </a:r>
            <a:endParaRPr lang="en-US" sz="5400" b="1" dirty="0">
              <a:solidFill>
                <a:schemeClr val="tx1"/>
              </a:solidFill>
              <a:latin typeface="NikoshBAN" pitchFamily="2" charset="0"/>
              <a:cs typeface="NikoshBAN" pitchFamily="2" charset="0"/>
            </a:endParaRPr>
          </a:p>
        </p:txBody>
      </p:sp>
      <p:sp>
        <p:nvSpPr>
          <p:cNvPr id="11" name="Rectangle 10"/>
          <p:cNvSpPr/>
          <p:nvPr/>
        </p:nvSpPr>
        <p:spPr>
          <a:xfrm>
            <a:off x="3200400" y="5486400"/>
            <a:ext cx="762000" cy="9144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5400" b="1" dirty="0">
                <a:solidFill>
                  <a:schemeClr val="tx1"/>
                </a:solidFill>
                <a:latin typeface="NikoshBAN" pitchFamily="2" charset="0"/>
                <a:cs typeface="NikoshBAN" pitchFamily="2" charset="0"/>
              </a:rPr>
              <a:t>+</a:t>
            </a:r>
            <a:endParaRPr lang="en-US" sz="5400" b="1" dirty="0">
              <a:solidFill>
                <a:schemeClr val="tx1"/>
              </a:solidFill>
              <a:latin typeface="NikoshBAN" pitchFamily="2" charset="0"/>
              <a:cs typeface="NikoshBAN" pitchFamily="2" charset="0"/>
            </a:endParaRPr>
          </a:p>
        </p:txBody>
      </p:sp>
      <p:sp>
        <p:nvSpPr>
          <p:cNvPr id="12" name="Rectangle 11"/>
          <p:cNvSpPr/>
          <p:nvPr/>
        </p:nvSpPr>
        <p:spPr>
          <a:xfrm>
            <a:off x="5029200" y="5486400"/>
            <a:ext cx="762000" cy="9144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5400" b="1" dirty="0">
                <a:solidFill>
                  <a:schemeClr val="tx1"/>
                </a:solidFill>
                <a:latin typeface="NikoshBAN" pitchFamily="2" charset="0"/>
                <a:cs typeface="NikoshBAN" pitchFamily="2" charset="0"/>
              </a:rPr>
              <a:t>=</a:t>
            </a:r>
            <a:endParaRPr lang="en-US" sz="5400" b="1" dirty="0">
              <a:solidFill>
                <a:schemeClr val="tx1"/>
              </a:solidFill>
              <a:latin typeface="NikoshBAN" pitchFamily="2" charset="0"/>
              <a:cs typeface="NikoshBAN" pitchFamily="2" charset="0"/>
            </a:endParaRPr>
          </a:p>
        </p:txBody>
      </p:sp>
      <p:sp>
        <p:nvSpPr>
          <p:cNvPr id="17" name="TextBox 16"/>
          <p:cNvSpPr txBox="1"/>
          <p:nvPr/>
        </p:nvSpPr>
        <p:spPr>
          <a:xfrm>
            <a:off x="3742083" y="3733800"/>
            <a:ext cx="1676400" cy="1015663"/>
          </a:xfrm>
          <a:prstGeom prst="rect">
            <a:avLst/>
          </a:prstGeom>
          <a:noFill/>
        </p:spPr>
        <p:txBody>
          <a:bodyPr wrap="square" rtlCol="0">
            <a:spAutoFit/>
          </a:bodyPr>
          <a:lstStyle/>
          <a:p>
            <a:r>
              <a:rPr lang="bn-BD" sz="6000" b="1" dirty="0">
                <a:solidFill>
                  <a:srgbClr val="C00000"/>
                </a:solidFill>
                <a:latin typeface="NikoshBAN" pitchFamily="2" charset="0"/>
                <a:cs typeface="NikoshBAN" pitchFamily="2" charset="0"/>
              </a:rPr>
              <a:t>কলম</a:t>
            </a:r>
            <a:endParaRPr lang="en-US" sz="6000" b="1" dirty="0">
              <a:solidFill>
                <a:srgbClr val="C00000"/>
              </a:solidFill>
              <a:latin typeface="NikoshBAN" pitchFamily="2" charset="0"/>
              <a:cs typeface="NikoshBAN" pitchFamily="2" charset="0"/>
            </a:endParaRPr>
          </a:p>
        </p:txBody>
      </p:sp>
      <p:sp>
        <p:nvSpPr>
          <p:cNvPr id="18" name="TextBox 17"/>
          <p:cNvSpPr txBox="1"/>
          <p:nvPr/>
        </p:nvSpPr>
        <p:spPr>
          <a:xfrm>
            <a:off x="6172200" y="5486400"/>
            <a:ext cx="1676400" cy="923330"/>
          </a:xfrm>
          <a:prstGeom prst="rect">
            <a:avLst/>
          </a:prstGeom>
          <a:noFill/>
        </p:spPr>
        <p:txBody>
          <a:bodyPr wrap="square" rtlCol="0">
            <a:spAutoFit/>
          </a:bodyPr>
          <a:lstStyle/>
          <a:p>
            <a:r>
              <a:rPr lang="bn-BD" sz="5400" b="1" dirty="0">
                <a:solidFill>
                  <a:srgbClr val="002060"/>
                </a:solidFill>
                <a:latin typeface="NikoshBAN" pitchFamily="2" charset="0"/>
                <a:cs typeface="NikoshBAN" pitchFamily="2" charset="0"/>
              </a:rPr>
              <a:t>কলম</a:t>
            </a:r>
            <a:endParaRPr lang="en-US" sz="5400" b="1"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50" dur="500" fill="hold"/>
                                        <p:tgtEl>
                                          <p:spTgt spid="18"/>
                                        </p:tgtEl>
                                        <p:attrNameLst>
                                          <p:attrName>style.color</p:attrName>
                                        </p:attrNameLst>
                                      </p:cBhvr>
                                      <p:by>
                                        <p:hsl h="-7200000" s="0" l="0"/>
                                      </p:by>
                                    </p:animClr>
                                    <p:animClr clrSpc="hsl" dir="cw">
                                      <p:cBhvr>
                                        <p:cTn id="51" dur="500" fill="hold"/>
                                        <p:tgtEl>
                                          <p:spTgt spid="18"/>
                                        </p:tgtEl>
                                        <p:attrNameLst>
                                          <p:attrName>fillcolor</p:attrName>
                                        </p:attrNameLst>
                                      </p:cBhvr>
                                      <p:by>
                                        <p:hsl h="-7200000" s="0" l="0"/>
                                      </p:by>
                                    </p:animClr>
                                    <p:animClr clrSpc="hsl" dir="cw">
                                      <p:cBhvr>
                                        <p:cTn id="52" dur="500" fill="hold"/>
                                        <p:tgtEl>
                                          <p:spTgt spid="18"/>
                                        </p:tgtEl>
                                        <p:attrNameLst>
                                          <p:attrName>stroke.color</p:attrName>
                                        </p:attrNameLst>
                                      </p:cBhvr>
                                      <p:by>
                                        <p:hsl h="-7200000" s="0" l="0"/>
                                      </p:by>
                                    </p:animClr>
                                    <p:set>
                                      <p:cBhvr>
                                        <p:cTn id="53"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7" grpId="0"/>
      <p:bldP spid="18" grpId="0"/>
      <p:bldP spid="18"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TotalTime>
  <Words>1588</Words>
  <Application>Microsoft Office PowerPoint</Application>
  <PresentationFormat>On-screen Show (4:3)</PresentationFormat>
  <Paragraphs>333</Paragraphs>
  <Slides>79</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5" baseType="lpstr">
      <vt:lpstr>Arial</vt:lpstr>
      <vt:lpstr>Calibri</vt:lpstr>
      <vt:lpstr>NikoshBAN</vt:lpstr>
      <vt:lpstr>SutonnyMJ</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গাউ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গায়ক</vt:lpstr>
      <vt:lpstr>PowerPoint Presentation</vt:lpstr>
      <vt:lpstr>PowerPoint Presentation</vt:lpstr>
      <vt:lpstr>PowerPoint Presentation</vt:lpstr>
      <vt:lpstr>PowerPoint Presentation</vt:lpstr>
      <vt:lpstr>সন্দেশ</vt:lpstr>
      <vt:lpstr>PowerPoint Presentation</vt:lpstr>
      <vt:lpstr>PowerPoint Presentation</vt:lpstr>
      <vt:lpstr>PowerPoint Presentation</vt:lpstr>
      <vt:lpstr>PowerPoint Presentation</vt:lpstr>
      <vt:lpstr>গবেষণা=গো+ এষণা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MICROTEC</dc:creator>
  <cp:lastModifiedBy>Ataur Rahman Sayem</cp:lastModifiedBy>
  <cp:revision>139</cp:revision>
  <dcterms:created xsi:type="dcterms:W3CDTF">2006-08-16T00:00:00Z</dcterms:created>
  <dcterms:modified xsi:type="dcterms:W3CDTF">2020-12-14T06:03:21Z</dcterms:modified>
</cp:coreProperties>
</file>