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3"/>
  </p:notesMasterIdLst>
  <p:sldIdLst>
    <p:sldId id="288" r:id="rId2"/>
    <p:sldId id="280" r:id="rId3"/>
    <p:sldId id="413" r:id="rId4"/>
    <p:sldId id="265" r:id="rId5"/>
    <p:sldId id="290" r:id="rId6"/>
    <p:sldId id="291" r:id="rId7"/>
    <p:sldId id="269" r:id="rId8"/>
    <p:sldId id="313" r:id="rId9"/>
    <p:sldId id="312" r:id="rId10"/>
    <p:sldId id="465" r:id="rId11"/>
    <p:sldId id="467" r:id="rId12"/>
    <p:sldId id="468" r:id="rId13"/>
    <p:sldId id="488" r:id="rId14"/>
    <p:sldId id="275" r:id="rId15"/>
    <p:sldId id="451" r:id="rId16"/>
    <p:sldId id="489" r:id="rId17"/>
    <p:sldId id="444" r:id="rId18"/>
    <p:sldId id="452" r:id="rId19"/>
    <p:sldId id="453" r:id="rId20"/>
    <p:sldId id="447" r:id="rId21"/>
    <p:sldId id="461" r:id="rId22"/>
    <p:sldId id="460" r:id="rId23"/>
    <p:sldId id="466" r:id="rId24"/>
    <p:sldId id="459" r:id="rId25"/>
    <p:sldId id="470" r:id="rId26"/>
    <p:sldId id="469" r:id="rId27"/>
    <p:sldId id="456" r:id="rId28"/>
    <p:sldId id="484" r:id="rId29"/>
    <p:sldId id="472" r:id="rId30"/>
    <p:sldId id="473" r:id="rId31"/>
    <p:sldId id="474" r:id="rId32"/>
    <p:sldId id="471" r:id="rId33"/>
    <p:sldId id="487" r:id="rId34"/>
    <p:sldId id="475" r:id="rId35"/>
    <p:sldId id="477" r:id="rId36"/>
    <p:sldId id="476" r:id="rId37"/>
    <p:sldId id="479" r:id="rId38"/>
    <p:sldId id="480" r:id="rId39"/>
    <p:sldId id="481" r:id="rId40"/>
    <p:sldId id="478" r:id="rId41"/>
    <p:sldId id="485" r:id="rId42"/>
    <p:sldId id="486" r:id="rId43"/>
    <p:sldId id="482" r:id="rId44"/>
    <p:sldId id="483" r:id="rId45"/>
    <p:sldId id="462" r:id="rId46"/>
    <p:sldId id="463" r:id="rId47"/>
    <p:sldId id="450" r:id="rId48"/>
    <p:sldId id="464" r:id="rId49"/>
    <p:sldId id="295" r:id="rId50"/>
    <p:sldId id="418" r:id="rId51"/>
    <p:sldId id="44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10F7B"/>
    <a:srgbClr val="E9EB1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291" autoAdjust="0"/>
  </p:normalViewPr>
  <p:slideViewPr>
    <p:cSldViewPr>
      <p:cViewPr varScale="1">
        <p:scale>
          <a:sx n="72" d="100"/>
          <a:sy n="72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BC843-11DB-4218-9FFB-BE15302493A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67C2B-F46E-4CBE-B144-80ECEE4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959600"/>
          </a:xfrm>
          <a:prstGeom prst="frame">
            <a:avLst>
              <a:gd name="adj1" fmla="val 101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ird-animated-gif-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850" y="1676400"/>
            <a:ext cx="6356350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763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96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9600" b="1" dirty="0">
                <a:latin typeface="NikoshBAN" pitchFamily="2" charset="0"/>
                <a:cs typeface="NikoshBAN" pitchFamily="2" charset="0"/>
              </a:rPr>
              <a:t> অনলাইন </a:t>
            </a:r>
            <a:r>
              <a:rPr lang="en-GB" sz="9600" b="1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GB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123F-A416-4728-A61C-8B92F5045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</p:spPr>
        <p:txBody>
          <a:bodyPr>
            <a:norm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সংজ্ঞায়ন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D198F-A072-47F0-A908-CD5ED3144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543800" cy="2743200"/>
          </a:xfrm>
        </p:spPr>
        <p:txBody>
          <a:bodyPr>
            <a:noAutofit/>
          </a:bodyPr>
          <a:lstStyle/>
          <a:p>
            <a:pPr algn="l"/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ব‍্যক্তিগত কিংবা প্রাতিষ্ঠানিক সম্পর্ক ও যোগাযোগ স্থাপন রক্ষায় যে লেখা, তাকেই পত্র বলা হয়</a:t>
            </a: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0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55C8-D5F9-42CC-BAA9-5C1B6C871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2822575"/>
          </a:xfrm>
        </p:spPr>
        <p:txBody>
          <a:bodyPr>
            <a:noAutofit/>
          </a:bodyPr>
          <a:lstStyle/>
          <a:p>
            <a:pPr algn="l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অর্থে তথ‍্য কিংবা মনোভাব আদান-প্রদানের লিখিত রূপ হলো পত্র।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2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0A9F-7A2E-4ED5-9B8E-6B537F143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209800"/>
            <a:ext cx="8991600" cy="3048000"/>
          </a:xfrm>
        </p:spPr>
        <p:txBody>
          <a:bodyPr>
            <a:noAutofit/>
          </a:bodyPr>
          <a:lstStyle/>
          <a:p>
            <a:pPr algn="l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'পত্র' শব্দটির শাব্দিক অর্থ পাতা, ফর্দ ইত‍্যাদি। আভিধানিক অর্থে চিহ্ন বা স্মারক।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0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011E-38CB-4C8E-BC9B-A3F59920F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98775"/>
          </a:xfrm>
        </p:spPr>
        <p:txBody>
          <a:bodyPr>
            <a:normAutofit/>
          </a:bodyPr>
          <a:lstStyle/>
          <a:p>
            <a:pPr algn="l"/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কোনো পদে নিয়োগপ্রাপ্তির জন্যে বা ছুটি, বদলি, সাহায্য চেয়ে যথাযথ কর্তৃপক্ষের কাছে যে আনুষ্ঠানিক পত্র লেখা হয়, তাকে দরখাস্ত বা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আবেদনপত্র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726" y="1340961"/>
            <a:ext cx="827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আবেদনপত্র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wjL‡b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¡: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57" y="2245082"/>
            <a:ext cx="75183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as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আবেদনপত্র</a:t>
            </a:r>
            <a:r>
              <a:rPr lang="bn-IN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as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bn-IN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কারীর 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</a:t>
            </a:r>
            <a:r>
              <a:rPr lang="bn-IN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wPšÍvkw³i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N‡U|</a:t>
            </a:r>
          </a:p>
          <a:p>
            <a:pPr marL="385763" indent="-385763">
              <a:buAutoNum type="alphaUcPeriod" startAt="12"/>
            </a:pPr>
            <a:r>
              <a:rPr lang="bn-IN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fvlvi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Abykxjb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385763" indent="-385763">
              <a:buAutoNum type="alphaUcPeriod" startAt="12"/>
            </a:pPr>
            <a:r>
              <a:rPr lang="bn-IN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my›`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Dc¯’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vwcZ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385763" indent="-385763">
              <a:buAutoNum type="alphaUcPeriod" startAt="12"/>
            </a:pPr>
            <a:r>
              <a:rPr lang="bn-IN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A½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cwiMwYZ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nq|</a:t>
            </a:r>
            <a:endParaRPr lang="bn-IN" sz="4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385763" indent="-385763">
              <a:buAutoNum type="alphaUcPeriod" startAt="12"/>
            </a:pPr>
            <a:r>
              <a:rPr lang="bn-IN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 সমাধান হয়।</a:t>
            </a:r>
            <a:endParaRPr lang="en-US" sz="4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385763" indent="-385763">
              <a:buAutoNum type="alphaUcPeriod" startAt="13"/>
            </a:pPr>
            <a:endParaRPr lang="en-US" sz="2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AB7B2-E0B2-48F0-9A5F-7CAEF62A0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229600" cy="4648200"/>
          </a:xfrm>
        </p:spPr>
        <p:txBody>
          <a:bodyPr>
            <a:noAutofit/>
          </a:bodyPr>
          <a:lstStyle/>
          <a:p>
            <a:pPr algn="just"/>
            <a:r>
              <a:rPr lang="as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দরখাস্ত বা আবেদনপত্র সকলের জন্য গুরুত্বপূর্ণ একটি বিষয়। বিভিন্ন ক</a:t>
            </a:r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রণে শিক্ষা প্রতিষ্ঠান, কর্মস্থল, চাকুরি, ব্যবসাসহ বিভিন্ন</a:t>
            </a:r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 বিভিন্ন কাজে দরখাস্ত লেখার প্রয়োজন পড়ে। প্রয়োজন ভেদে কিন্তু দরখাস্ত লেখার ধর</a:t>
            </a:r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টিও কিছুটা বদলে যায়।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4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D950-4B7A-43A3-919C-0823A08F7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610600" cy="2438400"/>
          </a:xfrm>
        </p:spPr>
        <p:txBody>
          <a:bodyPr>
            <a:no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সুন্দর, নির্ভুল, সুলিখিত দরখাস্ত প্রার্থীর যোগ্যতা, দক্ষতা, শিক্ষা ও রুচি সম্পর্কে অনুকূল দৃষ্টি লাভে ও উচ্চ ধারণা পোষণে সাহায্য করে।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5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C386-70D6-484E-B91C-DFF4654EB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আবেদনপত্র লেখার স্টাইল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8BE8C-E4DC-4618-8F43-A8E5279C8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7924800" cy="1752600"/>
          </a:xfrm>
        </p:spPr>
        <p:txBody>
          <a:bodyPr>
            <a:noAutofit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ব্রিটিশ বা সনাতন পদ্ধতি</a:t>
            </a:r>
          </a:p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আমেরিকান বা আধুনিক পদ্ধতি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0593-9AE6-4DA7-B25F-F0AE584F9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6705600"/>
          </a:xfrm>
        </p:spPr>
        <p:txBody>
          <a:bodyPr>
            <a:normAutofit fontScale="90000"/>
          </a:bodyPr>
          <a:lstStyle/>
          <a:p>
            <a:pPr algn="l"/>
            <a:br>
              <a:rPr lang="bn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  </a:t>
            </a: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          </a:t>
            </a: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তারিখ</a:t>
            </a: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শিরোনাম/ প্রাপক</a:t>
            </a: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(ঠিকানা সংবলিত)                 </a:t>
            </a: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শিক্ষক/অধ্যক্ষ মহোদয়</a:t>
            </a: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 </a:t>
            </a: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মূল কথা/ বিষয়:  </a:t>
            </a: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সম্ভাষণ </a:t>
            </a:r>
            <a:br>
              <a:rPr lang="bn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মহোদয়/ মহাত্মন/ জনাব,</a:t>
            </a:r>
            <a:br>
              <a:rPr lang="as-IN" sz="49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7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0593-9AE6-4DA7-B25F-F0AE584F9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6781799"/>
          </a:xfrm>
        </p:spPr>
        <p:txBody>
          <a:bodyPr>
            <a:normAutofit/>
          </a:bodyPr>
          <a:lstStyle/>
          <a:p>
            <a:pPr algn="l"/>
            <a:br>
              <a:rPr lang="as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আবেদনের গর্ভাংশ </a:t>
            </a:r>
            <a:b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ভদ্রোচিত বিদায়/ বিদায় সম্ভাষণ </a:t>
            </a:r>
            <a:b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(নাম ও স্বাক্ষরসহ)     </a:t>
            </a:r>
            <a:b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নিবেদক</a:t>
            </a:r>
            <a:b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</a:t>
            </a: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শিক্ষার্থী</a:t>
            </a: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b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 </a:t>
            </a:r>
            <a:br>
              <a:rPr lang="as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9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8839200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মো. আতাউর রহমান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সায়েম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 বিভাগ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আইডিয়াল স্কুল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কলেজ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মতিঝিল, ঢাকা-১০০০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ataur.sayem@gmail.com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5562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6" name="Picture 2" descr="C:\Users\USER O\Desktop\Ataur Rahman Sayem P.P.jpg">
            <a:extLst>
              <a:ext uri="{FF2B5EF4-FFF2-40B4-BE49-F238E27FC236}">
                <a16:creationId xmlns:a16="http://schemas.microsoft.com/office/drawing/2014/main" id="{4DA08FC8-DE67-480B-9C1D-5DDEAF01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-7620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4712-F461-473F-8403-8A8A4D3C6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লেখার নিয়ম-কানুন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8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0593-9AE6-4DA7-B25F-F0AE584F9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6781799"/>
          </a:xfrm>
        </p:spPr>
        <p:txBody>
          <a:bodyPr>
            <a:normAutofit/>
          </a:bodyPr>
          <a:lstStyle/>
          <a:p>
            <a:pPr algn="l"/>
            <a:br>
              <a:rPr lang="as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 ক্যালেন্ডার (চাঁদ, মহররম, ৩৬০ দিন), </a:t>
            </a:r>
            <a:b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গ্রেগরিয়ান ক্যালেন্ডার (সূর্য, জানুয়ারি, ৩৬৫) ও বঙ্গাব্দ ক্যালেন্ডার (বৈশাখ, ৩৬৫)</a:t>
            </a:r>
            <a:br>
              <a:rPr lang="as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3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30C0-3E4D-4ABE-A55A-5FA83D74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6629400"/>
          </a:xfrm>
        </p:spPr>
        <p:txBody>
          <a:bodyPr>
            <a:normAutofit fontScale="90000"/>
          </a:bodyPr>
          <a:lstStyle/>
          <a:p>
            <a:pPr marL="0" marR="0" algn="l"/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তাংঃ</a:t>
            </a:r>
            <a:r>
              <a:rPr lang="bn-IN" sz="53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 আগস্ট, ২০২০ খ্রিষ্টাব্দ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 আগস্ট, ২০২০ খ্রিস্টাব্দ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২৯, আগস্ট, ২০২০ খ্রীষ্টাব্দ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আগস্ট, ২৯, ২০২০ খ্রীস্টাব্দ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২৯/৮/২০২০ খ্রীঃ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৮/২৯/২০২০ খ্রী: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২৯-৮-২০২০ ইংরেজী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২৯.৮.২০২০ ইংরেজি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২৯, আগস্ট, ২০২০ ইং</a:t>
            </a:r>
            <a:b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1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30C0-3E4D-4ABE-A55A-5FA83D74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6629400"/>
          </a:xfrm>
        </p:spPr>
        <p:txBody>
          <a:bodyPr>
            <a:normAutofit fontScale="90000"/>
          </a:bodyPr>
          <a:lstStyle/>
          <a:p>
            <a:pPr marL="0" marR="0" algn="l"/>
            <a:br>
              <a:rPr lang="bn-IN" sz="53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আগস্ট ২৯, ২০২০ খ্রিষ্টাব্দ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 আগস্ট ২০২০ খ্রিষ্টাব্দ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২৯/০৮/২০২০ খ্রি.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২৯-০৮-২০২০ খ্রি.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২৯.০৮.২০২০ খ্রি.</a:t>
            </a:r>
            <a:br>
              <a:rPr lang="bn-IN" sz="53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4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582B-8680-4437-899F-987A571E3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990600"/>
            <a:ext cx="8763000" cy="5562600"/>
          </a:xfrm>
        </p:spPr>
        <p:txBody>
          <a:bodyPr>
            <a:noAutofit/>
          </a:bodyPr>
          <a:lstStyle/>
          <a:p>
            <a:pPr algn="l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তারিখের সাথে ই, রা, ঠা, লা, শে না লেখাই ভালো। বিশেষ করে ১৯ থেকে ৩১ তারিখ পর্যন্ত অংকের কথায় শেষ বর্ণে শ রয়েছে। যেমন: অংকে ২১; আর কথায় একুশ। তাহলে (একুশ+শে)= একুশশে হলো যা ঠিক নয়। তাই ২১ শে ফেব্রুয়ারি না লিখে হয় ২১ ফেব্রুয়ারি নতুবা কথায় একুশে ফেব্রুয়ারি লেখা উচিত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55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30C0-3E4D-4ABE-A55A-5FA83D74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6126162"/>
          </a:xfrm>
        </p:spPr>
        <p:txBody>
          <a:bodyPr>
            <a:normAutofit/>
          </a:bodyPr>
          <a:lstStyle/>
          <a:p>
            <a:pPr marL="0" marR="0" algn="l"/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আগস্ট ২৯, ২০২০ খ্রিষ্টাব্দ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1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1E52-F061-46CB-B227-8A7A9E9DD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বরাবর/ মাননীয়/ মহামান্য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73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30C0-3E4D-4ABE-A55A-5FA83D74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6126162"/>
          </a:xfrm>
        </p:spPr>
        <p:txBody>
          <a:bodyPr>
            <a:normAutofit/>
          </a:bodyPr>
          <a:lstStyle/>
          <a:p>
            <a:pPr marL="0" marR="0" algn="l"/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আগস্ট ২৯, ২০২০ খ্রিষ্টাব্দ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 শিক্ষক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কাউনিয়া সরকারী এম.এইচ হাইস্কুল</a:t>
            </a:r>
            <a:b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কাউনিয়া, রংপুর- ৫৪৪০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03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0BE59-9EAB-481B-8216-FB4A84BC64F5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 উল্লিখিত প্রতিষ্ঠানের নাম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9BEE-8E1B-4E0F-9D6C-FAD0D0D3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812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মাধ্যম: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2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857251"/>
            <a:ext cx="9143999" cy="59093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405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44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দশম</a:t>
            </a:r>
            <a:endParaRPr lang="en-US" sz="4800" b="1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বাংলা </a:t>
            </a:r>
            <a:r>
              <a:rPr lang="bn-IN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5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(নির্মিতি)</a:t>
            </a:r>
            <a:r>
              <a:rPr lang="bn-IN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b="1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১৪ ভাদ্র ১৪২৭ বঙ্গাব্দ</a:t>
            </a:r>
          </a:p>
          <a:p>
            <a:r>
              <a:rPr lang="bn-IN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২</a:t>
            </a:r>
            <a:r>
              <a:rPr lang="en-US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 </a:t>
            </a:r>
            <a:r>
              <a:rPr lang="bn-IN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২০২০ </a:t>
            </a:r>
            <a:r>
              <a:rPr lang="en-US" sz="4800" b="1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</a:t>
            </a:r>
            <a:endParaRPr lang="bn-IN" sz="4800" b="1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০</a:t>
            </a:r>
            <a:r>
              <a:rPr lang="en-US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IN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মহররম ১৪৪২ হিজরি     </a:t>
            </a:r>
          </a:p>
          <a:p>
            <a:r>
              <a:rPr lang="bn-IN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শনি</a:t>
            </a:r>
            <a:r>
              <a:rPr lang="en-US" sz="4800" b="1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500" b="1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879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30C0-3E4D-4ABE-A55A-5FA83D74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6126162"/>
          </a:xfrm>
        </p:spPr>
        <p:txBody>
          <a:bodyPr>
            <a:normAutofit fontScale="90000"/>
          </a:bodyPr>
          <a:lstStyle/>
          <a:p>
            <a:pPr marL="0" marR="0" algn="l"/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আগস্ট ২৯, ২০২০ খ্রিষ্টাব্দ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 শিক্ষক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কাউনিয়া সরকারী এম.এইচ হাইস্কুল</a:t>
            </a:r>
            <a:b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কাউনিয়া, রংপুর- ৫৪৪০</a:t>
            </a:r>
            <a:b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মাধ্যম: শ্রেণিশিক্ষক।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8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2D3F-E8EE-48B2-A50B-4DF58AA0A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IN" sz="80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16381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30C0-3E4D-4ABE-A55A-5FA83D74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6126162"/>
          </a:xfrm>
        </p:spPr>
        <p:txBody>
          <a:bodyPr>
            <a:normAutofit fontScale="90000"/>
          </a:bodyPr>
          <a:lstStyle/>
          <a:p>
            <a:pPr marL="0" marR="0" algn="l"/>
            <a:b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আগস্ট ২৯, ২০২০ খ্রিষ্টাব্দ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 শিক্ষক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কাউনিয়া সরকারী এম.এইচ হাইস্কুল</a:t>
            </a:r>
            <a:b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কাউনিয়া, রংপুর- ৫৪৪০</a:t>
            </a:r>
            <a:br>
              <a:rPr lang="bn-IN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মাধ্যম: শ্রেণিশিক্ষক।</a:t>
            </a:r>
            <a:b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বিষয়:</a:t>
            </a:r>
            <a: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bn-IN" u="sng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 বোনের বিয়ে উপলক্ষে অগ্রিম তিন   </a:t>
            </a:r>
            <a:br>
              <a:rPr lang="bn-IN" u="sng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</a:t>
            </a:r>
            <a:r>
              <a:rPr lang="bn-IN" u="sng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দিনের ছুটির জন্য আবেদন। </a:t>
            </a:r>
            <a:br>
              <a:rPr lang="en-US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b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28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998B-D370-44A3-A06D-A5A0ADB6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আবেদনপত্রের সূত্র / স্মারক নম্বর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59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2D3F-E8EE-48B2-A50B-4DF58AA0A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মহোদয়/মহাত্মন/ জনাব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03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25B4-2D6A-42A8-9CEF-7A76F5931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সবিনয়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বিনীত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1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CDBA4-23AB-40E7-90A3-AF4DAB0C8D14}"/>
              </a:ext>
            </a:extLst>
          </p:cNvPr>
          <p:cNvSpPr txBox="1"/>
          <p:nvPr/>
        </p:nvSpPr>
        <p:spPr>
          <a:xfrm>
            <a:off x="685800" y="533400"/>
            <a:ext cx="7924800" cy="1210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57150" algn="l"/>
              </a:tabLst>
            </a:pP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g‡nv`q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h_v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wewnZ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bn-IN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ম্ম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cÖ`k©b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c~e©K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mwebq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wb‡e`b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GB †h,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Avwg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Avcbvi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we`¨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vj‡qi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Aóg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kªwYi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GKRb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wbqwgZ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QvÎ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Avgv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‡`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cwiev‡ii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m`m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msL¨v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AvURb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Avgiv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eo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XvKv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wek¦we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`¨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vj‡q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c‡o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eo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Wg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K‡j‡R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Avwg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 we`¨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vj‡q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Aa¨qb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Avgvi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GKRb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mvgvb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 †eZbfy³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miKvwi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Kg©Pvix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eZ©gv‡b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v`yi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wPwKrmvi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Kvi‡YI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cÖPzi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UvKv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LiP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Ki‡Z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n‡”Q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G Ae¯’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Avgvi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jLvcovi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LiP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†`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Iqv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c‡¶ Am¤¢e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n‡q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c‡o‡Q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57150" algn="l"/>
              </a:tabLst>
            </a:pP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57150" algn="l"/>
              </a:tabLst>
            </a:pP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AZGe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g‡nv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`‡qi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wbKU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AvKzj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_©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bvÑ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Dchy©³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Kvi‡Y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Avgvi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jLvcovi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c_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myMg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j‡¶¨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Avgv‡K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webv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eZ‡b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Aa¨qb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my‡hvM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w`‡j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Avcbvi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wbKU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K…ZÁ _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vKe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61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B9AC6C-3B73-4EF9-8B87-2980C2645954}"/>
              </a:ext>
            </a:extLst>
          </p:cNvPr>
          <p:cNvSpPr txBox="1"/>
          <p:nvPr/>
        </p:nvSpPr>
        <p:spPr>
          <a:xfrm>
            <a:off x="152400" y="1219200"/>
            <a:ext cx="8610600" cy="4311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57150" algn="l"/>
              </a:tabLst>
            </a:pP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AZGe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g‡nv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`‡qi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wbKU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AvKzj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cÖv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_©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bvÑ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Dchy©³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Kvi‡Y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Avgvi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jLvcovi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c_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myMg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Kivi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j‡¶¨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Avgv‡K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webv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eZ‡b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Aa¨qb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Kivi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my‡hvM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w`‡j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Avcbvi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wbKU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K…ZÁ _</a:t>
            </a:r>
            <a:r>
              <a:rPr lang="en-US" sz="4800" dirty="0" err="1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vKe</a:t>
            </a:r>
            <a:r>
              <a:rPr lang="en-US" sz="4800" dirty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25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2B4E-B589-49B4-9E54-015694008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বাধিত/ মঞ্জুর/আজ্ঞা/ মর্জি/কৃতজ্ঞ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76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67F6-4D2D-4C4F-B966-2471CDB85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বিনীত নিবেদক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E9A-216A-41A2-BAB9-1295371AC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একান্ত বাধ্যগত ছাত্র/ ছাত্রী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5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449" y="152400"/>
            <a:ext cx="8549952" cy="5029200"/>
          </a:xfrm>
        </p:spPr>
        <p:txBody>
          <a:bodyPr anchor="t">
            <a:noAutofit/>
          </a:bodyPr>
          <a:lstStyle/>
          <a:p>
            <a:r>
              <a:rPr lang="bn-IN" sz="32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 মনোযোগ দিয়ে দেখো  </a:t>
            </a:r>
            <a:b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>
            <a:hlinkClick r:id="rId2" action="ppaction://hlinksldjump"/>
          </p:cNvPr>
          <p:cNvSpPr/>
          <p:nvPr/>
        </p:nvSpPr>
        <p:spPr>
          <a:xfrm>
            <a:off x="8077200" y="632460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E:\05.01.Mumin\Picture\a01_19224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762000"/>
            <a:ext cx="4038599" cy="19050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E:\05.01.Mumin\Picture\bangladesh-floo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971800"/>
            <a:ext cx="41148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E:\05.01.Mumin\Picture\letter of 19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1" y="2971801"/>
            <a:ext cx="4038599" cy="2057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85800" y="2096869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অফিস / শিক্ষা প্রতিষ্ঠান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968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সংস্কারবিহীন রাস্তা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4419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বন্যাদূর্গত এলাকা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4419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একাত্তরের চিঠি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F6DA9-0296-4A98-B878-5CDF7F719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34339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/>
      <p:bldP spid="15" grpId="1"/>
      <p:bldP spid="16" grpId="0"/>
      <p:bldP spid="16" grpId="1"/>
      <p:bldP spid="17" grpId="0"/>
      <p:bldP spid="17" grpId="1"/>
      <p:bldP spid="14" grpId="0"/>
      <p:bldP spid="1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E0FCDA-4CB0-4AEC-B2C1-891CB241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263605"/>
            <a:ext cx="501470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wb‡e`K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Avcbvi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AbyMZ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QvÎ</a:t>
            </a:r>
            <a:endParaRPr kumimoji="0" lang="bn-IN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1">
            <a:extLst>
              <a:ext uri="{FF2B5EF4-FFF2-40B4-BE49-F238E27FC236}">
                <a16:creationId xmlns:a16="http://schemas.microsoft.com/office/drawing/2014/main" id="{0E21C8FC-4906-4D0A-8277-743D8D3D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95475"/>
            <a:ext cx="6000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8D75E8-E39D-4A8A-A7EC-0F44EDF73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86642"/>
            <a:ext cx="788838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endParaRPr kumimoji="0" lang="bn-IN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endParaRPr lang="bn-IN" altLang="en-US" sz="4000" dirty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mvwRb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Avn‡g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kªwY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bn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দশম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kvLv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Gd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wgK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b¤^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01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76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0BE59-9EAB-481B-8216-FB4A84BC64F5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 উল্লিখিত পরীক্ষার্থীর নাম...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70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C8E8-F4AD-4896-BF47-CC1E6B68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52600"/>
            <a:ext cx="8686800" cy="1143000"/>
          </a:xfrm>
        </p:spPr>
        <p:txBody>
          <a:bodyPr>
            <a:no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বহুজন শিক্ষার্থীর জন্য হলে</a:t>
            </a:r>
            <a:b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51898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0797-E9A6-419D-AF24-40B1A482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সংযুক্তি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53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EB25-4C5C-4963-AC49-303A7220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 স্বাক্ষর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82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23C4FA-B2F9-45AB-B0FE-657F207D1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543800" cy="3733800"/>
          </a:xfrm>
        </p:spPr>
        <p:txBody>
          <a:bodyPr>
            <a:noAutofit/>
          </a:bodyPr>
          <a:lstStyle/>
          <a:p>
            <a:pPr algn="just"/>
            <a:r>
              <a:rPr lang="as-IN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আবেদনপত্র</a:t>
            </a:r>
            <a:r>
              <a:rPr lang="bn-IN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খাম, মুঠোফোন, ই-মেইল </a:t>
            </a:r>
          </a:p>
        </p:txBody>
      </p:sp>
    </p:spTree>
    <p:extLst>
      <p:ext uri="{BB962C8B-B14F-4D97-AF65-F5344CB8AC3E}">
        <p14:creationId xmlns:p14="http://schemas.microsoft.com/office/powerpoint/2010/main" val="3549332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23C4FA-B2F9-45AB-B0FE-657F207D1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6553200" cy="3733800"/>
          </a:xfrm>
        </p:spPr>
        <p:txBody>
          <a:bodyPr>
            <a:noAutofit/>
          </a:bodyPr>
          <a:lstStyle/>
          <a:p>
            <a:pPr algn="just"/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মাননীয় মন্ত্রী/ মেয়র/সংসদ সদস্য/ জেলা প্রশাসক/চেয়ারম্যান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সমস্যার সমাধান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চাকুরির জন্য (সংশ্লিষ্ট কর্তৃপক্ষ)</a:t>
            </a:r>
          </a:p>
          <a:p>
            <a:pPr algn="just"/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4669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4712-F461-473F-8403-8A8A4D3C6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কাগজ, পেজ, মার্জিন, প্যারা, হাতের লেখা, শব্দ, বাক্য...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14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3306-4D3F-45EE-8176-F3FF664D2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590550"/>
            <a:ext cx="8153400" cy="3448050"/>
          </a:xfrm>
        </p:spPr>
        <p:txBody>
          <a:bodyPr>
            <a:normAutofit/>
          </a:bodyPr>
          <a:lstStyle/>
          <a:p>
            <a:pPr algn="just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ব‍্যক্তিগত পত্র কত পৃষ্ঠায় লিখতে হবে তা নির্ধারিত নেই। তবে প্রশ্নের মান-বণ্টন ও সময় দেখে ভেবে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চিন্তে লেখা উচিত। মোটামুটি হাতের লেখায় দুই থেকে তিন পৃষ্ঠার মধ‍্যে লিখলে যথেষ্ট হবে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C79D1-D537-4B52-A7A7-74101537B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8686800" cy="1752600"/>
          </a:xfrm>
        </p:spPr>
        <p:txBody>
          <a:bodyPr>
            <a:normAutofit/>
          </a:bodyPr>
          <a:lstStyle/>
          <a:p>
            <a:pPr algn="l"/>
            <a:r>
              <a:rPr lang="as-IN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দরখাস্ত বা আবেদনপত্র</a:t>
            </a:r>
            <a:r>
              <a:rPr lang="bn-IN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 পৃষ্ঠায় লেখা উত্তম।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266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857071"/>
            <a:ext cx="4648200" cy="1200329"/>
          </a:xfrm>
          <a:prstGeom prst="rect">
            <a:avLst/>
          </a:prstGeom>
          <a:solidFill>
            <a:srgbClr val="92D050"/>
          </a:solidFill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590871"/>
            <a:ext cx="5486400" cy="1200329"/>
          </a:xfrm>
          <a:prstGeom prst="rect">
            <a:avLst/>
          </a:prstGeom>
          <a:solidFill>
            <a:srgbClr val="00B05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৩. কোন কোন আবেদনপত্রে খাম দিতে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3093" y="1792069"/>
            <a:ext cx="5176417" cy="646331"/>
          </a:xfrm>
          <a:prstGeom prst="rect">
            <a:avLst/>
          </a:prstGeom>
          <a:solidFill>
            <a:srgbClr val="00B050"/>
          </a:solidFill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১.আবেদনপত্রের কয়টি অংশ থাকে?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697069"/>
            <a:ext cx="6442789" cy="646331"/>
          </a:xfrm>
          <a:prstGeom prst="rect">
            <a:avLst/>
          </a:prstGeom>
          <a:solidFill>
            <a:srgbClr val="00B050"/>
          </a:solidFill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২. আবেদনপত্রে তারিখ কোথায় লিখতে হয়?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1219200"/>
          </a:xfrm>
        </p:spPr>
        <p:txBody>
          <a:bodyPr>
            <a:no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বিভিন্ন প্রকার বিভিন্ন ব্যক্তি  ও  প্রতিষ্ঠানের  কাছে পত্র লিখি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047" y="1351467"/>
            <a:ext cx="2057400" cy="14478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 rot="21559764">
            <a:off x="3630401" y="1778390"/>
            <a:ext cx="1834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পিতার কাছে </a:t>
            </a: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লেখা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1981200" cy="12954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 rot="21559764">
            <a:off x="542837" y="3885249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চাকুরির জন্য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397" y="5029200"/>
            <a:ext cx="1981200" cy="12954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 rot="21591286">
            <a:off x="687007" y="5444280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স্কুল থেকে ছুটি চেয়ে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246" y="3352800"/>
            <a:ext cx="1981200" cy="12954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 rot="21559764">
            <a:off x="3736797" y="3885249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পুস্তকের চাহিদা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105400"/>
            <a:ext cx="2008094" cy="12192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 rot="21591286">
            <a:off x="3734332" y="5489101"/>
            <a:ext cx="2132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200" b="1" dirty="0">
                <a:latin typeface="NikoshBAN" pitchFamily="2" charset="0"/>
                <a:cs typeface="NikoshBAN" pitchFamily="2" charset="0"/>
              </a:rPr>
              <a:t>ডাকে বই পাঠাতে পুস্তক প্রকাশকের কাছে  </a:t>
            </a:r>
            <a:endParaRPr lang="en-US" sz="2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124200"/>
            <a:ext cx="2057400" cy="144780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 rot="21559764">
            <a:off x="6705567" y="3809047"/>
            <a:ext cx="1905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অনুষ্ঠান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470880"/>
            <a:ext cx="1981200" cy="1295400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 rot="21559764">
            <a:off x="6791237" y="1701777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সাংস্কৃতিক অনুষ্ঠান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1981200" cy="12954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 rot="21559764">
            <a:off x="542837" y="1777977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বন্ধুর কাছে  লেখা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206" y="5029200"/>
            <a:ext cx="1981200" cy="1295400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 rot="21559764">
            <a:off x="6708227" y="5495384"/>
            <a:ext cx="2203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পত্রিকা প্রকাশের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 জন্য</a:t>
            </a:r>
          </a:p>
        </p:txBody>
      </p:sp>
    </p:spTree>
    <p:extLst>
      <p:ext uri="{BB962C8B-B14F-4D97-AF65-F5344CB8AC3E}">
        <p14:creationId xmlns:p14="http://schemas.microsoft.com/office/powerpoint/2010/main" val="2208389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  <p:bldP spid="38" grpId="0"/>
      <p:bldP spid="40" grpId="0"/>
      <p:bldP spid="42" grpId="0"/>
      <p:bldP spid="44" grpId="0"/>
      <p:bldP spid="48" grpId="0"/>
      <p:bldP spid="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56792" y="146712"/>
            <a:ext cx="3276600" cy="5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19200"/>
            <a:ext cx="4724400" cy="2706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378866" y="10106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642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BA8C6-E857-4EED-A44C-E1478DF65D2E}"/>
              </a:ext>
            </a:extLst>
          </p:cNvPr>
          <p:cNvSpPr/>
          <p:nvPr/>
        </p:nvSpPr>
        <p:spPr>
          <a:xfrm>
            <a:off x="379828" y="4267200"/>
            <a:ext cx="8630529" cy="25545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নাম আব্দুর রহমান। তুমি দিনাজপুর জিলাস্কুলের দশম শ্রেণির শিক্ষার্থী। তোমার শ্রেণির রোল ০৩। বিনা বেতনে অধ্যয়নের জন্য</a:t>
            </a:r>
            <a:r>
              <a:rPr lang="bn-IN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 শিক্ষকর নিকট আবেদন প</a:t>
            </a:r>
            <a:r>
              <a:rPr lang="bn-IN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ত্র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37508" cy="6250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9845E-1851-4E7C-96C1-350DB9D34E99}"/>
              </a:ext>
            </a:extLst>
          </p:cNvPr>
          <p:cNvSpPr txBox="1"/>
          <p:nvPr/>
        </p:nvSpPr>
        <p:spPr>
          <a:xfrm>
            <a:off x="192142" y="5230758"/>
            <a:ext cx="8702566" cy="20082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450" b="1" dirty="0" err="1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245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450" b="1" dirty="0" err="1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6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7058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বিষয়বস্তু, প্রসঙ্গ ও কাঠামো অনুসারে বিভিন্ন ধরনের পত্রকে নিম্নলিখিত শ্রেণিতে ভাগ করা যায়: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57600" y="3371671"/>
            <a:ext cx="1981200" cy="1200329"/>
            <a:chOff x="3505200" y="2838271"/>
            <a:chExt cx="1981200" cy="1200329"/>
          </a:xfrm>
        </p:grpSpPr>
        <p:pic>
          <p:nvPicPr>
            <p:cNvPr id="5" name="Picture 4" descr="E:\05.01.Mumin\Picture\envelop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2895600"/>
              <a:ext cx="1981200" cy="1066800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505200" y="283827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b="1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পত্র </a:t>
              </a:r>
              <a:endParaRPr lang="en-US" sz="7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447800"/>
            <a:ext cx="1905000" cy="1242391"/>
          </a:xfrm>
          <a:prstGeom prst="rect">
            <a:avLst/>
          </a:prstGeom>
          <a:noFill/>
        </p:spPr>
      </p:pic>
      <p:pic>
        <p:nvPicPr>
          <p:cNvPr id="10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419600"/>
            <a:ext cx="1905000" cy="1242391"/>
          </a:xfrm>
          <a:prstGeom prst="rect">
            <a:avLst/>
          </a:prstGeom>
          <a:noFill/>
        </p:spPr>
      </p:pic>
      <p:pic>
        <p:nvPicPr>
          <p:cNvPr id="12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057400"/>
            <a:ext cx="1905000" cy="1242391"/>
          </a:xfrm>
          <a:prstGeom prst="rect">
            <a:avLst/>
          </a:prstGeom>
          <a:noFill/>
        </p:spPr>
      </p:pic>
      <p:pic>
        <p:nvPicPr>
          <p:cNvPr id="13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62809"/>
            <a:ext cx="1905000" cy="1242391"/>
          </a:xfrm>
          <a:prstGeom prst="rect">
            <a:avLst/>
          </a:prstGeom>
          <a:noFill/>
        </p:spPr>
      </p:pic>
      <p:pic>
        <p:nvPicPr>
          <p:cNvPr id="14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10809"/>
            <a:ext cx="1905000" cy="1242391"/>
          </a:xfrm>
          <a:prstGeom prst="rect">
            <a:avLst/>
          </a:prstGeom>
          <a:noFill/>
        </p:spPr>
      </p:pic>
      <p:pic>
        <p:nvPicPr>
          <p:cNvPr id="15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20209"/>
            <a:ext cx="1905000" cy="124239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38200" y="2567608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আমন্ত্রণ বা নিমন্ত্রণপত্র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1981200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ব্যক্তিগত চিঠি 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6629400" y="2438400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আবেদন পত্র </a:t>
            </a: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বা দরখাস্ত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6248400" y="48006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সংবাদ পত্রে</a:t>
            </a: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 প্রকাশের জন্য চিঠি 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3778251" y="5706070"/>
            <a:ext cx="1936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600" b="1" dirty="0">
                <a:latin typeface="NikoshBAN" pitchFamily="2" charset="0"/>
                <a:cs typeface="NikoshBAN" pitchFamily="2" charset="0"/>
              </a:rPr>
              <a:t>মানপত্র বা স্মারক</a:t>
            </a: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 লিপি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838200" y="4648200"/>
            <a:ext cx="1933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বাণিজ্যিক বা</a:t>
            </a: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 ব্যবসায়িক পত্র </a:t>
            </a:r>
            <a:endParaRPr lang="en-US" sz="2800" b="1" dirty="0"/>
          </a:p>
        </p:txBody>
      </p:sp>
      <p:sp>
        <p:nvSpPr>
          <p:cNvPr id="24" name="Right Arrow 23"/>
          <p:cNvSpPr/>
          <p:nvPr/>
        </p:nvSpPr>
        <p:spPr>
          <a:xfrm rot="2218882">
            <a:off x="5716620" y="4432941"/>
            <a:ext cx="698227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275357">
            <a:off x="5744537" y="3096822"/>
            <a:ext cx="751123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>
            <a:off x="4266311" y="2835575"/>
            <a:ext cx="594313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2479572">
            <a:off x="2806071" y="3108217"/>
            <a:ext cx="690994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8570290">
            <a:off x="2882930" y="4503486"/>
            <a:ext cx="683584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154482">
            <a:off x="4338899" y="4677896"/>
            <a:ext cx="674508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12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62660" y="1630680"/>
            <a:ext cx="4798060" cy="2054860"/>
          </a:xfrm>
          <a:custGeom>
            <a:avLst/>
            <a:gdLst>
              <a:gd name="connsiteX0" fmla="*/ 4508500 w 4798060"/>
              <a:gd name="connsiteY0" fmla="*/ 198120 h 2054860"/>
              <a:gd name="connsiteX1" fmla="*/ 4066540 w 4798060"/>
              <a:gd name="connsiteY1" fmla="*/ 15240 h 2054860"/>
              <a:gd name="connsiteX2" fmla="*/ 3594100 w 4798060"/>
              <a:gd name="connsiteY2" fmla="*/ 289560 h 2054860"/>
              <a:gd name="connsiteX3" fmla="*/ 3487420 w 4798060"/>
              <a:gd name="connsiteY3" fmla="*/ 381000 h 2054860"/>
              <a:gd name="connsiteX4" fmla="*/ 3304540 w 4798060"/>
              <a:gd name="connsiteY4" fmla="*/ 411480 h 2054860"/>
              <a:gd name="connsiteX5" fmla="*/ 2954020 w 4798060"/>
              <a:gd name="connsiteY5" fmla="*/ 396240 h 2054860"/>
              <a:gd name="connsiteX6" fmla="*/ 2755900 w 4798060"/>
              <a:gd name="connsiteY6" fmla="*/ 381000 h 2054860"/>
              <a:gd name="connsiteX7" fmla="*/ 2755900 w 4798060"/>
              <a:gd name="connsiteY7" fmla="*/ 381000 h 2054860"/>
              <a:gd name="connsiteX8" fmla="*/ 2329180 w 4798060"/>
              <a:gd name="connsiteY8" fmla="*/ 502920 h 2054860"/>
              <a:gd name="connsiteX9" fmla="*/ 1643380 w 4798060"/>
              <a:gd name="connsiteY9" fmla="*/ 1158240 h 2054860"/>
              <a:gd name="connsiteX10" fmla="*/ 1323340 w 4798060"/>
              <a:gd name="connsiteY10" fmla="*/ 1447800 h 2054860"/>
              <a:gd name="connsiteX11" fmla="*/ 347980 w 4798060"/>
              <a:gd name="connsiteY11" fmla="*/ 1828800 h 2054860"/>
              <a:gd name="connsiteX12" fmla="*/ 119380 w 4798060"/>
              <a:gd name="connsiteY12" fmla="*/ 1950720 h 2054860"/>
              <a:gd name="connsiteX13" fmla="*/ 1064260 w 4798060"/>
              <a:gd name="connsiteY13" fmla="*/ 1752600 h 2054860"/>
              <a:gd name="connsiteX14" fmla="*/ 515620 w 4798060"/>
              <a:gd name="connsiteY14" fmla="*/ 2026920 h 2054860"/>
              <a:gd name="connsiteX15" fmla="*/ 1567180 w 4798060"/>
              <a:gd name="connsiteY15" fmla="*/ 1584960 h 2054860"/>
              <a:gd name="connsiteX16" fmla="*/ 2527300 w 4798060"/>
              <a:gd name="connsiteY16" fmla="*/ 1386840 h 2054860"/>
              <a:gd name="connsiteX17" fmla="*/ 3548380 w 4798060"/>
              <a:gd name="connsiteY17" fmla="*/ 1325880 h 2054860"/>
              <a:gd name="connsiteX18" fmla="*/ 3883660 w 4798060"/>
              <a:gd name="connsiteY18" fmla="*/ 655320 h 2054860"/>
              <a:gd name="connsiteX19" fmla="*/ 3990340 w 4798060"/>
              <a:gd name="connsiteY19" fmla="*/ 563880 h 2054860"/>
              <a:gd name="connsiteX20" fmla="*/ 4462780 w 4798060"/>
              <a:gd name="connsiteY20" fmla="*/ 320040 h 2054860"/>
              <a:gd name="connsiteX21" fmla="*/ 4798060 w 4798060"/>
              <a:gd name="connsiteY21" fmla="*/ 548640 h 205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98060" h="2054860">
                <a:moveTo>
                  <a:pt x="4508500" y="198120"/>
                </a:moveTo>
                <a:cubicBezTo>
                  <a:pt x="4363720" y="99060"/>
                  <a:pt x="4218940" y="0"/>
                  <a:pt x="4066540" y="15240"/>
                </a:cubicBezTo>
                <a:cubicBezTo>
                  <a:pt x="3914140" y="30480"/>
                  <a:pt x="3690620" y="228600"/>
                  <a:pt x="3594100" y="289560"/>
                </a:cubicBezTo>
                <a:cubicBezTo>
                  <a:pt x="3497580" y="350520"/>
                  <a:pt x="3535680" y="360680"/>
                  <a:pt x="3487420" y="381000"/>
                </a:cubicBezTo>
                <a:cubicBezTo>
                  <a:pt x="3439160" y="401320"/>
                  <a:pt x="3393440" y="408940"/>
                  <a:pt x="3304540" y="411480"/>
                </a:cubicBezTo>
                <a:cubicBezTo>
                  <a:pt x="3215640" y="414020"/>
                  <a:pt x="3045460" y="401320"/>
                  <a:pt x="2954020" y="396240"/>
                </a:cubicBezTo>
                <a:cubicBezTo>
                  <a:pt x="2862580" y="391160"/>
                  <a:pt x="2755900" y="381000"/>
                  <a:pt x="2755900" y="381000"/>
                </a:cubicBezTo>
                <a:lnTo>
                  <a:pt x="2755900" y="381000"/>
                </a:lnTo>
                <a:cubicBezTo>
                  <a:pt x="2684780" y="401320"/>
                  <a:pt x="2514600" y="373380"/>
                  <a:pt x="2329180" y="502920"/>
                </a:cubicBezTo>
                <a:cubicBezTo>
                  <a:pt x="2143760" y="632460"/>
                  <a:pt x="1811020" y="1000760"/>
                  <a:pt x="1643380" y="1158240"/>
                </a:cubicBezTo>
                <a:cubicBezTo>
                  <a:pt x="1475740" y="1315720"/>
                  <a:pt x="1539240" y="1336040"/>
                  <a:pt x="1323340" y="1447800"/>
                </a:cubicBezTo>
                <a:cubicBezTo>
                  <a:pt x="1107440" y="1559560"/>
                  <a:pt x="548640" y="1744980"/>
                  <a:pt x="347980" y="1828800"/>
                </a:cubicBezTo>
                <a:cubicBezTo>
                  <a:pt x="147320" y="1912620"/>
                  <a:pt x="0" y="1963420"/>
                  <a:pt x="119380" y="1950720"/>
                </a:cubicBezTo>
                <a:cubicBezTo>
                  <a:pt x="238760" y="1938020"/>
                  <a:pt x="998220" y="1739900"/>
                  <a:pt x="1064260" y="1752600"/>
                </a:cubicBezTo>
                <a:cubicBezTo>
                  <a:pt x="1130300" y="1765300"/>
                  <a:pt x="431800" y="2054860"/>
                  <a:pt x="515620" y="2026920"/>
                </a:cubicBezTo>
                <a:cubicBezTo>
                  <a:pt x="599440" y="1998980"/>
                  <a:pt x="1231900" y="1691640"/>
                  <a:pt x="1567180" y="1584960"/>
                </a:cubicBezTo>
                <a:cubicBezTo>
                  <a:pt x="1902460" y="1478280"/>
                  <a:pt x="2197100" y="1430020"/>
                  <a:pt x="2527300" y="1386840"/>
                </a:cubicBezTo>
                <a:cubicBezTo>
                  <a:pt x="2857500" y="1343660"/>
                  <a:pt x="3322320" y="1447800"/>
                  <a:pt x="3548380" y="1325880"/>
                </a:cubicBezTo>
                <a:cubicBezTo>
                  <a:pt x="3774440" y="1203960"/>
                  <a:pt x="3810000" y="782320"/>
                  <a:pt x="3883660" y="655320"/>
                </a:cubicBezTo>
                <a:cubicBezTo>
                  <a:pt x="3957320" y="528320"/>
                  <a:pt x="3893820" y="619760"/>
                  <a:pt x="3990340" y="563880"/>
                </a:cubicBezTo>
                <a:cubicBezTo>
                  <a:pt x="4086860" y="508000"/>
                  <a:pt x="4328160" y="322580"/>
                  <a:pt x="4462780" y="320040"/>
                </a:cubicBezTo>
                <a:cubicBezTo>
                  <a:pt x="4597400" y="317500"/>
                  <a:pt x="4697730" y="433070"/>
                  <a:pt x="4798060" y="548640"/>
                </a:cubicBezTo>
              </a:path>
            </a:pathLst>
          </a:cu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30520" y="1798320"/>
            <a:ext cx="345440" cy="365760"/>
          </a:xfrm>
          <a:custGeom>
            <a:avLst/>
            <a:gdLst>
              <a:gd name="connsiteX0" fmla="*/ 345440 w 345440"/>
              <a:gd name="connsiteY0" fmla="*/ 365760 h 365760"/>
              <a:gd name="connsiteX1" fmla="*/ 55880 w 345440"/>
              <a:gd name="connsiteY1" fmla="*/ 30480 h 365760"/>
              <a:gd name="connsiteX2" fmla="*/ 10160 w 345440"/>
              <a:gd name="connsiteY2" fmla="*/ 182880 h 365760"/>
              <a:gd name="connsiteX3" fmla="*/ 10160 w 345440"/>
              <a:gd name="connsiteY3" fmla="*/ 182880 h 365760"/>
              <a:gd name="connsiteX4" fmla="*/ 10160 w 345440"/>
              <a:gd name="connsiteY4" fmla="*/ 182880 h 365760"/>
              <a:gd name="connsiteX5" fmla="*/ 10160 w 345440"/>
              <a:gd name="connsiteY5" fmla="*/ 18288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40" h="365760">
                <a:moveTo>
                  <a:pt x="345440" y="365760"/>
                </a:moveTo>
                <a:cubicBezTo>
                  <a:pt x="228600" y="213360"/>
                  <a:pt x="111760" y="60960"/>
                  <a:pt x="55880" y="30480"/>
                </a:cubicBezTo>
                <a:cubicBezTo>
                  <a:pt x="0" y="0"/>
                  <a:pt x="10160" y="182880"/>
                  <a:pt x="10160" y="182880"/>
                </a:cubicBezTo>
                <a:lnTo>
                  <a:pt x="10160" y="182880"/>
                </a:lnTo>
                <a:lnTo>
                  <a:pt x="10160" y="182880"/>
                </a:lnTo>
                <a:lnTo>
                  <a:pt x="10160" y="182880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24460" y="1033780"/>
            <a:ext cx="6329680" cy="1559560"/>
          </a:xfrm>
          <a:custGeom>
            <a:avLst/>
            <a:gdLst>
              <a:gd name="connsiteX0" fmla="*/ 3456940 w 6329680"/>
              <a:gd name="connsiteY0" fmla="*/ 977900 h 1559560"/>
              <a:gd name="connsiteX1" fmla="*/ 4386580 w 6329680"/>
              <a:gd name="connsiteY1" fmla="*/ 368300 h 1559560"/>
              <a:gd name="connsiteX2" fmla="*/ 5087620 w 6329680"/>
              <a:gd name="connsiteY2" fmla="*/ 307340 h 1559560"/>
              <a:gd name="connsiteX3" fmla="*/ 5773420 w 6329680"/>
              <a:gd name="connsiteY3" fmla="*/ 246380 h 1559560"/>
              <a:gd name="connsiteX4" fmla="*/ 6017260 w 6329680"/>
              <a:gd name="connsiteY4" fmla="*/ 231140 h 1559560"/>
              <a:gd name="connsiteX5" fmla="*/ 6230620 w 6329680"/>
              <a:gd name="connsiteY5" fmla="*/ 185420 h 1559560"/>
              <a:gd name="connsiteX6" fmla="*/ 5422900 w 6329680"/>
              <a:gd name="connsiteY6" fmla="*/ 124460 h 1559560"/>
              <a:gd name="connsiteX7" fmla="*/ 4249420 w 6329680"/>
              <a:gd name="connsiteY7" fmla="*/ 17780 h 1559560"/>
              <a:gd name="connsiteX8" fmla="*/ 4066540 w 6329680"/>
              <a:gd name="connsiteY8" fmla="*/ 17780 h 1559560"/>
              <a:gd name="connsiteX9" fmla="*/ 3929380 w 6329680"/>
              <a:gd name="connsiteY9" fmla="*/ 78740 h 1559560"/>
              <a:gd name="connsiteX10" fmla="*/ 3716020 w 6329680"/>
              <a:gd name="connsiteY10" fmla="*/ 139700 h 1559560"/>
              <a:gd name="connsiteX11" fmla="*/ 3502660 w 6329680"/>
              <a:gd name="connsiteY11" fmla="*/ 261620 h 1559560"/>
              <a:gd name="connsiteX12" fmla="*/ 3426460 w 6329680"/>
              <a:gd name="connsiteY12" fmla="*/ 429260 h 1559560"/>
              <a:gd name="connsiteX13" fmla="*/ 3274060 w 6329680"/>
              <a:gd name="connsiteY13" fmla="*/ 596900 h 1559560"/>
              <a:gd name="connsiteX14" fmla="*/ 3167380 w 6329680"/>
              <a:gd name="connsiteY14" fmla="*/ 688340 h 1559560"/>
              <a:gd name="connsiteX15" fmla="*/ 3167380 w 6329680"/>
              <a:gd name="connsiteY15" fmla="*/ 718820 h 1559560"/>
              <a:gd name="connsiteX16" fmla="*/ 2877820 w 6329680"/>
              <a:gd name="connsiteY16" fmla="*/ 581660 h 1559560"/>
              <a:gd name="connsiteX17" fmla="*/ 2512060 w 6329680"/>
              <a:gd name="connsiteY17" fmla="*/ 535940 h 1559560"/>
              <a:gd name="connsiteX18" fmla="*/ 2100580 w 6329680"/>
              <a:gd name="connsiteY18" fmla="*/ 505460 h 1559560"/>
              <a:gd name="connsiteX19" fmla="*/ 1765300 w 6329680"/>
              <a:gd name="connsiteY19" fmla="*/ 520700 h 1559560"/>
              <a:gd name="connsiteX20" fmla="*/ 1369060 w 6329680"/>
              <a:gd name="connsiteY20" fmla="*/ 566420 h 1559560"/>
              <a:gd name="connsiteX21" fmla="*/ 881380 w 6329680"/>
              <a:gd name="connsiteY21" fmla="*/ 749300 h 1559560"/>
              <a:gd name="connsiteX22" fmla="*/ 728980 w 6329680"/>
              <a:gd name="connsiteY22" fmla="*/ 871220 h 1559560"/>
              <a:gd name="connsiteX23" fmla="*/ 454660 w 6329680"/>
              <a:gd name="connsiteY23" fmla="*/ 1176020 h 1559560"/>
              <a:gd name="connsiteX24" fmla="*/ 302260 w 6329680"/>
              <a:gd name="connsiteY24" fmla="*/ 1374140 h 1559560"/>
              <a:gd name="connsiteX25" fmla="*/ 134620 w 6329680"/>
              <a:gd name="connsiteY25" fmla="*/ 1511300 h 1559560"/>
              <a:gd name="connsiteX26" fmla="*/ 1109980 w 6329680"/>
              <a:gd name="connsiteY26" fmla="*/ 1084580 h 1559560"/>
              <a:gd name="connsiteX27" fmla="*/ 1430020 w 6329680"/>
              <a:gd name="connsiteY27" fmla="*/ 932180 h 1559560"/>
              <a:gd name="connsiteX28" fmla="*/ 2466340 w 6329680"/>
              <a:gd name="connsiteY28" fmla="*/ 1023620 h 1559560"/>
              <a:gd name="connsiteX29" fmla="*/ 2954020 w 6329680"/>
              <a:gd name="connsiteY29" fmla="*/ 1267460 h 1559560"/>
              <a:gd name="connsiteX30" fmla="*/ 2999740 w 6329680"/>
              <a:gd name="connsiteY30" fmla="*/ 1236980 h 1559560"/>
              <a:gd name="connsiteX31" fmla="*/ 2984500 w 6329680"/>
              <a:gd name="connsiteY31" fmla="*/ 1282700 h 1559560"/>
              <a:gd name="connsiteX32" fmla="*/ 2984500 w 6329680"/>
              <a:gd name="connsiteY32" fmla="*/ 1282700 h 1559560"/>
              <a:gd name="connsiteX33" fmla="*/ 2984500 w 6329680"/>
              <a:gd name="connsiteY33" fmla="*/ 1282700 h 1559560"/>
              <a:gd name="connsiteX34" fmla="*/ 2984500 w 6329680"/>
              <a:gd name="connsiteY34" fmla="*/ 1282700 h 1559560"/>
              <a:gd name="connsiteX35" fmla="*/ 2938780 w 6329680"/>
              <a:gd name="connsiteY35" fmla="*/ 1282700 h 155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29680" h="1559560">
                <a:moveTo>
                  <a:pt x="3456940" y="977900"/>
                </a:moveTo>
                <a:cubicBezTo>
                  <a:pt x="3785870" y="728980"/>
                  <a:pt x="4114800" y="480060"/>
                  <a:pt x="4386580" y="368300"/>
                </a:cubicBezTo>
                <a:cubicBezTo>
                  <a:pt x="4658360" y="256540"/>
                  <a:pt x="5087620" y="307340"/>
                  <a:pt x="5087620" y="307340"/>
                </a:cubicBezTo>
                <a:lnTo>
                  <a:pt x="5773420" y="246380"/>
                </a:lnTo>
                <a:cubicBezTo>
                  <a:pt x="5928360" y="233680"/>
                  <a:pt x="5941060" y="241300"/>
                  <a:pt x="6017260" y="231140"/>
                </a:cubicBezTo>
                <a:cubicBezTo>
                  <a:pt x="6093460" y="220980"/>
                  <a:pt x="6329680" y="203200"/>
                  <a:pt x="6230620" y="185420"/>
                </a:cubicBezTo>
                <a:cubicBezTo>
                  <a:pt x="6131560" y="167640"/>
                  <a:pt x="5422900" y="124460"/>
                  <a:pt x="5422900" y="124460"/>
                </a:cubicBezTo>
                <a:lnTo>
                  <a:pt x="4249420" y="17780"/>
                </a:lnTo>
                <a:cubicBezTo>
                  <a:pt x="4023360" y="0"/>
                  <a:pt x="4119880" y="7620"/>
                  <a:pt x="4066540" y="17780"/>
                </a:cubicBezTo>
                <a:cubicBezTo>
                  <a:pt x="4013200" y="27940"/>
                  <a:pt x="3987800" y="58420"/>
                  <a:pt x="3929380" y="78740"/>
                </a:cubicBezTo>
                <a:cubicBezTo>
                  <a:pt x="3870960" y="99060"/>
                  <a:pt x="3787140" y="109220"/>
                  <a:pt x="3716020" y="139700"/>
                </a:cubicBezTo>
                <a:cubicBezTo>
                  <a:pt x="3644900" y="170180"/>
                  <a:pt x="3550920" y="213360"/>
                  <a:pt x="3502660" y="261620"/>
                </a:cubicBezTo>
                <a:cubicBezTo>
                  <a:pt x="3454400" y="309880"/>
                  <a:pt x="3464560" y="373380"/>
                  <a:pt x="3426460" y="429260"/>
                </a:cubicBezTo>
                <a:cubicBezTo>
                  <a:pt x="3388360" y="485140"/>
                  <a:pt x="3317240" y="553720"/>
                  <a:pt x="3274060" y="596900"/>
                </a:cubicBezTo>
                <a:cubicBezTo>
                  <a:pt x="3230880" y="640080"/>
                  <a:pt x="3185160" y="668020"/>
                  <a:pt x="3167380" y="688340"/>
                </a:cubicBezTo>
                <a:cubicBezTo>
                  <a:pt x="3149600" y="708660"/>
                  <a:pt x="3215640" y="736600"/>
                  <a:pt x="3167380" y="718820"/>
                </a:cubicBezTo>
                <a:cubicBezTo>
                  <a:pt x="3119120" y="701040"/>
                  <a:pt x="2987040" y="612140"/>
                  <a:pt x="2877820" y="581660"/>
                </a:cubicBezTo>
                <a:cubicBezTo>
                  <a:pt x="2768600" y="551180"/>
                  <a:pt x="2641600" y="548640"/>
                  <a:pt x="2512060" y="535940"/>
                </a:cubicBezTo>
                <a:cubicBezTo>
                  <a:pt x="2382520" y="523240"/>
                  <a:pt x="2225040" y="508000"/>
                  <a:pt x="2100580" y="505460"/>
                </a:cubicBezTo>
                <a:cubicBezTo>
                  <a:pt x="1976120" y="502920"/>
                  <a:pt x="1887220" y="510540"/>
                  <a:pt x="1765300" y="520700"/>
                </a:cubicBezTo>
                <a:cubicBezTo>
                  <a:pt x="1643380" y="530860"/>
                  <a:pt x="1516380" y="528320"/>
                  <a:pt x="1369060" y="566420"/>
                </a:cubicBezTo>
                <a:cubicBezTo>
                  <a:pt x="1221740" y="604520"/>
                  <a:pt x="988060" y="698500"/>
                  <a:pt x="881380" y="749300"/>
                </a:cubicBezTo>
                <a:cubicBezTo>
                  <a:pt x="774700" y="800100"/>
                  <a:pt x="800100" y="800100"/>
                  <a:pt x="728980" y="871220"/>
                </a:cubicBezTo>
                <a:cubicBezTo>
                  <a:pt x="657860" y="942340"/>
                  <a:pt x="525780" y="1092200"/>
                  <a:pt x="454660" y="1176020"/>
                </a:cubicBezTo>
                <a:cubicBezTo>
                  <a:pt x="383540" y="1259840"/>
                  <a:pt x="355600" y="1318260"/>
                  <a:pt x="302260" y="1374140"/>
                </a:cubicBezTo>
                <a:cubicBezTo>
                  <a:pt x="248920" y="1430020"/>
                  <a:pt x="0" y="1559560"/>
                  <a:pt x="134620" y="1511300"/>
                </a:cubicBezTo>
                <a:cubicBezTo>
                  <a:pt x="269240" y="1463040"/>
                  <a:pt x="894080" y="1181100"/>
                  <a:pt x="1109980" y="1084580"/>
                </a:cubicBezTo>
                <a:cubicBezTo>
                  <a:pt x="1325880" y="988060"/>
                  <a:pt x="1203960" y="942340"/>
                  <a:pt x="1430020" y="932180"/>
                </a:cubicBezTo>
                <a:cubicBezTo>
                  <a:pt x="1656080" y="922020"/>
                  <a:pt x="2212340" y="967740"/>
                  <a:pt x="2466340" y="1023620"/>
                </a:cubicBezTo>
                <a:cubicBezTo>
                  <a:pt x="2720340" y="1079500"/>
                  <a:pt x="2865120" y="1231900"/>
                  <a:pt x="2954020" y="1267460"/>
                </a:cubicBezTo>
                <a:cubicBezTo>
                  <a:pt x="3042920" y="1303020"/>
                  <a:pt x="2994660" y="1234440"/>
                  <a:pt x="2999740" y="1236980"/>
                </a:cubicBezTo>
                <a:cubicBezTo>
                  <a:pt x="3004820" y="1239520"/>
                  <a:pt x="2984500" y="1282700"/>
                  <a:pt x="2984500" y="1282700"/>
                </a:cubicBezTo>
                <a:lnTo>
                  <a:pt x="2984500" y="1282700"/>
                </a:lnTo>
                <a:lnTo>
                  <a:pt x="2984500" y="1282700"/>
                </a:lnTo>
                <a:lnTo>
                  <a:pt x="2984500" y="1282700"/>
                </a:lnTo>
                <a:lnTo>
                  <a:pt x="2938780" y="1282700"/>
                </a:lnTo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13100" y="3020060"/>
            <a:ext cx="177800" cy="358140"/>
          </a:xfrm>
          <a:custGeom>
            <a:avLst/>
            <a:gdLst>
              <a:gd name="connsiteX0" fmla="*/ 154940 w 177800"/>
              <a:gd name="connsiteY0" fmla="*/ 12700 h 358140"/>
              <a:gd name="connsiteX1" fmla="*/ 154940 w 177800"/>
              <a:gd name="connsiteY1" fmla="*/ 302260 h 358140"/>
              <a:gd name="connsiteX2" fmla="*/ 17780 w 177800"/>
              <a:gd name="connsiteY2" fmla="*/ 347980 h 358140"/>
              <a:gd name="connsiteX3" fmla="*/ 48260 w 177800"/>
              <a:gd name="connsiteY3" fmla="*/ 241300 h 358140"/>
              <a:gd name="connsiteX4" fmla="*/ 139700 w 177800"/>
              <a:gd name="connsiteY4" fmla="*/ 226060 h 358140"/>
              <a:gd name="connsiteX5" fmla="*/ 154940 w 177800"/>
              <a:gd name="connsiteY5" fmla="*/ 1270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800" h="358140">
                <a:moveTo>
                  <a:pt x="154940" y="12700"/>
                </a:moveTo>
                <a:cubicBezTo>
                  <a:pt x="157480" y="25400"/>
                  <a:pt x="177800" y="246380"/>
                  <a:pt x="154940" y="302260"/>
                </a:cubicBezTo>
                <a:cubicBezTo>
                  <a:pt x="132080" y="358140"/>
                  <a:pt x="35560" y="358140"/>
                  <a:pt x="17780" y="347980"/>
                </a:cubicBezTo>
                <a:cubicBezTo>
                  <a:pt x="0" y="337820"/>
                  <a:pt x="27940" y="261620"/>
                  <a:pt x="48260" y="241300"/>
                </a:cubicBezTo>
                <a:cubicBezTo>
                  <a:pt x="68580" y="220980"/>
                  <a:pt x="121920" y="256540"/>
                  <a:pt x="139700" y="226060"/>
                </a:cubicBezTo>
                <a:cubicBezTo>
                  <a:pt x="157480" y="195580"/>
                  <a:pt x="152400" y="0"/>
                  <a:pt x="154940" y="12700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368040" y="3017520"/>
            <a:ext cx="198120" cy="363220"/>
          </a:xfrm>
          <a:custGeom>
            <a:avLst/>
            <a:gdLst>
              <a:gd name="connsiteX0" fmla="*/ 198120 w 198120"/>
              <a:gd name="connsiteY0" fmla="*/ 0 h 363220"/>
              <a:gd name="connsiteX1" fmla="*/ 121920 w 198120"/>
              <a:gd name="connsiteY1" fmla="*/ 304800 h 363220"/>
              <a:gd name="connsiteX2" fmla="*/ 45720 w 198120"/>
              <a:gd name="connsiteY2" fmla="*/ 350520 h 363220"/>
              <a:gd name="connsiteX3" fmla="*/ 30480 w 198120"/>
              <a:gd name="connsiteY3" fmla="*/ 243840 h 363220"/>
              <a:gd name="connsiteX4" fmla="*/ 91440 w 198120"/>
              <a:gd name="connsiteY4" fmla="*/ 91440 h 363220"/>
              <a:gd name="connsiteX5" fmla="*/ 106680 w 198120"/>
              <a:gd name="connsiteY5" fmla="*/ 15240 h 363220"/>
              <a:gd name="connsiteX6" fmla="*/ 30480 w 198120"/>
              <a:gd name="connsiteY6" fmla="*/ 91440 h 363220"/>
              <a:gd name="connsiteX7" fmla="*/ 0 w 198120"/>
              <a:gd name="connsiteY7" fmla="*/ 91440 h 3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20" h="363220">
                <a:moveTo>
                  <a:pt x="198120" y="0"/>
                </a:moveTo>
                <a:cubicBezTo>
                  <a:pt x="172720" y="123190"/>
                  <a:pt x="147320" y="246380"/>
                  <a:pt x="121920" y="304800"/>
                </a:cubicBezTo>
                <a:cubicBezTo>
                  <a:pt x="96520" y="363220"/>
                  <a:pt x="60960" y="360680"/>
                  <a:pt x="45720" y="350520"/>
                </a:cubicBezTo>
                <a:cubicBezTo>
                  <a:pt x="30480" y="340360"/>
                  <a:pt x="22860" y="287020"/>
                  <a:pt x="30480" y="243840"/>
                </a:cubicBezTo>
                <a:cubicBezTo>
                  <a:pt x="38100" y="200660"/>
                  <a:pt x="78740" y="129540"/>
                  <a:pt x="91440" y="91440"/>
                </a:cubicBezTo>
                <a:cubicBezTo>
                  <a:pt x="104140" y="53340"/>
                  <a:pt x="116840" y="15240"/>
                  <a:pt x="106680" y="15240"/>
                </a:cubicBezTo>
                <a:cubicBezTo>
                  <a:pt x="96520" y="15240"/>
                  <a:pt x="48260" y="78740"/>
                  <a:pt x="30480" y="91440"/>
                </a:cubicBezTo>
                <a:cubicBezTo>
                  <a:pt x="12700" y="104140"/>
                  <a:pt x="6350" y="97790"/>
                  <a:pt x="0" y="9144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05400" y="1752600"/>
            <a:ext cx="152400" cy="1524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00100" y="3230880"/>
            <a:ext cx="1744980" cy="970280"/>
          </a:xfrm>
          <a:custGeom>
            <a:avLst/>
            <a:gdLst>
              <a:gd name="connsiteX0" fmla="*/ 693420 w 1744980"/>
              <a:gd name="connsiteY0" fmla="*/ 426720 h 970280"/>
              <a:gd name="connsiteX1" fmla="*/ 68580 w 1744980"/>
              <a:gd name="connsiteY1" fmla="*/ 792480 h 970280"/>
              <a:gd name="connsiteX2" fmla="*/ 281940 w 1744980"/>
              <a:gd name="connsiteY2" fmla="*/ 838200 h 970280"/>
              <a:gd name="connsiteX3" fmla="*/ 1714500 w 1744980"/>
              <a:gd name="connsiteY3" fmla="*/ 0 h 970280"/>
              <a:gd name="connsiteX4" fmla="*/ 1714500 w 1744980"/>
              <a:gd name="connsiteY4" fmla="*/ 0 h 970280"/>
              <a:gd name="connsiteX5" fmla="*/ 1744980 w 1744980"/>
              <a:gd name="connsiteY5" fmla="*/ 0 h 97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980" h="970280">
                <a:moveTo>
                  <a:pt x="693420" y="426720"/>
                </a:moveTo>
                <a:cubicBezTo>
                  <a:pt x="415290" y="575310"/>
                  <a:pt x="137160" y="723900"/>
                  <a:pt x="68580" y="792480"/>
                </a:cubicBezTo>
                <a:cubicBezTo>
                  <a:pt x="0" y="861060"/>
                  <a:pt x="7620" y="970280"/>
                  <a:pt x="281940" y="838200"/>
                </a:cubicBezTo>
                <a:cubicBezTo>
                  <a:pt x="556260" y="706120"/>
                  <a:pt x="1714500" y="0"/>
                  <a:pt x="1714500" y="0"/>
                </a:cubicBezTo>
                <a:lnTo>
                  <a:pt x="1714500" y="0"/>
                </a:lnTo>
                <a:lnTo>
                  <a:pt x="1744980" y="0"/>
                </a:lnTo>
              </a:path>
            </a:pathLst>
          </a:custGeom>
          <a:solidFill>
            <a:srgbClr val="7030A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4795336">
            <a:off x="4467149" y="2345157"/>
            <a:ext cx="1493520" cy="1371600"/>
          </a:xfrm>
          <a:custGeom>
            <a:avLst/>
            <a:gdLst>
              <a:gd name="connsiteX0" fmla="*/ 0 w 1783080"/>
              <a:gd name="connsiteY0" fmla="*/ 0 h 1790700"/>
              <a:gd name="connsiteX1" fmla="*/ 579120 w 1783080"/>
              <a:gd name="connsiteY1" fmla="*/ 76200 h 1790700"/>
              <a:gd name="connsiteX2" fmla="*/ 579120 w 1783080"/>
              <a:gd name="connsiteY2" fmla="*/ 76200 h 1790700"/>
              <a:gd name="connsiteX3" fmla="*/ 1021080 w 1783080"/>
              <a:gd name="connsiteY3" fmla="*/ 228600 h 1790700"/>
              <a:gd name="connsiteX4" fmla="*/ 1447800 w 1783080"/>
              <a:gd name="connsiteY4" fmla="*/ 640080 h 1790700"/>
              <a:gd name="connsiteX5" fmla="*/ 1722120 w 1783080"/>
              <a:gd name="connsiteY5" fmla="*/ 1127760 h 1790700"/>
              <a:gd name="connsiteX6" fmla="*/ 1767840 w 1783080"/>
              <a:gd name="connsiteY6" fmla="*/ 1524000 h 1790700"/>
              <a:gd name="connsiteX7" fmla="*/ 1767840 w 1783080"/>
              <a:gd name="connsiteY7" fmla="*/ 1752600 h 1790700"/>
              <a:gd name="connsiteX8" fmla="*/ 1783080 w 1783080"/>
              <a:gd name="connsiteY8" fmla="*/ 17526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1790700">
                <a:moveTo>
                  <a:pt x="0" y="0"/>
                </a:moveTo>
                <a:lnTo>
                  <a:pt x="579120" y="76200"/>
                </a:lnTo>
                <a:lnTo>
                  <a:pt x="579120" y="76200"/>
                </a:lnTo>
                <a:cubicBezTo>
                  <a:pt x="652780" y="101600"/>
                  <a:pt x="876300" y="134620"/>
                  <a:pt x="1021080" y="228600"/>
                </a:cubicBezTo>
                <a:cubicBezTo>
                  <a:pt x="1165860" y="322580"/>
                  <a:pt x="1330960" y="490220"/>
                  <a:pt x="1447800" y="640080"/>
                </a:cubicBezTo>
                <a:cubicBezTo>
                  <a:pt x="1564640" y="789940"/>
                  <a:pt x="1668780" y="980440"/>
                  <a:pt x="1722120" y="1127760"/>
                </a:cubicBezTo>
                <a:cubicBezTo>
                  <a:pt x="1775460" y="1275080"/>
                  <a:pt x="1760220" y="1419860"/>
                  <a:pt x="1767840" y="1524000"/>
                </a:cubicBezTo>
                <a:cubicBezTo>
                  <a:pt x="1775460" y="1628140"/>
                  <a:pt x="1765300" y="1714500"/>
                  <a:pt x="1767840" y="1752600"/>
                </a:cubicBezTo>
                <a:cubicBezTo>
                  <a:pt x="1770380" y="1790700"/>
                  <a:pt x="1776730" y="1771650"/>
                  <a:pt x="1783080" y="1752600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8957958">
            <a:off x="6033403" y="2266344"/>
            <a:ext cx="1493520" cy="1371600"/>
          </a:xfrm>
          <a:custGeom>
            <a:avLst/>
            <a:gdLst>
              <a:gd name="connsiteX0" fmla="*/ 0 w 1783080"/>
              <a:gd name="connsiteY0" fmla="*/ 0 h 1790700"/>
              <a:gd name="connsiteX1" fmla="*/ 579120 w 1783080"/>
              <a:gd name="connsiteY1" fmla="*/ 76200 h 1790700"/>
              <a:gd name="connsiteX2" fmla="*/ 579120 w 1783080"/>
              <a:gd name="connsiteY2" fmla="*/ 76200 h 1790700"/>
              <a:gd name="connsiteX3" fmla="*/ 1021080 w 1783080"/>
              <a:gd name="connsiteY3" fmla="*/ 228600 h 1790700"/>
              <a:gd name="connsiteX4" fmla="*/ 1447800 w 1783080"/>
              <a:gd name="connsiteY4" fmla="*/ 640080 h 1790700"/>
              <a:gd name="connsiteX5" fmla="*/ 1722120 w 1783080"/>
              <a:gd name="connsiteY5" fmla="*/ 1127760 h 1790700"/>
              <a:gd name="connsiteX6" fmla="*/ 1767840 w 1783080"/>
              <a:gd name="connsiteY6" fmla="*/ 1524000 h 1790700"/>
              <a:gd name="connsiteX7" fmla="*/ 1767840 w 1783080"/>
              <a:gd name="connsiteY7" fmla="*/ 1752600 h 1790700"/>
              <a:gd name="connsiteX8" fmla="*/ 1783080 w 1783080"/>
              <a:gd name="connsiteY8" fmla="*/ 17526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1790700">
                <a:moveTo>
                  <a:pt x="0" y="0"/>
                </a:moveTo>
                <a:lnTo>
                  <a:pt x="579120" y="76200"/>
                </a:lnTo>
                <a:lnTo>
                  <a:pt x="579120" y="76200"/>
                </a:lnTo>
                <a:cubicBezTo>
                  <a:pt x="652780" y="101600"/>
                  <a:pt x="876300" y="134620"/>
                  <a:pt x="1021080" y="228600"/>
                </a:cubicBezTo>
                <a:cubicBezTo>
                  <a:pt x="1165860" y="322580"/>
                  <a:pt x="1330960" y="490220"/>
                  <a:pt x="1447800" y="640080"/>
                </a:cubicBezTo>
                <a:cubicBezTo>
                  <a:pt x="1564640" y="789940"/>
                  <a:pt x="1668780" y="980440"/>
                  <a:pt x="1722120" y="1127760"/>
                </a:cubicBezTo>
                <a:cubicBezTo>
                  <a:pt x="1775460" y="1275080"/>
                  <a:pt x="1760220" y="1419860"/>
                  <a:pt x="1767840" y="1524000"/>
                </a:cubicBezTo>
                <a:cubicBezTo>
                  <a:pt x="1775460" y="1628140"/>
                  <a:pt x="1765300" y="1714500"/>
                  <a:pt x="1767840" y="1752600"/>
                </a:cubicBezTo>
                <a:cubicBezTo>
                  <a:pt x="1770380" y="1790700"/>
                  <a:pt x="1776730" y="1771650"/>
                  <a:pt x="1783080" y="1752600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 rot="5954405">
            <a:off x="4552430" y="4276191"/>
            <a:ext cx="1493520" cy="1371600"/>
          </a:xfrm>
          <a:custGeom>
            <a:avLst/>
            <a:gdLst>
              <a:gd name="connsiteX0" fmla="*/ 0 w 1783080"/>
              <a:gd name="connsiteY0" fmla="*/ 0 h 1790700"/>
              <a:gd name="connsiteX1" fmla="*/ 579120 w 1783080"/>
              <a:gd name="connsiteY1" fmla="*/ 76200 h 1790700"/>
              <a:gd name="connsiteX2" fmla="*/ 579120 w 1783080"/>
              <a:gd name="connsiteY2" fmla="*/ 76200 h 1790700"/>
              <a:gd name="connsiteX3" fmla="*/ 1021080 w 1783080"/>
              <a:gd name="connsiteY3" fmla="*/ 228600 h 1790700"/>
              <a:gd name="connsiteX4" fmla="*/ 1447800 w 1783080"/>
              <a:gd name="connsiteY4" fmla="*/ 640080 h 1790700"/>
              <a:gd name="connsiteX5" fmla="*/ 1722120 w 1783080"/>
              <a:gd name="connsiteY5" fmla="*/ 1127760 h 1790700"/>
              <a:gd name="connsiteX6" fmla="*/ 1767840 w 1783080"/>
              <a:gd name="connsiteY6" fmla="*/ 1524000 h 1790700"/>
              <a:gd name="connsiteX7" fmla="*/ 1767840 w 1783080"/>
              <a:gd name="connsiteY7" fmla="*/ 1752600 h 1790700"/>
              <a:gd name="connsiteX8" fmla="*/ 1783080 w 1783080"/>
              <a:gd name="connsiteY8" fmla="*/ 17526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1790700">
                <a:moveTo>
                  <a:pt x="0" y="0"/>
                </a:moveTo>
                <a:lnTo>
                  <a:pt x="579120" y="76200"/>
                </a:lnTo>
                <a:lnTo>
                  <a:pt x="579120" y="76200"/>
                </a:lnTo>
                <a:cubicBezTo>
                  <a:pt x="652780" y="101600"/>
                  <a:pt x="876300" y="134620"/>
                  <a:pt x="1021080" y="228600"/>
                </a:cubicBezTo>
                <a:cubicBezTo>
                  <a:pt x="1165860" y="322580"/>
                  <a:pt x="1330960" y="490220"/>
                  <a:pt x="1447800" y="640080"/>
                </a:cubicBezTo>
                <a:cubicBezTo>
                  <a:pt x="1564640" y="789940"/>
                  <a:pt x="1668780" y="980440"/>
                  <a:pt x="1722120" y="1127760"/>
                </a:cubicBezTo>
                <a:cubicBezTo>
                  <a:pt x="1775460" y="1275080"/>
                  <a:pt x="1760220" y="1419860"/>
                  <a:pt x="1767840" y="1524000"/>
                </a:cubicBezTo>
                <a:cubicBezTo>
                  <a:pt x="1775460" y="1628140"/>
                  <a:pt x="1765300" y="1714500"/>
                  <a:pt x="1767840" y="1752600"/>
                </a:cubicBezTo>
                <a:cubicBezTo>
                  <a:pt x="1770380" y="1790700"/>
                  <a:pt x="1776730" y="1771650"/>
                  <a:pt x="1783080" y="1752600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12145672">
            <a:off x="5616518" y="3204831"/>
            <a:ext cx="1493520" cy="1371600"/>
          </a:xfrm>
          <a:custGeom>
            <a:avLst/>
            <a:gdLst>
              <a:gd name="connsiteX0" fmla="*/ 0 w 1783080"/>
              <a:gd name="connsiteY0" fmla="*/ 0 h 1790700"/>
              <a:gd name="connsiteX1" fmla="*/ 579120 w 1783080"/>
              <a:gd name="connsiteY1" fmla="*/ 76200 h 1790700"/>
              <a:gd name="connsiteX2" fmla="*/ 579120 w 1783080"/>
              <a:gd name="connsiteY2" fmla="*/ 76200 h 1790700"/>
              <a:gd name="connsiteX3" fmla="*/ 1021080 w 1783080"/>
              <a:gd name="connsiteY3" fmla="*/ 228600 h 1790700"/>
              <a:gd name="connsiteX4" fmla="*/ 1447800 w 1783080"/>
              <a:gd name="connsiteY4" fmla="*/ 640080 h 1790700"/>
              <a:gd name="connsiteX5" fmla="*/ 1722120 w 1783080"/>
              <a:gd name="connsiteY5" fmla="*/ 1127760 h 1790700"/>
              <a:gd name="connsiteX6" fmla="*/ 1767840 w 1783080"/>
              <a:gd name="connsiteY6" fmla="*/ 1524000 h 1790700"/>
              <a:gd name="connsiteX7" fmla="*/ 1767840 w 1783080"/>
              <a:gd name="connsiteY7" fmla="*/ 1752600 h 1790700"/>
              <a:gd name="connsiteX8" fmla="*/ 1783080 w 1783080"/>
              <a:gd name="connsiteY8" fmla="*/ 17526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1790700">
                <a:moveTo>
                  <a:pt x="0" y="0"/>
                </a:moveTo>
                <a:lnTo>
                  <a:pt x="579120" y="76200"/>
                </a:lnTo>
                <a:lnTo>
                  <a:pt x="579120" y="76200"/>
                </a:lnTo>
                <a:cubicBezTo>
                  <a:pt x="652780" y="101600"/>
                  <a:pt x="876300" y="134620"/>
                  <a:pt x="1021080" y="228600"/>
                </a:cubicBezTo>
                <a:cubicBezTo>
                  <a:pt x="1165860" y="322580"/>
                  <a:pt x="1330960" y="490220"/>
                  <a:pt x="1447800" y="640080"/>
                </a:cubicBezTo>
                <a:cubicBezTo>
                  <a:pt x="1564640" y="789940"/>
                  <a:pt x="1668780" y="980440"/>
                  <a:pt x="1722120" y="1127760"/>
                </a:cubicBezTo>
                <a:cubicBezTo>
                  <a:pt x="1775460" y="1275080"/>
                  <a:pt x="1760220" y="1419860"/>
                  <a:pt x="1767840" y="1524000"/>
                </a:cubicBezTo>
                <a:cubicBezTo>
                  <a:pt x="1775460" y="1628140"/>
                  <a:pt x="1765300" y="1714500"/>
                  <a:pt x="1767840" y="1752600"/>
                </a:cubicBezTo>
                <a:cubicBezTo>
                  <a:pt x="1770380" y="1790700"/>
                  <a:pt x="1776730" y="1771650"/>
                  <a:pt x="1783080" y="1752600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526540" y="1219200"/>
            <a:ext cx="3045460" cy="830580"/>
          </a:xfrm>
          <a:custGeom>
            <a:avLst/>
            <a:gdLst>
              <a:gd name="connsiteX0" fmla="*/ 3045460 w 3045460"/>
              <a:gd name="connsiteY0" fmla="*/ 0 h 830580"/>
              <a:gd name="connsiteX1" fmla="*/ 2618740 w 3045460"/>
              <a:gd name="connsiteY1" fmla="*/ 45720 h 830580"/>
              <a:gd name="connsiteX2" fmla="*/ 2618740 w 3045460"/>
              <a:gd name="connsiteY2" fmla="*/ 45720 h 830580"/>
              <a:gd name="connsiteX3" fmla="*/ 1902460 w 3045460"/>
              <a:gd name="connsiteY3" fmla="*/ 746760 h 830580"/>
              <a:gd name="connsiteX4" fmla="*/ 439420 w 3045460"/>
              <a:gd name="connsiteY4" fmla="*/ 548640 h 830580"/>
              <a:gd name="connsiteX5" fmla="*/ 241300 w 3045460"/>
              <a:gd name="connsiteY5" fmla="*/ 533400 h 830580"/>
              <a:gd name="connsiteX6" fmla="*/ 27940 w 3045460"/>
              <a:gd name="connsiteY6" fmla="*/ 548640 h 830580"/>
              <a:gd name="connsiteX7" fmla="*/ 73660 w 3045460"/>
              <a:gd name="connsiteY7" fmla="*/ 54864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5460" h="830580">
                <a:moveTo>
                  <a:pt x="3045460" y="0"/>
                </a:moveTo>
                <a:lnTo>
                  <a:pt x="2618740" y="45720"/>
                </a:lnTo>
                <a:lnTo>
                  <a:pt x="2618740" y="45720"/>
                </a:lnTo>
                <a:cubicBezTo>
                  <a:pt x="2499360" y="162560"/>
                  <a:pt x="2265680" y="662940"/>
                  <a:pt x="1902460" y="746760"/>
                </a:cubicBezTo>
                <a:cubicBezTo>
                  <a:pt x="1539240" y="830580"/>
                  <a:pt x="716280" y="584200"/>
                  <a:pt x="439420" y="548640"/>
                </a:cubicBezTo>
                <a:cubicBezTo>
                  <a:pt x="162560" y="513080"/>
                  <a:pt x="309880" y="533400"/>
                  <a:pt x="241300" y="533400"/>
                </a:cubicBezTo>
                <a:cubicBezTo>
                  <a:pt x="172720" y="533400"/>
                  <a:pt x="55880" y="546100"/>
                  <a:pt x="27940" y="548640"/>
                </a:cubicBezTo>
                <a:cubicBezTo>
                  <a:pt x="0" y="551180"/>
                  <a:pt x="36830" y="549910"/>
                  <a:pt x="73660" y="54864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E:\05.01.Mumin\Picture\letter_envelope_clip_art_12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45266">
            <a:off x="2523859" y="3353815"/>
            <a:ext cx="2176461" cy="124971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 rot="19903703">
            <a:off x="2630675" y="3862769"/>
            <a:ext cx="1959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ব্যক্তিগত 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4" descr="E:\05.01.Mumin\Picture\letter_envelope_clip_art_12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2814">
            <a:off x="2402754" y="4979078"/>
            <a:ext cx="2176461" cy="123809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 rot="20063876">
            <a:off x="2511614" y="5497498"/>
            <a:ext cx="1959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ব্যবসায়িক 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4" descr="E:\05.01.Mumin\Picture\letter_envelope_clip_art_12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20075">
            <a:off x="7067046" y="3246561"/>
            <a:ext cx="2176461" cy="1297327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 rot="3495408">
            <a:off x="7099487" y="3673458"/>
            <a:ext cx="1959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সামাজিক  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4" descr="E:\05.01.Mumin\Picture\letter_envelope_clip_art_12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20075">
            <a:off x="6481221" y="4557339"/>
            <a:ext cx="2176461" cy="1335301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 rot="3495408">
            <a:off x="6480862" y="4722056"/>
            <a:ext cx="1959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অফিস সংক্রান্ত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3581400" y="228600"/>
            <a:ext cx="2590800" cy="609600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24200" y="228600"/>
            <a:ext cx="3505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পত্রের শ্রেণিবিভাগ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1" grpId="0" animBg="1"/>
      <p:bldP spid="31" grpId="1" animBg="1"/>
      <p:bldP spid="30" grpId="0"/>
      <p:bldP spid="30" grpId="1"/>
      <p:bldP spid="36" grpId="0"/>
      <p:bldP spid="36" grpId="1"/>
      <p:bldP spid="38" grpId="0"/>
      <p:bldP spid="38" grpId="1"/>
      <p:bldP spid="40" grpId="0"/>
      <p:bldP spid="40" grpId="1"/>
      <p:bldP spid="27" grpId="0" animBg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886942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501" y="3212909"/>
            <a:ext cx="8050998" cy="275814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1245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1245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45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1245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488" y="304800"/>
            <a:ext cx="5572125" cy="1171575"/>
          </a:xfrm>
          <a:custGeom>
            <a:avLst/>
            <a:gdLst>
              <a:gd name="connsiteX0" fmla="*/ 0 w 12192000"/>
              <a:gd name="connsiteY0" fmla="*/ 0 h 1562100"/>
              <a:gd name="connsiteX1" fmla="*/ 12192000 w 12192000"/>
              <a:gd name="connsiteY1" fmla="*/ 0 h 1562100"/>
              <a:gd name="connsiteX2" fmla="*/ 12192000 w 12192000"/>
              <a:gd name="connsiteY2" fmla="*/ 1562100 h 1562100"/>
              <a:gd name="connsiteX3" fmla="*/ 0 w 12192000"/>
              <a:gd name="connsiteY3" fmla="*/ 1562100 h 1562100"/>
              <a:gd name="connsiteX4" fmla="*/ 0 w 12192000"/>
              <a:gd name="connsiteY4" fmla="*/ 0 h 1562100"/>
              <a:gd name="connsiteX0" fmla="*/ 0 w 12192000"/>
              <a:gd name="connsiteY0" fmla="*/ 0 h 1562100"/>
              <a:gd name="connsiteX1" fmla="*/ 9010650 w 12192000"/>
              <a:gd name="connsiteY1" fmla="*/ 152400 h 1562100"/>
              <a:gd name="connsiteX2" fmla="*/ 12192000 w 12192000"/>
              <a:gd name="connsiteY2" fmla="*/ 1562100 h 1562100"/>
              <a:gd name="connsiteX3" fmla="*/ 0 w 12192000"/>
              <a:gd name="connsiteY3" fmla="*/ 1562100 h 1562100"/>
              <a:gd name="connsiteX4" fmla="*/ 0 w 12192000"/>
              <a:gd name="connsiteY4" fmla="*/ 0 h 1562100"/>
              <a:gd name="connsiteX0" fmla="*/ 0 w 9010650"/>
              <a:gd name="connsiteY0" fmla="*/ 0 h 1562100"/>
              <a:gd name="connsiteX1" fmla="*/ 9010650 w 9010650"/>
              <a:gd name="connsiteY1" fmla="*/ 152400 h 1562100"/>
              <a:gd name="connsiteX2" fmla="*/ 8972550 w 9010650"/>
              <a:gd name="connsiteY2" fmla="*/ 1428750 h 1562100"/>
              <a:gd name="connsiteX3" fmla="*/ 0 w 9010650"/>
              <a:gd name="connsiteY3" fmla="*/ 1562100 h 1562100"/>
              <a:gd name="connsiteX4" fmla="*/ 0 w 9010650"/>
              <a:gd name="connsiteY4" fmla="*/ 0 h 1562100"/>
              <a:gd name="connsiteX0" fmla="*/ 0 w 9010650"/>
              <a:gd name="connsiteY0" fmla="*/ 0 h 1524000"/>
              <a:gd name="connsiteX1" fmla="*/ 9010650 w 9010650"/>
              <a:gd name="connsiteY1" fmla="*/ 152400 h 1524000"/>
              <a:gd name="connsiteX2" fmla="*/ 8972550 w 9010650"/>
              <a:gd name="connsiteY2" fmla="*/ 1428750 h 1524000"/>
              <a:gd name="connsiteX3" fmla="*/ 2533650 w 9010650"/>
              <a:gd name="connsiteY3" fmla="*/ 1524000 h 1524000"/>
              <a:gd name="connsiteX4" fmla="*/ 0 w 9010650"/>
              <a:gd name="connsiteY4" fmla="*/ 0 h 1524000"/>
              <a:gd name="connsiteX0" fmla="*/ 0 w 6896100"/>
              <a:gd name="connsiteY0" fmla="*/ 0 h 1447800"/>
              <a:gd name="connsiteX1" fmla="*/ 6896100 w 6896100"/>
              <a:gd name="connsiteY1" fmla="*/ 76200 h 1447800"/>
              <a:gd name="connsiteX2" fmla="*/ 6858000 w 6896100"/>
              <a:gd name="connsiteY2" fmla="*/ 1352550 h 1447800"/>
              <a:gd name="connsiteX3" fmla="*/ 419100 w 6896100"/>
              <a:gd name="connsiteY3" fmla="*/ 1447800 h 1447800"/>
              <a:gd name="connsiteX4" fmla="*/ 0 w 6896100"/>
              <a:gd name="connsiteY4" fmla="*/ 0 h 1447800"/>
              <a:gd name="connsiteX0" fmla="*/ 0 w 7048500"/>
              <a:gd name="connsiteY0" fmla="*/ 0 h 1714500"/>
              <a:gd name="connsiteX1" fmla="*/ 6896100 w 7048500"/>
              <a:gd name="connsiteY1" fmla="*/ 76200 h 1714500"/>
              <a:gd name="connsiteX2" fmla="*/ 7048500 w 7048500"/>
              <a:gd name="connsiteY2" fmla="*/ 1714500 h 1714500"/>
              <a:gd name="connsiteX3" fmla="*/ 419100 w 7048500"/>
              <a:gd name="connsiteY3" fmla="*/ 1447800 h 1714500"/>
              <a:gd name="connsiteX4" fmla="*/ 0 w 7048500"/>
              <a:gd name="connsiteY4" fmla="*/ 0 h 1714500"/>
              <a:gd name="connsiteX0" fmla="*/ 0 w 7048500"/>
              <a:gd name="connsiteY0" fmla="*/ 0 h 1714500"/>
              <a:gd name="connsiteX1" fmla="*/ 6286500 w 7048500"/>
              <a:gd name="connsiteY1" fmla="*/ 190500 h 1714500"/>
              <a:gd name="connsiteX2" fmla="*/ 7048500 w 7048500"/>
              <a:gd name="connsiteY2" fmla="*/ 1714500 h 1714500"/>
              <a:gd name="connsiteX3" fmla="*/ 419100 w 7048500"/>
              <a:gd name="connsiteY3" fmla="*/ 1447800 h 1714500"/>
              <a:gd name="connsiteX4" fmla="*/ 0 w 7048500"/>
              <a:gd name="connsiteY4" fmla="*/ 0 h 1714500"/>
              <a:gd name="connsiteX0" fmla="*/ 0 w 7467600"/>
              <a:gd name="connsiteY0" fmla="*/ 0 h 1562100"/>
              <a:gd name="connsiteX1" fmla="*/ 6286500 w 7467600"/>
              <a:gd name="connsiteY1" fmla="*/ 190500 h 1562100"/>
              <a:gd name="connsiteX2" fmla="*/ 7467600 w 7467600"/>
              <a:gd name="connsiteY2" fmla="*/ 1562100 h 1562100"/>
              <a:gd name="connsiteX3" fmla="*/ 419100 w 7467600"/>
              <a:gd name="connsiteY3" fmla="*/ 1447800 h 1562100"/>
              <a:gd name="connsiteX4" fmla="*/ 0 w 7467600"/>
              <a:gd name="connsiteY4" fmla="*/ 0 h 1562100"/>
              <a:gd name="connsiteX0" fmla="*/ 0 w 7467600"/>
              <a:gd name="connsiteY0" fmla="*/ 0 h 1562100"/>
              <a:gd name="connsiteX1" fmla="*/ 6362700 w 7467600"/>
              <a:gd name="connsiteY1" fmla="*/ 76200 h 1562100"/>
              <a:gd name="connsiteX2" fmla="*/ 7467600 w 7467600"/>
              <a:gd name="connsiteY2" fmla="*/ 1562100 h 1562100"/>
              <a:gd name="connsiteX3" fmla="*/ 419100 w 7467600"/>
              <a:gd name="connsiteY3" fmla="*/ 1447800 h 1562100"/>
              <a:gd name="connsiteX4" fmla="*/ 0 w 7467600"/>
              <a:gd name="connsiteY4" fmla="*/ 0 h 1562100"/>
              <a:gd name="connsiteX0" fmla="*/ 0 w 7429500"/>
              <a:gd name="connsiteY0" fmla="*/ 0 h 1562100"/>
              <a:gd name="connsiteX1" fmla="*/ 6324600 w 7429500"/>
              <a:gd name="connsiteY1" fmla="*/ 76200 h 1562100"/>
              <a:gd name="connsiteX2" fmla="*/ 7429500 w 7429500"/>
              <a:gd name="connsiteY2" fmla="*/ 1562100 h 1562100"/>
              <a:gd name="connsiteX3" fmla="*/ 381000 w 7429500"/>
              <a:gd name="connsiteY3" fmla="*/ 1447800 h 1562100"/>
              <a:gd name="connsiteX4" fmla="*/ 0 w 7429500"/>
              <a:gd name="connsiteY4" fmla="*/ 0 h 1562100"/>
              <a:gd name="connsiteX0" fmla="*/ 0 w 7429500"/>
              <a:gd name="connsiteY0" fmla="*/ 0 h 1562100"/>
              <a:gd name="connsiteX1" fmla="*/ 6324600 w 7429500"/>
              <a:gd name="connsiteY1" fmla="*/ 76200 h 1562100"/>
              <a:gd name="connsiteX2" fmla="*/ 7429500 w 7429500"/>
              <a:gd name="connsiteY2" fmla="*/ 1562100 h 1562100"/>
              <a:gd name="connsiteX3" fmla="*/ 800100 w 7429500"/>
              <a:gd name="connsiteY3" fmla="*/ 1333500 h 1562100"/>
              <a:gd name="connsiteX4" fmla="*/ 0 w 7429500"/>
              <a:gd name="connsiteY4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0" h="1562100">
                <a:moveTo>
                  <a:pt x="0" y="0"/>
                </a:moveTo>
                <a:lnTo>
                  <a:pt x="6324600" y="76200"/>
                </a:lnTo>
                <a:lnTo>
                  <a:pt x="7429500" y="1562100"/>
                </a:lnTo>
                <a:lnTo>
                  <a:pt x="800100" y="133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bn-IN" sz="862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625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76375"/>
            <a:ext cx="9144000" cy="4724400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342900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defTabSz="342900"/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 </a:t>
            </a:r>
            <a:r>
              <a:rPr 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defTabSz="342900"/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bn-IN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পত্রের বিভিন্ন অংশ চিহ্নিত করতে পারবে।</a:t>
            </a:r>
            <a:endParaRPr lang="bn-IN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defTabSz="342900"/>
            <a:r>
              <a:rPr lang="bn-IN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আবেদনপত্র</a:t>
            </a:r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as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 lvl="1" defTabSz="342900"/>
            <a:r>
              <a:rPr lang="bn-IN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আবেদনপত্র</a:t>
            </a:r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লিখন কৌশল ব্যাখ্যা </a:t>
            </a:r>
            <a:r>
              <a:rPr lang="bn-IN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IN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defTabSz="342900"/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1389</Words>
  <Application>Microsoft Office PowerPoint</Application>
  <PresentationFormat>On-screen Show (4:3)</PresentationFormat>
  <Paragraphs>134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ছবিগুলো মনোযোগ দিয়ে দেখো    </vt:lpstr>
      <vt:lpstr>আমরা বিভিন্ন প্রকার বিভিন্ন ব্যক্তি  ও  প্রতিষ্ঠানের  কাছে পত্র লিখি</vt:lpstr>
      <vt:lpstr>PowerPoint Presentation</vt:lpstr>
      <vt:lpstr>PowerPoint Presentation</vt:lpstr>
      <vt:lpstr>PowerPoint Presentation</vt:lpstr>
      <vt:lpstr>PowerPoint Presentation</vt:lpstr>
      <vt:lpstr>পত্রের সংজ্ঞায়ন</vt:lpstr>
      <vt:lpstr>সাধারণ অর্থে তথ‍্য কিংবা মনোভাব আদান-প্রদানের লিখিত রূপ হলো পত্র।</vt:lpstr>
      <vt:lpstr>'পত্র' শব্দটির শাব্দিক অর্থ পাতা, ফর্দ ইত‍্যাদি। আভিধানিক অর্থে চিহ্ন বা স্মারক।</vt:lpstr>
      <vt:lpstr>কোনো পদে নিয়োগপ্রাপ্তির জন্যে বা ছুটি, বদলি, সাহায্য চেয়ে যথাযথ কর্তৃপক্ষের কাছে যে আনুষ্ঠানিক পত্র লেখা হয়, তাকে দরখাস্ত বা আবেদনপত্র বলে।</vt:lpstr>
      <vt:lpstr>PowerPoint Presentation</vt:lpstr>
      <vt:lpstr>PowerPoint Presentation</vt:lpstr>
      <vt:lpstr>সুন্দর, নির্ভুল, সুলিখিত দরখাস্ত প্রার্থীর যোগ্যতা, দক্ষতা, শিক্ষা ও রুচি সম্পর্কে অনুকূল দৃষ্টি লাভে ও উচ্চ ধারণা পোষণে সাহায্য করে। </vt:lpstr>
      <vt:lpstr>আবেদনপত্র লেখার স্টাইল</vt:lpstr>
      <vt:lpstr>   নমুনা               ১। তারিখ ২। শিরোনাম/ প্রাপক (ঠিকানা সংবলিত)                  প্রধান শিক্ষক/অধ্যক্ষ মহোদয় .............................................  ৩। মূল কথা/ বিষয়:   ৪। সম্ভাষণ  মহোদয়/ মহাত্মন/ জনাব,   </vt:lpstr>
      <vt:lpstr>  ৫। আবেদনের গর্ভাংশ  ৬। ভদ্রোচিত বিদায়/ বিদায় সম্ভাষণ  (নাম ও স্বাক্ষরসহ)      নিবেদক আপনার অনুগত শিক্ষার্থী/ শিক্ষার্থীবৃন্দ .........................................  </vt:lpstr>
      <vt:lpstr>তারিখ লেখার নিয়ম-কানুন</vt:lpstr>
      <vt:lpstr> হিজরি ক্যালেন্ডার (চাঁদ, মহররম, ৩৬০ দিন),  গ্রেগরিয়ান ক্যালেন্ডার (সূর্য, জানুয়ারি, ৩৬৫) ও বঙ্গাব্দ ক্যালেন্ডার (বৈশাখ, ৩৬৫) </vt:lpstr>
      <vt:lpstr>  তাংঃ ২৯ আগস্ট, ২০২০ খ্রিষ্টাব্দ ২৯ আগস্ট, ২০২০ খ্রিস্টাব্দ ২৯, আগস্ট, ২০২০ খ্রীষ্টাব্দ আগস্ট, ২৯, ২০২০ খ্রীস্টাব্দ ২৯/৮/২০২০ খ্রীঃ ৮/২৯/২০২০ খ্রী: ২৯-৮-২০২০ ইংরেজী ২৯.৮.২০২০ ইংরেজি ২৯, আগস্ট, ২০২০ ইং   </vt:lpstr>
      <vt:lpstr> আগস্ট ২৯, ২০২০ খ্রিষ্টাব্দ ২৯ আগস্ট ২০২০ খ্রিষ্টাব্দ ২৯/০৮/২০২০ খ্রি. ২৯-০৮-২০২০ খ্রি. ২৯.০৮.২০২০ খ্রি.    </vt:lpstr>
      <vt:lpstr>তারিখের সাথে ই, রা, ঠা, লা, শে না লেখাই ভালো। বিশেষ করে ১৯ থেকে ৩১ তারিখ পর্যন্ত অংকের কথায় শেষ বর্ণে শ রয়েছে। যেমন: অংকে ২১; আর কথায় একুশ। তাহলে (একুশ+শে)= একুশশে হলো যা ঠিক নয়। তাই ২১ শে ফেব্রুয়ারি না লিখে হয় ২১ ফেব্রুয়ারি নতুবা কথায় একুশে ফেব্রুয়ারি লেখা উচিত।</vt:lpstr>
      <vt:lpstr>আগস্ট ২৯, ২০২০ খ্রিষ্টাব্দ  </vt:lpstr>
      <vt:lpstr>বরাবর/ মাননীয়/ মহামান্য</vt:lpstr>
      <vt:lpstr>আগস্ট ২৯, ২০২০ খ্রিষ্টাব্দ  প্রধান শিক্ষক কাউনিয়া সরকারী এম.এইচ হাইস্কুল কাউনিয়া, রংপুর- ৫৪৪০  </vt:lpstr>
      <vt:lpstr>PowerPoint Presentation</vt:lpstr>
      <vt:lpstr>মাধ্যম:</vt:lpstr>
      <vt:lpstr>আগস্ট ২৯, ২০২০ খ্রিষ্টাব্দ  প্রধান শিক্ষক কাউনিয়া সরকারী এম.এইচ হাইস্কুল কাউনিয়া, রংপুর- ৫৪৪০  মাধ্যম: শ্রেণিশিক্ষক।   </vt:lpstr>
      <vt:lpstr>বিষয়</vt:lpstr>
      <vt:lpstr> আগস্ট ২৯, ২০২০ খ্রিষ্টাব্দ  প্রধান শিক্ষক কাউনিয়া সরকারী এম.এইচ হাইস্কুল কাউনিয়া, রংপুর- ৫৪৪০  মাধ্যম: শ্রেণিশিক্ষক।  বিষয়:  বড় বোনের বিয়ে উপলক্ষে অগ্রিম তিন              দিনের ছুটির জন্য আবেদন।   </vt:lpstr>
      <vt:lpstr>আবেদনপত্রের সূত্র / স্মারক নম্বর</vt:lpstr>
      <vt:lpstr>মহোদয়/মহাত্মন/ জনাব</vt:lpstr>
      <vt:lpstr>সবিনয়/ বিনীত</vt:lpstr>
      <vt:lpstr>PowerPoint Presentation</vt:lpstr>
      <vt:lpstr>PowerPoint Presentation</vt:lpstr>
      <vt:lpstr>বাধিত/ মঞ্জুর/আজ্ঞা/ মর্জি/কৃতজ্ঞ</vt:lpstr>
      <vt:lpstr>বিনীত নিবেদক</vt:lpstr>
      <vt:lpstr>PowerPoint Presentation</vt:lpstr>
      <vt:lpstr>PowerPoint Presentation</vt:lpstr>
      <vt:lpstr>বহুজন শিক্ষার্থীর জন্য হলে পক্ষে</vt:lpstr>
      <vt:lpstr>সংযুক্তি</vt:lpstr>
      <vt:lpstr>অভিভাবকের স্বাক্ষর</vt:lpstr>
      <vt:lpstr>PowerPoint Presentation</vt:lpstr>
      <vt:lpstr>PowerPoint Presentation</vt:lpstr>
      <vt:lpstr>কাগজ, পেজ, মার্জিন, প্যারা, হাতের লেখা, শব্দ, বাক্য...</vt:lpstr>
      <vt:lpstr>ব‍্যক্তিগত পত্র কত পৃষ্ঠায় লিখতে হবে তা নির্ধারিত নেই। তবে প্রশ্নের মান-বণ্টন ও সময় দেখে ভেবে-চিন্তে লেখা উচিত। মোটামুটি হাতের লেখায় দুই থেকে তিন পৃষ্ঠার মধ‍্যে লিখলে যথেষ্ট হবে।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Ataur Rahman Sayem</cp:lastModifiedBy>
  <cp:revision>879</cp:revision>
  <dcterms:created xsi:type="dcterms:W3CDTF">2006-08-16T00:00:00Z</dcterms:created>
  <dcterms:modified xsi:type="dcterms:W3CDTF">2020-12-14T06:16:04Z</dcterms:modified>
</cp:coreProperties>
</file>