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2" r:id="rId3"/>
    <p:sldId id="302" r:id="rId4"/>
    <p:sldId id="264" r:id="rId5"/>
    <p:sldId id="270" r:id="rId6"/>
    <p:sldId id="296" r:id="rId7"/>
    <p:sldId id="297" r:id="rId8"/>
    <p:sldId id="275" r:id="rId9"/>
    <p:sldId id="262" r:id="rId10"/>
    <p:sldId id="293" r:id="rId11"/>
    <p:sldId id="263" r:id="rId12"/>
    <p:sldId id="278" r:id="rId13"/>
    <p:sldId id="261" r:id="rId14"/>
    <p:sldId id="279" r:id="rId15"/>
    <p:sldId id="300" r:id="rId16"/>
    <p:sldId id="301" r:id="rId17"/>
    <p:sldId id="303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5791-AA19-4F7E-B659-8FD6015CA5B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8DE8-63AF-4EF6-9A98-8913ADDDF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6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78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72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14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6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37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1000" y="1371600"/>
            <a:ext cx="27432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733800"/>
            <a:ext cx="5334000" cy="2555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MD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ASRAFUL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KABIR</a:t>
            </a:r>
            <a:endParaRPr lang="en-US" sz="2400" b="1" i="1" kern="0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</a:t>
            </a:r>
          </a:p>
          <a:p>
            <a:pPr lvl="0">
              <a:defRPr/>
            </a:pPr>
            <a:r>
              <a:rPr lang="en-US" sz="1400" b="1" i="1" kern="0" dirty="0" smtClean="0">
                <a:solidFill>
                  <a:sysClr val="windowText" lastClr="000000"/>
                </a:solidFill>
              </a:rPr>
              <a:t>               	          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CHANDONBARI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S.A.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PAILOT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GIRLS HIGH SCHOOL</a:t>
            </a:r>
            <a:endParaRPr lang="en-US" sz="1400" b="1" i="1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MONOHARDI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NORSINGDI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438400"/>
            <a:ext cx="3227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chemeClr val="bg1"/>
                </a:solidFill>
              </a:rPr>
              <a:t>SIX/SEVEN</a:t>
            </a:r>
          </a:p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  ENGLISH </a:t>
            </a:r>
            <a:r>
              <a:rPr lang="en-US" sz="2400" b="1" i="1" kern="0" noProof="0" dirty="0" smtClean="0">
                <a:solidFill>
                  <a:schemeClr val="bg1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</a:t>
            </a:r>
            <a:r>
              <a:rPr lang="en-US" sz="2400" b="1" i="1" kern="0" dirty="0" smtClean="0">
                <a:solidFill>
                  <a:schemeClr val="bg1"/>
                </a:solidFill>
              </a:rPr>
              <a:t> RIGHT FORMS OF VERBS (SUBJECT VERB AGREEMENT)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1295400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17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14098"/>
            <a:ext cx="3079548" cy="2063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49974" y="1055661"/>
            <a:ext cx="55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boy and not his friends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held the book.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6178" y="3274874"/>
            <a:ext cx="532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fruits and not junk food </a:t>
            </a:r>
            <a:r>
              <a:rPr lang="en-US" sz="3600" b="1" i="1" dirty="0" smtClean="0">
                <a:solidFill>
                  <a:srgbClr val="C00000"/>
                </a:solidFill>
              </a:rPr>
              <a:t>is/are </a:t>
            </a:r>
            <a:r>
              <a:rPr lang="en-US" sz="3600" b="1" dirty="0" smtClean="0"/>
              <a:t>good for health.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47382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there is </a:t>
            </a:r>
            <a:r>
              <a:rPr lang="en-US" sz="3200" b="1" i="1" dirty="0" smtClean="0">
                <a:solidFill>
                  <a:srgbClr val="0070C0"/>
                </a:solidFill>
              </a:rPr>
              <a:t>not + noun </a:t>
            </a:r>
            <a:r>
              <a:rPr lang="en-US" sz="3200" b="1" dirty="0" smtClean="0"/>
              <a:t>after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, the verb will follow the noun before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41"/>
          <a:stretch/>
        </p:blipFill>
        <p:spPr>
          <a:xfrm>
            <a:off x="0" y="2993758"/>
            <a:ext cx="2599593" cy="1587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9" r="19849"/>
          <a:stretch/>
        </p:blipFill>
        <p:spPr>
          <a:xfrm>
            <a:off x="2362200" y="3384658"/>
            <a:ext cx="1460905" cy="1196817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2209800" y="3276600"/>
            <a:ext cx="1752600" cy="1565293"/>
          </a:xfrm>
          <a:prstGeom prst="mathMultiply">
            <a:avLst>
              <a:gd name="adj1" fmla="val 49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7592" y="1935281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48287" y="141543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81116" y="4182203"/>
            <a:ext cx="38749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56105" y="3666544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80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3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My cousins not my friend  </a:t>
            </a:r>
            <a:r>
              <a:rPr lang="en-US" sz="3600" b="1" i="1" dirty="0" smtClean="0"/>
              <a:t>_____(be)</a:t>
            </a:r>
            <a:r>
              <a:rPr lang="en-US" sz="3600" b="1" dirty="0" smtClean="0"/>
              <a:t> with me yesterday.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445" y="3886200"/>
            <a:ext cx="846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Her uncle not her cousins usually  </a:t>
            </a:r>
            <a:r>
              <a:rPr lang="en-US" sz="3600" b="1" i="1" dirty="0" smtClean="0"/>
              <a:t>______ (sing) </a:t>
            </a:r>
            <a:r>
              <a:rPr lang="en-US" sz="3600" b="1" dirty="0" smtClean="0"/>
              <a:t>well.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22982"/>
            <a:ext cx="860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943600" y="25908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299" y="4419600"/>
            <a:ext cx="262890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2709266" cy="185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684074"/>
            <a:ext cx="5895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Headmaster along with his students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dirty="0" smtClean="0"/>
              <a:t>present in the picture.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961382"/>
            <a:ext cx="594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students </a:t>
            </a:r>
            <a:r>
              <a:rPr lang="en-US" sz="3200" b="1" dirty="0" smtClean="0"/>
              <a:t>with their teacher</a:t>
            </a:r>
            <a:r>
              <a:rPr lang="en-US" sz="3200" b="1" i="1" dirty="0" smtClean="0">
                <a:solidFill>
                  <a:srgbClr val="C00000"/>
                </a:solidFill>
              </a:rPr>
              <a:t> is/are </a:t>
            </a:r>
            <a:r>
              <a:rPr lang="en-US" sz="3200" b="1" dirty="0" smtClean="0"/>
              <a:t>making garden.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6255" y="4813518"/>
            <a:ext cx="881219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in the subject there is a noun or a pronoun followed by </a:t>
            </a:r>
            <a:r>
              <a:rPr lang="en-US" sz="2800" b="1" dirty="0" smtClean="0">
                <a:solidFill>
                  <a:srgbClr val="0070C0"/>
                </a:solidFill>
              </a:rPr>
              <a:t>with</a:t>
            </a:r>
            <a:r>
              <a:rPr lang="en-US" sz="2800" b="1" dirty="0">
                <a:solidFill>
                  <a:srgbClr val="0070C0"/>
                </a:solidFill>
              </a:rPr>
              <a:t>, along with, together with, as well as, accompanied by </a:t>
            </a:r>
            <a:r>
              <a:rPr lang="en-US" sz="2800" b="1" dirty="0" smtClean="0">
                <a:solidFill>
                  <a:srgbClr val="0070C0"/>
                </a:solidFill>
              </a:rPr>
              <a:t>+ noun or pronoun, </a:t>
            </a:r>
            <a:r>
              <a:rPr lang="en-US" sz="2800" b="1" dirty="0" smtClean="0"/>
              <a:t>the verb will be according to the first noun or pronoun. 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540051"/>
            <a:ext cx="2709266" cy="2031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800" y="16002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527964" y="990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4200" y="37338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810000" y="327862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68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2559055"/>
            <a:ext cx="5962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Nitu as well as her friends _____ done well in the examination.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020" y="145720"/>
            <a:ext cx="872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48" y="2589645"/>
            <a:ext cx="2744932" cy="1829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30" y="4706939"/>
            <a:ext cx="2724150" cy="17575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877790" y="1371600"/>
            <a:ext cx="2971800" cy="985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en-US" sz="3600" b="1" i="1" dirty="0" smtClean="0">
                <a:solidFill>
                  <a:srgbClr val="C00000"/>
                </a:solidFill>
              </a:rPr>
              <a:t>e, have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150" y="4985532"/>
            <a:ext cx="59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The children with their parents  _____  happy.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3078307" y="3048000"/>
            <a:ext cx="134129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3925" y="5410200"/>
            <a:ext cx="14382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83" y="2463225"/>
            <a:ext cx="851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/>
              <a:t>The singer </a:t>
            </a:r>
            <a:r>
              <a:rPr lang="en-US" sz="3200" b="1" dirty="0" smtClean="0"/>
              <a:t>and musician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/>
              <a:t>sung the song.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10" y="4180582"/>
            <a:ext cx="851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dirty="0"/>
              <a:t>No bus and no train </a:t>
            </a:r>
            <a:r>
              <a:rPr lang="en-US" sz="3200" b="1" i="1" dirty="0"/>
              <a:t>______</a:t>
            </a:r>
            <a:r>
              <a:rPr lang="en-US" sz="3200" b="1" dirty="0" smtClean="0"/>
              <a:t> seen in the roads last night.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634" y="5394417"/>
            <a:ext cx="840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Ranu not her sisters ________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pictures regularly.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92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verbs and fill the gaps with right forms of verbs.(Pair/Group work)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113782"/>
            <a:ext cx="8511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The </a:t>
            </a:r>
            <a:r>
              <a:rPr lang="en-US" sz="3200" b="1" dirty="0" smtClean="0"/>
              <a:t>poet </a:t>
            </a:r>
            <a:r>
              <a:rPr lang="en-US" sz="3200" b="1" dirty="0"/>
              <a:t>and </a:t>
            </a:r>
            <a:r>
              <a:rPr lang="en-US" sz="3200" b="1" dirty="0" smtClean="0"/>
              <a:t>the writer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/>
              <a:t>______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written these articles.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1265036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0291" y="231371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30580" y="2971800"/>
            <a:ext cx="134162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85302" y="4029125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5164" y="5257800"/>
            <a:ext cx="18287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65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76200"/>
            <a:ext cx="892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 the correct verbs and fill the gaps with right forms of verbs.(Pair/Group work)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4876800" y="33528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s/was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1512" y="4060409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71295" y="2057400"/>
            <a:ext cx="1129705" cy="90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57" y="2362200"/>
            <a:ext cx="875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Limon accompanied by his brothers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done the work.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372" y="3505200"/>
            <a:ext cx="819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. Each bottle </a:t>
            </a:r>
            <a:r>
              <a:rPr lang="en-US" sz="3200" b="1" dirty="0"/>
              <a:t>and </a:t>
            </a:r>
            <a:r>
              <a:rPr lang="en-US" sz="3200" b="1" dirty="0" smtClean="0"/>
              <a:t>each box  _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 of plastic.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180582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</a:t>
            </a:r>
            <a:r>
              <a:rPr lang="en-US" sz="3200" b="1" dirty="0" smtClean="0"/>
              <a:t>. Ranu together with her parents 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just left the station.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0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8. Ranu’s </a:t>
            </a:r>
            <a:r>
              <a:rPr lang="en-US" sz="3200" b="1" dirty="0"/>
              <a:t>parents </a:t>
            </a:r>
            <a:r>
              <a:rPr lang="en-US" sz="3200" b="1" dirty="0" smtClean="0"/>
              <a:t>not her brother ______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going  to her uncle’s house.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429000" y="1335107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5181600"/>
            <a:ext cx="19718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0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16" grpId="0"/>
      <p:bldP spid="17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836" y="609600"/>
            <a:ext cx="492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66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7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1" y="1905000"/>
            <a:ext cx="8077199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Note for the honourable teachers: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subject teachers are requested to read the notes given below the slides.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Notes are given bellow the slide no. 7</a:t>
            </a:r>
            <a:r>
              <a:rPr lang="en-US" sz="2800" b="1" dirty="0" smtClean="0">
                <a:solidFill>
                  <a:schemeClr val="tx1"/>
                </a:solidFill>
              </a:rPr>
              <a:t>, 9, 11</a:t>
            </a:r>
            <a:r>
              <a:rPr lang="en-US" sz="2800" b="1" smtClean="0">
                <a:solidFill>
                  <a:schemeClr val="tx1"/>
                </a:solidFill>
              </a:rPr>
              <a:t>,  12,13, 14 and 15.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86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1336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Verb Agreement (Part 2)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3284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(Right forms of verbs)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1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1209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Learning Outcomes-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3849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the lesson the students will be able to –</a:t>
            </a:r>
          </a:p>
          <a:p>
            <a:endParaRPr lang="en-US" sz="3200" b="1" dirty="0"/>
          </a:p>
          <a:p>
            <a:r>
              <a:rPr lang="en-US" sz="3200" b="1" dirty="0" smtClean="0"/>
              <a:t>* use the right forms of the verbs in sentences.</a:t>
            </a: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0969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girl and student </a:t>
            </a:r>
            <a:r>
              <a:rPr lang="en-US" sz="3200" b="1" i="1" dirty="0" smtClean="0">
                <a:solidFill>
                  <a:srgbClr val="C00000"/>
                </a:solidFill>
              </a:rPr>
              <a:t>is/are</a:t>
            </a:r>
            <a:r>
              <a:rPr lang="en-US" sz="3200" b="1" dirty="0" smtClean="0"/>
              <a:t> answering the question.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6" y="3127098"/>
            <a:ext cx="2937163" cy="16521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7304809" y="3695351"/>
            <a:ext cx="61999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958229"/>
            <a:ext cx="568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Headmaster and secretary</a:t>
            </a:r>
            <a:r>
              <a:rPr lang="en-US" sz="3200" b="1" i="1" dirty="0">
                <a:solidFill>
                  <a:srgbClr val="C00000"/>
                </a:solidFill>
              </a:rPr>
              <a:t> was/were </a:t>
            </a:r>
            <a:r>
              <a:rPr lang="en-US" sz="3200" b="1" dirty="0"/>
              <a:t>present.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36731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sp>
        <p:nvSpPr>
          <p:cNvPr id="5" name="Freeform 4"/>
          <p:cNvSpPr/>
          <p:nvPr/>
        </p:nvSpPr>
        <p:spPr>
          <a:xfrm>
            <a:off x="6899564" y="308037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60918" y="17526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81600" y="127002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6" y="745814"/>
            <a:ext cx="2937163" cy="2202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06327" y="4983540"/>
            <a:ext cx="845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same person, only the first noun will take article “the” and verb will be singular.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81945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Headmaster and the Secretary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present.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0847" y="4191000"/>
            <a:ext cx="800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868740"/>
            <a:ext cx="56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Captain and the </a:t>
            </a:r>
            <a:r>
              <a:rPr lang="en-US" sz="3200" b="1" dirty="0" smtClean="0"/>
              <a:t>player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celebrating of taking wicket.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5"/>
          <a:stretch/>
        </p:blipFill>
        <p:spPr>
          <a:xfrm>
            <a:off x="290945" y="801232"/>
            <a:ext cx="2833254" cy="186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6303818" y="371153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1667425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635211" y="1147708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5" y="3007486"/>
            <a:ext cx="2833254" cy="194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98737" y="510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different persons, both nouns will take article “the” and verb will be plural.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0622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82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magistrate and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811" y="3429000"/>
            <a:ext cx="830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magistrate and the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0822" y="515034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2235179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383482" y="1752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145" y="38100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021782" y="320959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5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5" y="937093"/>
            <a:ext cx="518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Each boy and each girl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books.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891181"/>
            <a:ext cx="507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Every pencil and every brush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i="1" dirty="0" smtClean="0"/>
              <a:t>new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93" y="759697"/>
            <a:ext cx="2800380" cy="1967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9411" y="4572000"/>
            <a:ext cx="885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two or more nouns qualified by </a:t>
            </a:r>
            <a:r>
              <a:rPr lang="en-US" sz="3200" b="1" i="1" dirty="0" smtClean="0">
                <a:solidFill>
                  <a:srgbClr val="0070C0"/>
                </a:solidFill>
              </a:rPr>
              <a:t>each / every /no</a:t>
            </a:r>
            <a:r>
              <a:rPr lang="en-US" sz="3200" b="1" dirty="0" smtClean="0"/>
              <a:t>, even though they are joined by </a:t>
            </a:r>
            <a:r>
              <a:rPr lang="en-US" sz="3200" b="1" i="1" dirty="0" smtClean="0">
                <a:solidFill>
                  <a:srgbClr val="0070C0"/>
                </a:solidFill>
              </a:rPr>
              <a:t>and</a:t>
            </a:r>
            <a:r>
              <a:rPr lang="en-US" sz="3200" b="1" dirty="0" smtClean="0"/>
              <a:t>,  will </a:t>
            </a:r>
            <a:r>
              <a:rPr lang="en-US" sz="3200" b="1" dirty="0"/>
              <a:t>take singular verb.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5" y="2905070"/>
            <a:ext cx="1766455" cy="1172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895600"/>
            <a:ext cx="15240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35211" y="18288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924298" y="1302149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06739" y="3810000"/>
            <a:ext cx="65116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953001" y="3200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00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smtClean="0"/>
              <a:t>Every jug and every mug </a:t>
            </a:r>
            <a:r>
              <a:rPr lang="en-US" sz="3600" b="1" dirty="0"/>
              <a:t>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made of glass.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279396"/>
            <a:ext cx="1119948" cy="111994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2400" y="762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8" y="4419600"/>
            <a:ext cx="592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smtClean="0"/>
              <a:t>Each jellyfish </a:t>
            </a:r>
            <a:r>
              <a:rPr lang="en-US" sz="3600" b="1" dirty="0"/>
              <a:t>and </a:t>
            </a:r>
            <a:r>
              <a:rPr lang="en-US" sz="3600" b="1" dirty="0" smtClean="0"/>
              <a:t>each dolphin  ____ </a:t>
            </a:r>
            <a:r>
              <a:rPr lang="en-US" sz="3600" b="1" dirty="0"/>
              <a:t>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 looking beautiful.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895600" y="2399344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121169"/>
            <a:ext cx="1981200" cy="44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183076"/>
            <a:ext cx="936066" cy="1173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874931"/>
            <a:ext cx="1371608" cy="1792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59" y="2579379"/>
            <a:ext cx="498429" cy="683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853" y="2530888"/>
            <a:ext cx="695560" cy="73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989" y="2555290"/>
            <a:ext cx="498429" cy="683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67" y="5121169"/>
            <a:ext cx="1944733" cy="1432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26" y="3754298"/>
            <a:ext cx="1952674" cy="1366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3179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890</Words>
  <Application>Microsoft Office PowerPoint</Application>
  <PresentationFormat>On-screen Show (4:3)</PresentationFormat>
  <Paragraphs>104</Paragraphs>
  <Slides>17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HABIBUR</cp:lastModifiedBy>
  <cp:revision>300</cp:revision>
  <dcterms:created xsi:type="dcterms:W3CDTF">2006-08-16T00:00:00Z</dcterms:created>
  <dcterms:modified xsi:type="dcterms:W3CDTF">2020-12-13T14:07:32Z</dcterms:modified>
</cp:coreProperties>
</file>