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1" r:id="rId4"/>
    <p:sldId id="259" r:id="rId5"/>
    <p:sldId id="260" r:id="rId6"/>
    <p:sldId id="267" r:id="rId7"/>
    <p:sldId id="281" r:id="rId8"/>
    <p:sldId id="282" r:id="rId9"/>
    <p:sldId id="280" r:id="rId10"/>
    <p:sldId id="271" r:id="rId11"/>
    <p:sldId id="272" r:id="rId12"/>
    <p:sldId id="277"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8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2EB0D-B539-46D7-86AA-8F9B62D90D7E}" type="datetimeFigureOut">
              <a:rPr lang="en-US" smtClean="0"/>
              <a:pPr/>
              <a:t>14-Dec-20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A2478-155F-44E9-A65D-6BCA3CB6E3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14-Dec-20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533400" y="3703290"/>
            <a:ext cx="8001000" cy="3154710"/>
          </a:xfrm>
          <a:prstGeom prst="rect">
            <a:avLst/>
          </a:prstGeom>
          <a:noFill/>
        </p:spPr>
        <p:txBody>
          <a:bodyPr wrap="square" rtlCol="0">
            <a:spAutoFit/>
          </a:bodyPr>
          <a:lstStyle/>
          <a:p>
            <a:pPr algn="ctr"/>
            <a:r>
              <a:rPr lang="bn-BD" sz="19900" dirty="0" smtClean="0">
                <a:latin typeface="NikoshBAN" pitchFamily="2" charset="0"/>
                <a:cs typeface="NikoshBAN" pitchFamily="2" charset="0"/>
              </a:rPr>
              <a:t>স্বাগতম </a:t>
            </a:r>
            <a:endParaRPr lang="en-US" sz="19900" dirty="0">
              <a:latin typeface="NikoshBAN" pitchFamily="2" charset="0"/>
              <a:cs typeface="NikoshBAN" pitchFamily="2" charset="0"/>
            </a:endParaRPr>
          </a:p>
        </p:txBody>
      </p:sp>
      <p:sp>
        <p:nvSpPr>
          <p:cNvPr id="13314" name="AutoShape 2"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2" name="AutoShape 10"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4" name="AutoShape 12"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6" name="AutoShape 14"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8" name="AutoShape 16"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ব্যাঙ্গালোর শহরে বিবাহের জন্য ফুলের তোড়া - 2টি ফুলের তোড়ার ডিলার"/>
          <p:cNvPicPr>
            <a:picLocks noChangeAspect="1" noChangeArrowheads="1"/>
          </p:cNvPicPr>
          <p:nvPr/>
        </p:nvPicPr>
        <p:blipFill>
          <a:blip r:embed="rId2"/>
          <a:srcRect/>
          <a:stretch>
            <a:fillRect/>
          </a:stretch>
        </p:blipFill>
        <p:spPr bwMode="auto">
          <a:xfrm>
            <a:off x="685800" y="304800"/>
            <a:ext cx="7772400" cy="4038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wipe(down)">
                                      <p:cBhvr>
                                        <p:cTn id="15" dur="580">
                                          <p:stCondLst>
                                            <p:cond delay="0"/>
                                          </p:stCondLst>
                                        </p:cTn>
                                        <p:tgtEl>
                                          <p:spTgt spid="14340"/>
                                        </p:tgtEl>
                                      </p:cBhvr>
                                    </p:animEffect>
                                    <p:anim calcmode="lin" valueType="num">
                                      <p:cBhvr>
                                        <p:cTn id="16"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34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34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340"/>
                                        </p:tgtEl>
                                        <p:attrNameLst>
                                          <p:attrName>ppt_y</p:attrName>
                                        </p:attrNameLst>
                                      </p:cBhvr>
                                      <p:tavLst>
                                        <p:tav tm="0" fmla="#ppt_y-sin(pi*$)/81">
                                          <p:val>
                                            <p:fltVal val="0"/>
                                          </p:val>
                                        </p:tav>
                                        <p:tav tm="100000">
                                          <p:val>
                                            <p:fltVal val="1"/>
                                          </p:val>
                                        </p:tav>
                                      </p:tavLst>
                                    </p:anim>
                                    <p:animScale>
                                      <p:cBhvr>
                                        <p:cTn id="21" dur="26">
                                          <p:stCondLst>
                                            <p:cond delay="650"/>
                                          </p:stCondLst>
                                        </p:cTn>
                                        <p:tgtEl>
                                          <p:spTgt spid="14340"/>
                                        </p:tgtEl>
                                      </p:cBhvr>
                                      <p:to x="100000" y="60000"/>
                                    </p:animScale>
                                    <p:animScale>
                                      <p:cBhvr>
                                        <p:cTn id="22" dur="166" decel="50000">
                                          <p:stCondLst>
                                            <p:cond delay="676"/>
                                          </p:stCondLst>
                                        </p:cTn>
                                        <p:tgtEl>
                                          <p:spTgt spid="14340"/>
                                        </p:tgtEl>
                                      </p:cBhvr>
                                      <p:to x="100000" y="100000"/>
                                    </p:animScale>
                                    <p:animScale>
                                      <p:cBhvr>
                                        <p:cTn id="23" dur="26">
                                          <p:stCondLst>
                                            <p:cond delay="1312"/>
                                          </p:stCondLst>
                                        </p:cTn>
                                        <p:tgtEl>
                                          <p:spTgt spid="14340"/>
                                        </p:tgtEl>
                                      </p:cBhvr>
                                      <p:to x="100000" y="80000"/>
                                    </p:animScale>
                                    <p:animScale>
                                      <p:cBhvr>
                                        <p:cTn id="24" dur="166" decel="50000">
                                          <p:stCondLst>
                                            <p:cond delay="1338"/>
                                          </p:stCondLst>
                                        </p:cTn>
                                        <p:tgtEl>
                                          <p:spTgt spid="14340"/>
                                        </p:tgtEl>
                                      </p:cBhvr>
                                      <p:to x="100000" y="100000"/>
                                    </p:animScale>
                                    <p:animScale>
                                      <p:cBhvr>
                                        <p:cTn id="25" dur="26">
                                          <p:stCondLst>
                                            <p:cond delay="1642"/>
                                          </p:stCondLst>
                                        </p:cTn>
                                        <p:tgtEl>
                                          <p:spTgt spid="14340"/>
                                        </p:tgtEl>
                                      </p:cBhvr>
                                      <p:to x="100000" y="90000"/>
                                    </p:animScale>
                                    <p:animScale>
                                      <p:cBhvr>
                                        <p:cTn id="26" dur="166" decel="50000">
                                          <p:stCondLst>
                                            <p:cond delay="1668"/>
                                          </p:stCondLst>
                                        </p:cTn>
                                        <p:tgtEl>
                                          <p:spTgt spid="14340"/>
                                        </p:tgtEl>
                                      </p:cBhvr>
                                      <p:to x="100000" y="100000"/>
                                    </p:animScale>
                                    <p:animScale>
                                      <p:cBhvr>
                                        <p:cTn id="27" dur="26">
                                          <p:stCondLst>
                                            <p:cond delay="1808"/>
                                          </p:stCondLst>
                                        </p:cTn>
                                        <p:tgtEl>
                                          <p:spTgt spid="14340"/>
                                        </p:tgtEl>
                                      </p:cBhvr>
                                      <p:to x="100000" y="95000"/>
                                    </p:animScale>
                                    <p:animScale>
                                      <p:cBhvr>
                                        <p:cTn id="28" dur="166" decel="50000">
                                          <p:stCondLst>
                                            <p:cond delay="1834"/>
                                          </p:stCondLst>
                                        </p:cTn>
                                        <p:tgtEl>
                                          <p:spTgt spid="143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ounded Rectangle 1"/>
          <p:cNvSpPr/>
          <p:nvPr/>
        </p:nvSpPr>
        <p:spPr>
          <a:xfrm>
            <a:off x="2590800" y="4038600"/>
            <a:ext cx="4038600" cy="990600"/>
          </a:xfrm>
          <a:prstGeom prst="roundRect">
            <a:avLst>
              <a:gd name="adj" fmla="val 50000"/>
            </a:avLst>
          </a:prstGeom>
          <a:solidFill>
            <a:srgbClr val="C0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একক কাজঃ </a:t>
            </a:r>
            <a:endParaRPr lang="en-US" sz="7200" dirty="0">
              <a:latin typeface="NikoshBAN" pitchFamily="2" charset="0"/>
              <a:cs typeface="NikoshBAN" pitchFamily="2" charset="0"/>
            </a:endParaRPr>
          </a:p>
        </p:txBody>
      </p:sp>
      <p:sp>
        <p:nvSpPr>
          <p:cNvPr id="3" name="Rounded Rectangle 2"/>
          <p:cNvSpPr/>
          <p:nvPr/>
        </p:nvSpPr>
        <p:spPr>
          <a:xfrm>
            <a:off x="1143000" y="5181600"/>
            <a:ext cx="6781800" cy="1524000"/>
          </a:xfrm>
          <a:prstGeom prst="roundRect">
            <a:avLst>
              <a:gd name="adj" fmla="val 50000"/>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indent="-1143000"/>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১।সাইকিয়াট্রিক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সমাজকর্ম</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5122" name="Picture 2" descr="National University: Social Work Department Books: জাতীয় ..."/>
          <p:cNvPicPr>
            <a:picLocks noChangeAspect="1" noChangeArrowheads="1"/>
          </p:cNvPicPr>
          <p:nvPr/>
        </p:nvPicPr>
        <p:blipFill>
          <a:blip r:embed="rId2"/>
          <a:srcRect t="54340"/>
          <a:stretch>
            <a:fillRect/>
          </a:stretch>
        </p:blipFill>
        <p:spPr bwMode="auto">
          <a:xfrm>
            <a:off x="1143000" y="381000"/>
            <a:ext cx="68580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1"/>
                                          </p:val>
                                        </p:tav>
                                        <p:tav tm="100000">
                                          <p:val>
                                            <p:strVal val="#ppt_x"/>
                                          </p:val>
                                        </p:tav>
                                      </p:tavLst>
                                    </p:anim>
                                    <p:anim calcmode="lin" valueType="num">
                                      <p:cBhvr>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Oval 2"/>
          <p:cNvSpPr/>
          <p:nvPr/>
        </p:nvSpPr>
        <p:spPr>
          <a:xfrm>
            <a:off x="2209800" y="3429000"/>
            <a:ext cx="4648200" cy="1219200"/>
          </a:xfrm>
          <a:prstGeom prst="ellipse">
            <a:avLst/>
          </a:prstGeom>
          <a:solidFill>
            <a:srgbClr val="FF00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দলীয় কাজঃ </a:t>
            </a:r>
            <a:endParaRPr lang="en-US" sz="6000" dirty="0">
              <a:latin typeface="NikoshBAN" pitchFamily="2" charset="0"/>
              <a:cs typeface="NikoshBAN" pitchFamily="2" charset="0"/>
            </a:endParaRPr>
          </a:p>
        </p:txBody>
      </p:sp>
      <p:sp>
        <p:nvSpPr>
          <p:cNvPr id="4" name="Rounded Rectangle 3"/>
          <p:cNvSpPr/>
          <p:nvPr/>
        </p:nvSpPr>
        <p:spPr>
          <a:xfrm>
            <a:off x="228600" y="5029200"/>
            <a:ext cx="8686800" cy="1219200"/>
          </a:xfrm>
          <a:prstGeom prst="roundRect">
            <a:avLst>
              <a:gd name="adj" fmla="val 43886"/>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bn-BD" sz="1600" dirty="0" smtClean="0">
              <a:latin typeface="NikoshBAN" pitchFamily="2" charset="0"/>
              <a:cs typeface="NikoshBAN" pitchFamily="2" charset="0"/>
            </a:endParaRPr>
          </a:p>
          <a:p>
            <a:pPr>
              <a:buFont typeface="Wingdings" pitchFamily="2" charset="2"/>
              <a:buChar char="Ø"/>
            </a:pPr>
            <a:endParaRPr lang="bn-BD" sz="1600" dirty="0" smtClean="0">
              <a:latin typeface="NikoshBAN" pitchFamily="2" charset="0"/>
              <a:cs typeface="NikoshBAN" pitchFamily="2" charset="0"/>
            </a:endParaRPr>
          </a:p>
          <a:p>
            <a:pPr algn="ctr">
              <a:buFont typeface="Wingdings" pitchFamily="2" charset="2"/>
              <a:buChar char="Ø"/>
            </a:pPr>
            <a:r>
              <a:rPr lang="en-US" sz="3200" dirty="0" err="1" smtClean="0">
                <a:latin typeface="NikoshBAN" pitchFamily="2" charset="0"/>
                <a:cs typeface="NikoshBAN" pitchFamily="2" charset="0"/>
              </a:rPr>
              <a:t>আন্তর্জাতিক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সমাজকর্ম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1600" dirty="0">
              <a:latin typeface="NikoshBAN" pitchFamily="2" charset="0"/>
              <a:cs typeface="NikoshBAN" pitchFamily="2" charset="0"/>
            </a:endParaRPr>
          </a:p>
        </p:txBody>
      </p:sp>
      <p:pic>
        <p:nvPicPr>
          <p:cNvPr id="4098" name="Picture 2" descr="সমাজকর্মে ক্যারিয়ার গঠন – Dainik Amader Shomoy"/>
          <p:cNvPicPr>
            <a:picLocks noChangeAspect="1" noChangeArrowheads="1"/>
          </p:cNvPicPr>
          <p:nvPr/>
        </p:nvPicPr>
        <p:blipFill>
          <a:blip r:embed="rId2"/>
          <a:srcRect/>
          <a:stretch>
            <a:fillRect/>
          </a:stretch>
        </p:blipFill>
        <p:spPr bwMode="auto">
          <a:xfrm>
            <a:off x="914400" y="228600"/>
            <a:ext cx="75438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1"/>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Oval 2"/>
          <p:cNvSpPr/>
          <p:nvPr/>
        </p:nvSpPr>
        <p:spPr>
          <a:xfrm>
            <a:off x="4953000" y="304800"/>
            <a:ext cx="3962400" cy="2819400"/>
          </a:xfrm>
          <a:prstGeom prst="ellipse">
            <a:avLst/>
          </a:prstGeom>
          <a:solidFill>
            <a:srgbClr val="00206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r>
              <a:rPr lang="bn-BD" sz="8000" dirty="0" smtClean="0">
                <a:latin typeface="NikoshBAN" pitchFamily="2" charset="0"/>
                <a:cs typeface="NikoshBAN" pitchFamily="2" charset="0"/>
              </a:rPr>
              <a:t>মূল্যায়ন</a:t>
            </a:r>
            <a:endParaRPr lang="en-US" sz="4400" dirty="0">
              <a:latin typeface="NikoshBAN" pitchFamily="2" charset="0"/>
              <a:cs typeface="NikoshBAN" pitchFamily="2" charset="0"/>
            </a:endParaRPr>
          </a:p>
        </p:txBody>
      </p:sp>
      <p:sp>
        <p:nvSpPr>
          <p:cNvPr id="4" name="Rounded Rectangle 3"/>
          <p:cNvSpPr/>
          <p:nvPr/>
        </p:nvSpPr>
        <p:spPr>
          <a:xfrm>
            <a:off x="838200" y="4114800"/>
            <a:ext cx="7696200" cy="2057400"/>
          </a:xfrm>
          <a:prstGeom prst="roundRect">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endParaRPr lang="bn-BD" sz="2800" dirty="0" smtClean="0">
              <a:latin typeface="NikoshBAN" pitchFamily="2" charset="0"/>
              <a:cs typeface="NikoshBAN" pitchFamily="2" charset="0"/>
            </a:endParaRPr>
          </a:p>
          <a:p>
            <a:pPr marL="400050" indent="-400050" algn="ctr"/>
            <a:r>
              <a:rPr lang="bn-BD" sz="2800" dirty="0" smtClean="0">
                <a:latin typeface="NikoshBAN" pitchFamily="2" charset="0"/>
                <a:cs typeface="NikoshBAN" pitchFamily="2" charset="0"/>
              </a:rPr>
              <a:t>১। </a:t>
            </a:r>
            <a:r>
              <a:rPr lang="en-US" sz="2800" dirty="0" err="1" smtClean="0">
                <a:latin typeface="NikoshBAN" pitchFamily="2" charset="0"/>
                <a:cs typeface="NikoshBAN" pitchFamily="2" charset="0"/>
              </a:rPr>
              <a:t>মিলিটারি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সমাজকর্ম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পায়</a:t>
            </a:r>
            <a:r>
              <a:rPr lang="bn-BD" sz="2800" dirty="0" smtClean="0">
                <a:latin typeface="NikoshBAN" pitchFamily="2" charset="0"/>
                <a:cs typeface="NikoshBAN" pitchFamily="2" charset="0"/>
              </a:rPr>
              <a:t> ?</a:t>
            </a:r>
          </a:p>
          <a:p>
            <a:pPr marL="400050" indent="-400050" algn="ctr"/>
            <a:r>
              <a:rPr lang="bn-BD" sz="2800" dirty="0" smtClean="0">
                <a:latin typeface="NikoshBAN" pitchFamily="2" charset="0"/>
                <a:cs typeface="NikoshBAN" pitchFamily="2" charset="0"/>
              </a:rPr>
              <a:t>(ক) </a:t>
            </a:r>
            <a:r>
              <a:rPr lang="en-US" sz="2800" dirty="0" smtClean="0">
                <a:latin typeface="NikoshBAN" pitchFamily="2" charset="0"/>
                <a:cs typeface="NikoshBAN" pitchFamily="2" charset="0"/>
              </a:rPr>
              <a:t>১৮৪৩</a:t>
            </a:r>
            <a:r>
              <a:rPr lang="bn-BD" sz="2800" dirty="0" smtClean="0">
                <a:latin typeface="NikoshBAN" pitchFamily="2" charset="0"/>
                <a:cs typeface="NikoshBAN" pitchFamily="2" charset="0"/>
              </a:rPr>
              <a:t>    (খ) </a:t>
            </a:r>
            <a:r>
              <a:rPr lang="en-US" sz="2800" dirty="0" smtClean="0">
                <a:latin typeface="NikoshBAN" pitchFamily="2" charset="0"/>
                <a:cs typeface="NikoshBAN" pitchFamily="2" charset="0"/>
              </a:rPr>
              <a:t>১৯৪১</a:t>
            </a:r>
            <a:r>
              <a:rPr lang="bn-BD" sz="2800" dirty="0" smtClean="0">
                <a:latin typeface="NikoshBAN" pitchFamily="2" charset="0"/>
                <a:cs typeface="NikoshBAN" pitchFamily="2" charset="0"/>
              </a:rPr>
              <a:t>   (গ) </a:t>
            </a:r>
            <a:r>
              <a:rPr lang="en-US" sz="2800" dirty="0" smtClean="0">
                <a:latin typeface="NikoshBAN" pitchFamily="2" charset="0"/>
                <a:cs typeface="NikoshBAN" pitchFamily="2" charset="0"/>
              </a:rPr>
              <a:t>১৯৪৩</a:t>
            </a:r>
            <a:r>
              <a:rPr lang="bn-BD" sz="2800" dirty="0" smtClean="0">
                <a:latin typeface="NikoshBAN" pitchFamily="2" charset="0"/>
                <a:cs typeface="NikoshBAN" pitchFamily="2" charset="0"/>
              </a:rPr>
              <a:t> (ঘ)  </a:t>
            </a:r>
            <a:r>
              <a:rPr lang="en-US" sz="2800" dirty="0" smtClean="0">
                <a:latin typeface="NikoshBAN" pitchFamily="2" charset="0"/>
                <a:cs typeface="NikoshBAN" pitchFamily="2" charset="0"/>
              </a:rPr>
              <a:t>১৯৪৪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p>
          <a:p>
            <a:pPr marL="400050" indent="-400050" algn="ctr"/>
            <a:endParaRPr lang="en-US" sz="2800" dirty="0" smtClean="0">
              <a:latin typeface="NikoshBAN" pitchFamily="2" charset="0"/>
              <a:cs typeface="NikoshBAN" pitchFamily="2" charset="0"/>
            </a:endParaRPr>
          </a:p>
          <a:p>
            <a:pPr marL="400050" indent="-400050" algn="ct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p:txBody>
      </p:sp>
      <p:sp>
        <p:nvSpPr>
          <p:cNvPr id="4098" name="AutoShape 2" descr="এইচ এস সি রেজাল্ট ২০১৯ কবে দিবে? জেনে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এইচ এস সি রেজাল্ট ২০১৯ কবে দিবে? জেনে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এইচ এস সি রেজাল্ট ২০১৯ কবে দিবে? জেনে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এইচ এস সি পরীক্ষা ২০১৯: নেই ..."/>
          <p:cNvPicPr>
            <a:picLocks noChangeAspect="1" noChangeArrowheads="1"/>
          </p:cNvPicPr>
          <p:nvPr/>
        </p:nvPicPr>
        <p:blipFill>
          <a:blip r:embed="rId2"/>
          <a:srcRect l="9333" t="6000" r="12000" b="10000"/>
          <a:stretch>
            <a:fillRect/>
          </a:stretch>
        </p:blipFill>
        <p:spPr bwMode="auto">
          <a:xfrm>
            <a:off x="304800" y="152400"/>
            <a:ext cx="4495800" cy="3048000"/>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500" decel="50000" fill="hold">
                                          <p:stCondLst>
                                            <p:cond delay="0"/>
                                          </p:stCondLst>
                                        </p:cTn>
                                        <p:tgtEl>
                                          <p:spTgt spid="410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0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04"/>
                                        </p:tgtEl>
                                        <p:attrNameLst>
                                          <p:attrName>ppt_w</p:attrName>
                                        </p:attrNameLst>
                                      </p:cBhvr>
                                      <p:tavLst>
                                        <p:tav tm="0">
                                          <p:val>
                                            <p:strVal val="#ppt_w*.05"/>
                                          </p:val>
                                        </p:tav>
                                        <p:tav tm="100000">
                                          <p:val>
                                            <p:strVal val="#ppt_w"/>
                                          </p:val>
                                        </p:tav>
                                      </p:tavLst>
                                    </p:anim>
                                    <p:anim calcmode="lin" valueType="num">
                                      <p:cBhvr>
                                        <p:cTn id="10" dur="1000" fill="hold"/>
                                        <p:tgtEl>
                                          <p:spTgt spid="410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0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0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0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0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1"/>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a:stretch>
            <a:fillRect/>
          </a:stretch>
        </p:blipFill>
        <p:spPr>
          <a:xfrm>
            <a:off x="4419600" y="228600"/>
            <a:ext cx="4503632" cy="2872556"/>
          </a:xfrm>
          <a:prstGeom prst="rect">
            <a:avLst/>
          </a:prstGeom>
        </p:spPr>
      </p:pic>
      <p:sp>
        <p:nvSpPr>
          <p:cNvPr id="1026" name="AutoShape 2"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2133600" y="3505200"/>
            <a:ext cx="4267200" cy="1066800"/>
          </a:xfrm>
          <a:prstGeom prst="roundRect">
            <a:avLst>
              <a:gd name="adj" fmla="val 50000"/>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বাড়ির কাজঃ </a:t>
            </a:r>
            <a:endParaRPr lang="en-US" sz="6000" dirty="0">
              <a:latin typeface="NikoshBAN" pitchFamily="2" charset="0"/>
              <a:cs typeface="NikoshBAN" pitchFamily="2" charset="0"/>
            </a:endParaRPr>
          </a:p>
        </p:txBody>
      </p:sp>
      <p:sp>
        <p:nvSpPr>
          <p:cNvPr id="7" name="Rounded Rectangle 6"/>
          <p:cNvSpPr/>
          <p:nvPr/>
        </p:nvSpPr>
        <p:spPr>
          <a:xfrm>
            <a:off x="533400" y="4800600"/>
            <a:ext cx="8153400" cy="1600200"/>
          </a:xfrm>
          <a:prstGeom prst="roundRect">
            <a:avLst>
              <a:gd name="adj" fmla="val 50000"/>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rgbClr val="FF0000"/>
                </a:solidFill>
                <a:latin typeface="NikoshBAN" pitchFamily="2" charset="0"/>
                <a:cs typeface="NikoshBAN" pitchFamily="2" charset="0"/>
              </a:rPr>
              <a:t>মানবিক</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সমস্যার</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সাথে</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সমাজকর্মের</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বিভিন্ন</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শাখার</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সম্পর্ক</a:t>
            </a:r>
            <a:r>
              <a:rPr lang="bn-BD" sz="4000" dirty="0" smtClean="0">
                <a:solidFill>
                  <a:srgbClr val="FF0000"/>
                </a:solidFill>
                <a:latin typeface="NikoshBAN" pitchFamily="2" charset="0"/>
                <a:cs typeface="NikoshBAN" pitchFamily="2" charset="0"/>
              </a:rPr>
              <a:t> </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বর্ণনা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কর</a:t>
            </a:r>
            <a:r>
              <a:rPr lang="bn-BD" sz="4000" dirty="0" smtClean="0">
                <a:solidFill>
                  <a:srgbClr val="FF0000"/>
                </a:solidFill>
                <a:latin typeface="NikoshBAN" panose="02000000000000000000" pitchFamily="2" charset="0"/>
                <a:cs typeface="NikoshBAN" panose="02000000000000000000" pitchFamily="2" charset="0"/>
              </a:rPr>
              <a:t>।</a:t>
            </a:r>
            <a:endParaRPr lang="en-US" sz="4000" dirty="0">
              <a:solidFill>
                <a:srgbClr val="FF0000"/>
              </a:solidFill>
            </a:endParaRPr>
          </a:p>
        </p:txBody>
      </p:sp>
      <p:pic>
        <p:nvPicPr>
          <p:cNvPr id="2050" name="Picture 2" descr="Asian Woman Student Boring Reading Book At Library With A Lot.. Stock  Photo, Picture And Royalty Free Image. Image 81775975."/>
          <p:cNvPicPr>
            <a:picLocks noChangeAspect="1" noChangeArrowheads="1"/>
          </p:cNvPicPr>
          <p:nvPr/>
        </p:nvPicPr>
        <p:blipFill>
          <a:blip r:embed="rId3"/>
          <a:srcRect/>
          <a:stretch>
            <a:fillRect/>
          </a:stretch>
        </p:blipFill>
        <p:spPr bwMode="auto">
          <a:xfrm>
            <a:off x="304800" y="381000"/>
            <a:ext cx="37338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2050"/>
                                        </p:tgtEl>
                                        <p:attrNameLst>
                                          <p:attrName>style.visibility</p:attrName>
                                        </p:attrNameLst>
                                      </p:cBhvr>
                                      <p:to>
                                        <p:strVal val="visible"/>
                                      </p:to>
                                    </p:set>
                                    <p:anim calcmode="lin" valueType="num">
                                      <p:cBhvr>
                                        <p:cTn id="28" dur="1000" fill="hold"/>
                                        <p:tgtEl>
                                          <p:spTgt spid="2050"/>
                                        </p:tgtEl>
                                        <p:attrNameLst>
                                          <p:attrName>ppt_w</p:attrName>
                                        </p:attrNameLst>
                                      </p:cBhvr>
                                      <p:tavLst>
                                        <p:tav tm="0">
                                          <p:val>
                                            <p:fltVal val="0"/>
                                          </p:val>
                                        </p:tav>
                                        <p:tav tm="100000">
                                          <p:val>
                                            <p:strVal val="#ppt_w"/>
                                          </p:val>
                                        </p:tav>
                                      </p:tavLst>
                                    </p:anim>
                                    <p:anim calcmode="lin" valueType="num">
                                      <p:cBhvr>
                                        <p:cTn id="29" dur="1000" fill="hold"/>
                                        <p:tgtEl>
                                          <p:spTgt spid="2050"/>
                                        </p:tgtEl>
                                        <p:attrNameLst>
                                          <p:attrName>ppt_h</p:attrName>
                                        </p:attrNameLst>
                                      </p:cBhvr>
                                      <p:tavLst>
                                        <p:tav tm="0">
                                          <p:val>
                                            <p:fltVal val="0"/>
                                          </p:val>
                                        </p:tav>
                                        <p:tav tm="100000">
                                          <p:val>
                                            <p:strVal val="#ppt_h"/>
                                          </p:val>
                                        </p:tav>
                                      </p:tavLst>
                                    </p:anim>
                                    <p:anim calcmode="lin" valueType="num">
                                      <p:cBhvr>
                                        <p:cTn id="30" dur="1000" fill="hold"/>
                                        <p:tgtEl>
                                          <p:spTgt spid="2050"/>
                                        </p:tgtEl>
                                        <p:attrNameLst>
                                          <p:attrName>style.rotation</p:attrName>
                                        </p:attrNameLst>
                                      </p:cBhvr>
                                      <p:tavLst>
                                        <p:tav tm="0">
                                          <p:val>
                                            <p:fltVal val="90"/>
                                          </p:val>
                                        </p:tav>
                                        <p:tav tm="100000">
                                          <p:val>
                                            <p:fltVal val="0"/>
                                          </p:val>
                                        </p:tav>
                                      </p:tavLst>
                                    </p:anim>
                                    <p:animEffect transition="in" filter="fade">
                                      <p:cBhvr>
                                        <p:cTn id="3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p:cNvSpPr txBox="1"/>
          <p:nvPr/>
        </p:nvSpPr>
        <p:spPr>
          <a:xfrm>
            <a:off x="685800" y="3544937"/>
            <a:ext cx="7772400" cy="3770263"/>
          </a:xfrm>
          <a:prstGeom prst="rect">
            <a:avLst/>
          </a:prstGeom>
          <a:noFill/>
        </p:spPr>
        <p:txBody>
          <a:bodyPr wrap="square" rtlCol="0">
            <a:spAutoFit/>
          </a:bodyPr>
          <a:lstStyle/>
          <a:p>
            <a:r>
              <a:rPr lang="bn-BD" sz="23900" dirty="0" smtClean="0">
                <a:solidFill>
                  <a:srgbClr val="FFFF00"/>
                </a:solidFill>
                <a:latin typeface="NikoshBAN" pitchFamily="2" charset="0"/>
                <a:cs typeface="NikoshBAN" pitchFamily="2" charset="0"/>
              </a:rPr>
              <a:t>ধন্যবাদ</a:t>
            </a:r>
            <a:r>
              <a:rPr lang="bn-BD" sz="23900" dirty="0" smtClean="0">
                <a:latin typeface="NikoshBAN" pitchFamily="2" charset="0"/>
                <a:cs typeface="NikoshBAN" pitchFamily="2" charset="0"/>
              </a:rPr>
              <a:t> </a:t>
            </a:r>
            <a:endParaRPr lang="en-US" sz="23900" dirty="0">
              <a:latin typeface="NikoshBAN" pitchFamily="2" charset="0"/>
              <a:cs typeface="NikoshBAN" pitchFamily="2" charset="0"/>
            </a:endParaRPr>
          </a:p>
        </p:txBody>
      </p:sp>
      <p:pic>
        <p:nvPicPr>
          <p:cNvPr id="1026" name="Picture 2" descr="রাজশাহী কলেজে বিশ্ব সমাজকর্ম দিবস উদযাপন | Silkcity News"/>
          <p:cNvPicPr>
            <a:picLocks noChangeAspect="1" noChangeArrowheads="1"/>
          </p:cNvPicPr>
          <p:nvPr/>
        </p:nvPicPr>
        <p:blipFill>
          <a:blip r:embed="rId2"/>
          <a:srcRect/>
          <a:stretch>
            <a:fillRect/>
          </a:stretch>
        </p:blipFill>
        <p:spPr bwMode="auto">
          <a:xfrm>
            <a:off x="533401" y="381000"/>
            <a:ext cx="82296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3200400" y="1219200"/>
            <a:ext cx="2590800" cy="990600"/>
          </a:xfrm>
          <a:prstGeom prst="roundRect">
            <a:avLst>
              <a:gd name="adj" fmla="val 6726"/>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6600" dirty="0" smtClean="0">
                <a:latin typeface="NikoshBAN" pitchFamily="2" charset="0"/>
                <a:cs typeface="NikoshBAN" pitchFamily="2" charset="0"/>
              </a:rPr>
              <a:t>পরিচিতি</a:t>
            </a:r>
            <a:endParaRPr lang="en-US" sz="6600" dirty="0">
              <a:latin typeface="NikoshBAN" pitchFamily="2" charset="0"/>
              <a:cs typeface="NikoshBAN" pitchFamily="2" charset="0"/>
            </a:endParaRPr>
          </a:p>
        </p:txBody>
      </p:sp>
      <p:sp>
        <p:nvSpPr>
          <p:cNvPr id="7" name="Rounded Rectangle 6"/>
          <p:cNvSpPr/>
          <p:nvPr/>
        </p:nvSpPr>
        <p:spPr>
          <a:xfrm>
            <a:off x="304800" y="3657600"/>
            <a:ext cx="4343400" cy="2590800"/>
          </a:xfrm>
          <a:prstGeom prst="roundRect">
            <a:avLst/>
          </a:prstGeom>
          <a:solidFill>
            <a:srgbClr val="00B05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2060"/>
                </a:solidFill>
                <a:latin typeface="NikoshBAN" pitchFamily="2" charset="0"/>
                <a:cs typeface="NikoshBAN" pitchFamily="2" charset="0"/>
              </a:rPr>
              <a:t>ঝুনু</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রানী</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সরকার</a:t>
            </a:r>
            <a:endParaRPr lang="en-US" sz="3200" b="1" dirty="0" smtClean="0">
              <a:solidFill>
                <a:srgbClr val="002060"/>
              </a:solidFill>
              <a:latin typeface="NikoshBAN" pitchFamily="2" charset="0"/>
              <a:cs typeface="NikoshBAN" pitchFamily="2" charset="0"/>
            </a:endParaRPr>
          </a:p>
          <a:p>
            <a:pPr algn="ctr"/>
            <a:r>
              <a:rPr lang="en-US" sz="3200" b="1" dirty="0" err="1" smtClean="0">
                <a:solidFill>
                  <a:srgbClr val="002060"/>
                </a:solidFill>
                <a:latin typeface="NikoshBAN" pitchFamily="2" charset="0"/>
                <a:cs typeface="NikoshBAN" pitchFamily="2" charset="0"/>
              </a:rPr>
              <a:t>প্রভাষক</a:t>
            </a:r>
            <a:r>
              <a:rPr lang="bn-BD" sz="3200" b="1" dirty="0" smtClean="0">
                <a:solidFill>
                  <a:srgbClr val="002060"/>
                </a:solidFill>
                <a:latin typeface="NikoshBAN" pitchFamily="2" charset="0"/>
                <a:cs typeface="NikoshBAN" pitchFamily="2" charset="0"/>
              </a:rPr>
              <a:t> </a:t>
            </a:r>
            <a:r>
              <a:rPr lang="en-US" sz="3200" b="1" dirty="0" smtClean="0">
                <a:solidFill>
                  <a:srgbClr val="002060"/>
                </a:solidFill>
                <a:latin typeface="NikoshBAN" pitchFamily="2" charset="0"/>
                <a:cs typeface="NikoshBAN" pitchFamily="2" charset="0"/>
              </a:rPr>
              <a:t>(</a:t>
            </a:r>
            <a:r>
              <a:rPr lang="en-US" sz="3200" b="1" dirty="0" err="1" smtClean="0">
                <a:solidFill>
                  <a:srgbClr val="002060"/>
                </a:solidFill>
                <a:latin typeface="NikoshBAN" pitchFamily="2" charset="0"/>
                <a:cs typeface="NikoshBAN" pitchFamily="2" charset="0"/>
              </a:rPr>
              <a:t>সমাজকর্ম</a:t>
            </a:r>
            <a:r>
              <a:rPr lang="en-US" sz="3200" b="1" dirty="0" smtClean="0">
                <a:solidFill>
                  <a:srgbClr val="002060"/>
                </a:solidFill>
                <a:latin typeface="NikoshBAN" pitchFamily="2" charset="0"/>
                <a:cs typeface="NikoshBAN" pitchFamily="2" charset="0"/>
              </a:rPr>
              <a:t>)</a:t>
            </a:r>
          </a:p>
          <a:p>
            <a:pPr algn="ctr"/>
            <a:r>
              <a:rPr lang="en-US" sz="3200" b="1" dirty="0" err="1" smtClean="0">
                <a:solidFill>
                  <a:srgbClr val="002060"/>
                </a:solidFill>
                <a:latin typeface="NikoshBAN" pitchFamily="2" charset="0"/>
                <a:cs typeface="NikoshBAN" pitchFamily="2" charset="0"/>
              </a:rPr>
              <a:t>পৌর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মহিলা</a:t>
            </a:r>
            <a:r>
              <a:rPr lang="bn-BD"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কলেজ</a:t>
            </a:r>
            <a:r>
              <a:rPr lang="en-US" sz="3200" b="1" dirty="0" smtClean="0">
                <a:solidFill>
                  <a:srgbClr val="002060"/>
                </a:solidFill>
                <a:latin typeface="NikoshBAN" pitchFamily="2" charset="0"/>
                <a:cs typeface="NikoshBAN" pitchFamily="2" charset="0"/>
              </a:rPr>
              <a:t> </a:t>
            </a:r>
          </a:p>
          <a:p>
            <a:pPr algn="ctr"/>
            <a:r>
              <a:rPr lang="en-US" sz="3200" b="1" dirty="0" err="1" smtClean="0">
                <a:solidFill>
                  <a:srgbClr val="002060"/>
                </a:solidFill>
                <a:latin typeface="NikoshBAN" pitchFamily="2" charset="0"/>
                <a:cs typeface="NikoshBAN" pitchFamily="2" charset="0"/>
              </a:rPr>
              <a:t>বত্রিশ</a:t>
            </a:r>
            <a:r>
              <a:rPr lang="en-US" sz="3200" b="1" dirty="0" smtClean="0">
                <a:solidFill>
                  <a:srgbClr val="002060"/>
                </a:solidFill>
                <a:latin typeface="NikoshBAN" pitchFamily="2" charset="0"/>
                <a:cs typeface="NikoshBAN" pitchFamily="2" charset="0"/>
              </a:rPr>
              <a:t> , </a:t>
            </a:r>
            <a:r>
              <a:rPr lang="en-US" sz="3200" b="1" dirty="0" err="1" smtClean="0">
                <a:solidFill>
                  <a:srgbClr val="002060"/>
                </a:solidFill>
                <a:latin typeface="NikoshBAN" pitchFamily="2" charset="0"/>
                <a:cs typeface="NikoshBAN" pitchFamily="2" charset="0"/>
              </a:rPr>
              <a:t>কিশোরগঞ্জ</a:t>
            </a:r>
            <a:r>
              <a:rPr lang="en-US" sz="3200" b="1" dirty="0" smtClean="0">
                <a:solidFill>
                  <a:srgbClr val="002060"/>
                </a:solidFill>
                <a:latin typeface="NikoshBAN" pitchFamily="2" charset="0"/>
                <a:cs typeface="NikoshBAN" pitchFamily="2" charset="0"/>
              </a:rPr>
              <a:t> ।</a:t>
            </a:r>
          </a:p>
          <a:p>
            <a:pPr algn="ctr"/>
            <a:r>
              <a:rPr lang="en-US" sz="3200" b="1" dirty="0" smtClean="0">
                <a:solidFill>
                  <a:srgbClr val="002060"/>
                </a:solidFill>
                <a:latin typeface="NikoshBAN" pitchFamily="2" charset="0"/>
                <a:cs typeface="NikoshBAN" pitchFamily="2" charset="0"/>
              </a:rPr>
              <a:t>মোবাইলঃ০১৭৪১৬৭৫৪২৮।</a:t>
            </a:r>
            <a:endParaRPr lang="bn-BD" sz="3200" b="1" dirty="0" smtClean="0">
              <a:solidFill>
                <a:srgbClr val="002060"/>
              </a:solidFill>
              <a:latin typeface="NikoshBAN" pitchFamily="2" charset="0"/>
              <a:cs typeface="NikoshBAN" pitchFamily="2" charset="0"/>
            </a:endParaRPr>
          </a:p>
        </p:txBody>
      </p:sp>
      <p:sp>
        <p:nvSpPr>
          <p:cNvPr id="8" name="Rounded Rectangle 7"/>
          <p:cNvSpPr/>
          <p:nvPr/>
        </p:nvSpPr>
        <p:spPr>
          <a:xfrm>
            <a:off x="4876800" y="3657600"/>
            <a:ext cx="4038600" cy="2590800"/>
          </a:xfrm>
          <a:prstGeom prst="roundRect">
            <a:avLst/>
          </a:prstGeom>
          <a:solidFill>
            <a:srgbClr val="00B05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শ্রেনিঃ</a:t>
            </a:r>
            <a:r>
              <a:rPr lang="bn-BD"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দ্বাদশ</a:t>
            </a:r>
            <a:endParaRPr lang="en-US" sz="3200" dirty="0" smtClean="0">
              <a:solidFill>
                <a:srgbClr val="002060"/>
              </a:solidFill>
              <a:latin typeface="NikoshBAN" pitchFamily="2" charset="0"/>
              <a:cs typeface="NikoshBAN" pitchFamily="2" charset="0"/>
            </a:endParaRPr>
          </a:p>
          <a:p>
            <a:pPr algn="ctr"/>
            <a:r>
              <a:rPr lang="en-US" sz="3200" dirty="0" err="1" smtClean="0">
                <a:solidFill>
                  <a:srgbClr val="002060"/>
                </a:solidFill>
                <a:latin typeface="NikoshBAN" pitchFamily="2" charset="0"/>
                <a:cs typeface="NikoshBAN" pitchFamily="2" charset="0"/>
              </a:rPr>
              <a:t>বিষয়ঃ</a:t>
            </a:r>
            <a:r>
              <a:rPr lang="bn-BD"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সমাজকর্ম</a:t>
            </a:r>
            <a:endParaRPr lang="en-US" sz="3200" dirty="0" smtClean="0">
              <a:solidFill>
                <a:srgbClr val="002060"/>
              </a:solidFill>
              <a:latin typeface="NikoshBAN" pitchFamily="2" charset="0"/>
              <a:cs typeface="NikoshBAN" pitchFamily="2" charset="0"/>
            </a:endParaRPr>
          </a:p>
          <a:p>
            <a:pPr algn="ctr"/>
            <a:r>
              <a:rPr lang="en-US" sz="3200" dirty="0" smtClean="0">
                <a:solidFill>
                  <a:srgbClr val="002060"/>
                </a:solidFill>
                <a:latin typeface="NikoshBAN" pitchFamily="2" charset="0"/>
                <a:cs typeface="NikoshBAN" pitchFamily="2" charset="0"/>
              </a:rPr>
              <a:t>অধ্যায়ঃ২য়</a:t>
            </a:r>
            <a:r>
              <a:rPr lang="bn-BD" sz="3200" dirty="0" smtClean="0">
                <a:solidFill>
                  <a:srgbClr val="002060"/>
                </a:solidFill>
                <a:latin typeface="NikoshBAN" pitchFamily="2" charset="0"/>
                <a:cs typeface="NikoshBAN" pitchFamily="2" charset="0"/>
              </a:rPr>
              <a:t> </a:t>
            </a:r>
            <a:endParaRPr lang="en-US" sz="3200" dirty="0" smtClean="0">
              <a:solidFill>
                <a:srgbClr val="002060"/>
              </a:solidFill>
              <a:latin typeface="NikoshBAN" pitchFamily="2" charset="0"/>
              <a:cs typeface="NikoshBAN" pitchFamily="2" charset="0"/>
            </a:endParaRPr>
          </a:p>
        </p:txBody>
      </p:sp>
      <p:pic>
        <p:nvPicPr>
          <p:cNvPr id="9" name="Picture 8" descr="photo.jpeg"/>
          <p:cNvPicPr>
            <a:picLocks noChangeAspect="1"/>
          </p:cNvPicPr>
          <p:nvPr/>
        </p:nvPicPr>
        <p:blipFill>
          <a:blip r:embed="rId2"/>
          <a:stretch>
            <a:fillRect/>
          </a:stretch>
        </p:blipFill>
        <p:spPr>
          <a:xfrm>
            <a:off x="457200" y="228600"/>
            <a:ext cx="2590800" cy="3124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290" name="Picture 2" descr="সমাজকর্ম - ২য় পত্র (একাদশ-দ্বাদশ ..."/>
          <p:cNvPicPr>
            <a:picLocks noChangeAspect="1" noChangeArrowheads="1"/>
          </p:cNvPicPr>
          <p:nvPr/>
        </p:nvPicPr>
        <p:blipFill>
          <a:blip r:embed="rId3"/>
          <a:srcRect/>
          <a:stretch>
            <a:fillRect/>
          </a:stretch>
        </p:blipFill>
        <p:spPr bwMode="auto">
          <a:xfrm>
            <a:off x="6096000" y="228600"/>
            <a:ext cx="2743200" cy="3200400"/>
          </a:xfrm>
          <a:prstGeom prst="ellipse">
            <a:avLst/>
          </a:prstGeom>
          <a:ln w="762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2290"/>
                                        </p:tgtEl>
                                        <p:attrNameLst>
                                          <p:attrName>style.visibility</p:attrName>
                                        </p:attrNameLst>
                                      </p:cBhvr>
                                      <p:to>
                                        <p:strVal val="visible"/>
                                      </p:to>
                                    </p:set>
                                    <p:anim calcmode="lin" valueType="num">
                                      <p:cBhvr>
                                        <p:cTn id="23" dur="1000" fill="hold"/>
                                        <p:tgtEl>
                                          <p:spTgt spid="12290"/>
                                        </p:tgtEl>
                                        <p:attrNameLst>
                                          <p:attrName>ppt_w</p:attrName>
                                        </p:attrNameLst>
                                      </p:cBhvr>
                                      <p:tavLst>
                                        <p:tav tm="0">
                                          <p:val>
                                            <p:fltVal val="0"/>
                                          </p:val>
                                        </p:tav>
                                        <p:tav tm="100000">
                                          <p:val>
                                            <p:strVal val="#ppt_w"/>
                                          </p:val>
                                        </p:tav>
                                      </p:tavLst>
                                    </p:anim>
                                    <p:anim calcmode="lin" valueType="num">
                                      <p:cBhvr>
                                        <p:cTn id="24" dur="1000" fill="hold"/>
                                        <p:tgtEl>
                                          <p:spTgt spid="12290"/>
                                        </p:tgtEl>
                                        <p:attrNameLst>
                                          <p:attrName>ppt_h</p:attrName>
                                        </p:attrNameLst>
                                      </p:cBhvr>
                                      <p:tavLst>
                                        <p:tav tm="0">
                                          <p:val>
                                            <p:fltVal val="0"/>
                                          </p:val>
                                        </p:tav>
                                        <p:tav tm="100000">
                                          <p:val>
                                            <p:strVal val="#ppt_h"/>
                                          </p:val>
                                        </p:tav>
                                      </p:tavLst>
                                    </p:anim>
                                    <p:anim calcmode="lin" valueType="num">
                                      <p:cBhvr>
                                        <p:cTn id="25"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1"/>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3314" name="AutoShape 2" descr="সবুজ অর্থায়ন' বাড়াতে বাংলাদেশ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সবুজ অর্থায়ন' বাড়াতে বাংলাদেশ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সবুজ অর্থায়ন' বাড়াতে বাংলাদেশ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2" name="AutoShape 2" descr="সতীদাহ প্রথা - বাংলাপিডি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সতীদাহ প্রথা - বাংলাপিডি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6" name="AutoShape 2"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World Vision Bangladesh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0" name="Picture 2" descr="সমাজকর্ম : পরামর্শ"/>
          <p:cNvPicPr>
            <a:picLocks noChangeAspect="1" noChangeArrowheads="1"/>
          </p:cNvPicPr>
          <p:nvPr/>
        </p:nvPicPr>
        <p:blipFill>
          <a:blip r:embed="rId2"/>
          <a:srcRect/>
          <a:stretch>
            <a:fillRect/>
          </a:stretch>
        </p:blipFill>
        <p:spPr bwMode="auto">
          <a:xfrm>
            <a:off x="228600" y="228600"/>
            <a:ext cx="4267200" cy="3429000"/>
          </a:xfrm>
          <a:prstGeom prst="rect">
            <a:avLst/>
          </a:prstGeom>
          <a:noFill/>
        </p:spPr>
      </p:pic>
      <p:pic>
        <p:nvPicPr>
          <p:cNvPr id="12292" name="Picture 4" descr="শিক্ষক বাতায়ন"/>
          <p:cNvPicPr>
            <a:picLocks noChangeAspect="1" noChangeArrowheads="1"/>
          </p:cNvPicPr>
          <p:nvPr/>
        </p:nvPicPr>
        <p:blipFill>
          <a:blip r:embed="rId3"/>
          <a:srcRect/>
          <a:stretch>
            <a:fillRect/>
          </a:stretch>
        </p:blipFill>
        <p:spPr bwMode="auto">
          <a:xfrm>
            <a:off x="4724400" y="228600"/>
            <a:ext cx="4180332" cy="3429000"/>
          </a:xfrm>
          <a:prstGeom prst="rect">
            <a:avLst/>
          </a:prstGeom>
          <a:noFill/>
        </p:spPr>
      </p:pic>
      <p:pic>
        <p:nvPicPr>
          <p:cNvPr id="12294" name="Picture 6" descr="চট্টগ্রাম সেনানিবাসের নতুন নিয়োগ বিজ্ঞপ্তি – Youth Carnival"/>
          <p:cNvPicPr>
            <a:picLocks noChangeAspect="1" noChangeArrowheads="1"/>
          </p:cNvPicPr>
          <p:nvPr/>
        </p:nvPicPr>
        <p:blipFill>
          <a:blip r:embed="rId4"/>
          <a:srcRect/>
          <a:stretch>
            <a:fillRect/>
          </a:stretch>
        </p:blipFill>
        <p:spPr bwMode="auto">
          <a:xfrm>
            <a:off x="152400" y="3886200"/>
            <a:ext cx="4495800" cy="2667000"/>
          </a:xfrm>
          <a:prstGeom prst="rect">
            <a:avLst/>
          </a:prstGeom>
          <a:noFill/>
        </p:spPr>
      </p:pic>
      <p:pic>
        <p:nvPicPr>
          <p:cNvPr id="12296" name="Picture 8" descr="প্রবীণ জনগোষ্ঠী ও টেকসই উন্নয়ন"/>
          <p:cNvPicPr>
            <a:picLocks noChangeAspect="1" noChangeArrowheads="1"/>
          </p:cNvPicPr>
          <p:nvPr/>
        </p:nvPicPr>
        <p:blipFill>
          <a:blip r:embed="rId5"/>
          <a:srcRect/>
          <a:stretch>
            <a:fillRect/>
          </a:stretch>
        </p:blipFill>
        <p:spPr bwMode="auto">
          <a:xfrm>
            <a:off x="4800600" y="3962400"/>
            <a:ext cx="41148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p:cTn id="15" dur="1000" fill="hold"/>
                                        <p:tgtEl>
                                          <p:spTgt spid="12292"/>
                                        </p:tgtEl>
                                        <p:attrNameLst>
                                          <p:attrName>ppt_x</p:attrName>
                                        </p:attrNameLst>
                                      </p:cBhvr>
                                      <p:tavLst>
                                        <p:tav tm="0">
                                          <p:val>
                                            <p:strVal val="#ppt_x-.2"/>
                                          </p:val>
                                        </p:tav>
                                        <p:tav tm="100000">
                                          <p:val>
                                            <p:strVal val="#ppt_x"/>
                                          </p:val>
                                        </p:tav>
                                      </p:tavLst>
                                    </p:anim>
                                    <p:anim calcmode="lin" valueType="num">
                                      <p:cBhvr>
                                        <p:cTn id="16"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wipe(down)">
                                      <p:cBhvr>
                                        <p:cTn id="22" dur="580">
                                          <p:stCondLst>
                                            <p:cond delay="0"/>
                                          </p:stCondLst>
                                        </p:cTn>
                                        <p:tgtEl>
                                          <p:spTgt spid="12294"/>
                                        </p:tgtEl>
                                      </p:cBhvr>
                                    </p:animEffect>
                                    <p:anim calcmode="lin" valueType="num">
                                      <p:cBhvr>
                                        <p:cTn id="23"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28" dur="26">
                                          <p:stCondLst>
                                            <p:cond delay="650"/>
                                          </p:stCondLst>
                                        </p:cTn>
                                        <p:tgtEl>
                                          <p:spTgt spid="12294"/>
                                        </p:tgtEl>
                                      </p:cBhvr>
                                      <p:to x="100000" y="60000"/>
                                    </p:animScale>
                                    <p:animScale>
                                      <p:cBhvr>
                                        <p:cTn id="29" dur="166" decel="50000">
                                          <p:stCondLst>
                                            <p:cond delay="676"/>
                                          </p:stCondLst>
                                        </p:cTn>
                                        <p:tgtEl>
                                          <p:spTgt spid="12294"/>
                                        </p:tgtEl>
                                      </p:cBhvr>
                                      <p:to x="100000" y="100000"/>
                                    </p:animScale>
                                    <p:animScale>
                                      <p:cBhvr>
                                        <p:cTn id="30" dur="26">
                                          <p:stCondLst>
                                            <p:cond delay="1312"/>
                                          </p:stCondLst>
                                        </p:cTn>
                                        <p:tgtEl>
                                          <p:spTgt spid="12294"/>
                                        </p:tgtEl>
                                      </p:cBhvr>
                                      <p:to x="100000" y="80000"/>
                                    </p:animScale>
                                    <p:animScale>
                                      <p:cBhvr>
                                        <p:cTn id="31" dur="166" decel="50000">
                                          <p:stCondLst>
                                            <p:cond delay="1338"/>
                                          </p:stCondLst>
                                        </p:cTn>
                                        <p:tgtEl>
                                          <p:spTgt spid="12294"/>
                                        </p:tgtEl>
                                      </p:cBhvr>
                                      <p:to x="100000" y="100000"/>
                                    </p:animScale>
                                    <p:animScale>
                                      <p:cBhvr>
                                        <p:cTn id="32" dur="26">
                                          <p:stCondLst>
                                            <p:cond delay="1642"/>
                                          </p:stCondLst>
                                        </p:cTn>
                                        <p:tgtEl>
                                          <p:spTgt spid="12294"/>
                                        </p:tgtEl>
                                      </p:cBhvr>
                                      <p:to x="100000" y="90000"/>
                                    </p:animScale>
                                    <p:animScale>
                                      <p:cBhvr>
                                        <p:cTn id="33" dur="166" decel="50000">
                                          <p:stCondLst>
                                            <p:cond delay="1668"/>
                                          </p:stCondLst>
                                        </p:cTn>
                                        <p:tgtEl>
                                          <p:spTgt spid="12294"/>
                                        </p:tgtEl>
                                      </p:cBhvr>
                                      <p:to x="100000" y="100000"/>
                                    </p:animScale>
                                    <p:animScale>
                                      <p:cBhvr>
                                        <p:cTn id="34" dur="26">
                                          <p:stCondLst>
                                            <p:cond delay="1808"/>
                                          </p:stCondLst>
                                        </p:cTn>
                                        <p:tgtEl>
                                          <p:spTgt spid="12294"/>
                                        </p:tgtEl>
                                      </p:cBhvr>
                                      <p:to x="100000" y="95000"/>
                                    </p:animScale>
                                    <p:animScale>
                                      <p:cBhvr>
                                        <p:cTn id="35" dur="166" decel="50000">
                                          <p:stCondLst>
                                            <p:cond delay="1834"/>
                                          </p:stCondLst>
                                        </p:cTn>
                                        <p:tgtEl>
                                          <p:spTgt spid="1229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2296"/>
                                        </p:tgtEl>
                                        <p:attrNameLst>
                                          <p:attrName>style.visibility</p:attrName>
                                        </p:attrNameLst>
                                      </p:cBhvr>
                                      <p:to>
                                        <p:strVal val="visible"/>
                                      </p:to>
                                    </p:set>
                                    <p:animEffect transition="in" filter="wipe(down)">
                                      <p:cBhvr>
                                        <p:cTn id="40" dur="580">
                                          <p:stCondLst>
                                            <p:cond delay="0"/>
                                          </p:stCondLst>
                                        </p:cTn>
                                        <p:tgtEl>
                                          <p:spTgt spid="12296"/>
                                        </p:tgtEl>
                                      </p:cBhvr>
                                    </p:animEffect>
                                    <p:anim calcmode="lin" valueType="num">
                                      <p:cBhvr>
                                        <p:cTn id="41" dur="1822" tmFilter="0,0; 0.14,0.36; 0.43,0.73; 0.71,0.91; 1.0,1.0">
                                          <p:stCondLst>
                                            <p:cond delay="0"/>
                                          </p:stCondLst>
                                        </p:cTn>
                                        <p:tgtEl>
                                          <p:spTgt spid="1229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29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29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29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296"/>
                                        </p:tgtEl>
                                        <p:attrNameLst>
                                          <p:attrName>ppt_y</p:attrName>
                                        </p:attrNameLst>
                                      </p:cBhvr>
                                      <p:tavLst>
                                        <p:tav tm="0" fmla="#ppt_y-sin(pi*$)/81">
                                          <p:val>
                                            <p:fltVal val="0"/>
                                          </p:val>
                                        </p:tav>
                                        <p:tav tm="100000">
                                          <p:val>
                                            <p:fltVal val="1"/>
                                          </p:val>
                                        </p:tav>
                                      </p:tavLst>
                                    </p:anim>
                                    <p:animScale>
                                      <p:cBhvr>
                                        <p:cTn id="46" dur="26">
                                          <p:stCondLst>
                                            <p:cond delay="650"/>
                                          </p:stCondLst>
                                        </p:cTn>
                                        <p:tgtEl>
                                          <p:spTgt spid="12296"/>
                                        </p:tgtEl>
                                      </p:cBhvr>
                                      <p:to x="100000" y="60000"/>
                                    </p:animScale>
                                    <p:animScale>
                                      <p:cBhvr>
                                        <p:cTn id="47" dur="166" decel="50000">
                                          <p:stCondLst>
                                            <p:cond delay="676"/>
                                          </p:stCondLst>
                                        </p:cTn>
                                        <p:tgtEl>
                                          <p:spTgt spid="12296"/>
                                        </p:tgtEl>
                                      </p:cBhvr>
                                      <p:to x="100000" y="100000"/>
                                    </p:animScale>
                                    <p:animScale>
                                      <p:cBhvr>
                                        <p:cTn id="48" dur="26">
                                          <p:stCondLst>
                                            <p:cond delay="1312"/>
                                          </p:stCondLst>
                                        </p:cTn>
                                        <p:tgtEl>
                                          <p:spTgt spid="12296"/>
                                        </p:tgtEl>
                                      </p:cBhvr>
                                      <p:to x="100000" y="80000"/>
                                    </p:animScale>
                                    <p:animScale>
                                      <p:cBhvr>
                                        <p:cTn id="49" dur="166" decel="50000">
                                          <p:stCondLst>
                                            <p:cond delay="1338"/>
                                          </p:stCondLst>
                                        </p:cTn>
                                        <p:tgtEl>
                                          <p:spTgt spid="12296"/>
                                        </p:tgtEl>
                                      </p:cBhvr>
                                      <p:to x="100000" y="100000"/>
                                    </p:animScale>
                                    <p:animScale>
                                      <p:cBhvr>
                                        <p:cTn id="50" dur="26">
                                          <p:stCondLst>
                                            <p:cond delay="1642"/>
                                          </p:stCondLst>
                                        </p:cTn>
                                        <p:tgtEl>
                                          <p:spTgt spid="12296"/>
                                        </p:tgtEl>
                                      </p:cBhvr>
                                      <p:to x="100000" y="90000"/>
                                    </p:animScale>
                                    <p:animScale>
                                      <p:cBhvr>
                                        <p:cTn id="51" dur="166" decel="50000">
                                          <p:stCondLst>
                                            <p:cond delay="1668"/>
                                          </p:stCondLst>
                                        </p:cTn>
                                        <p:tgtEl>
                                          <p:spTgt spid="12296"/>
                                        </p:tgtEl>
                                      </p:cBhvr>
                                      <p:to x="100000" y="100000"/>
                                    </p:animScale>
                                    <p:animScale>
                                      <p:cBhvr>
                                        <p:cTn id="52" dur="26">
                                          <p:stCondLst>
                                            <p:cond delay="1808"/>
                                          </p:stCondLst>
                                        </p:cTn>
                                        <p:tgtEl>
                                          <p:spTgt spid="12296"/>
                                        </p:tgtEl>
                                      </p:cBhvr>
                                      <p:to x="100000" y="95000"/>
                                    </p:animScale>
                                    <p:animScale>
                                      <p:cBhvr>
                                        <p:cTn id="53" dur="166" decel="50000">
                                          <p:stCondLst>
                                            <p:cond delay="1834"/>
                                          </p:stCondLst>
                                        </p:cTn>
                                        <p:tgtEl>
                                          <p:spTgt spid="122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2744450"/>
            <a:ext cx="9144000" cy="1446550"/>
          </a:xfrm>
          <a:prstGeom prst="rect">
            <a:avLst/>
          </a:prstGeom>
          <a:noFill/>
        </p:spPr>
        <p:txBody>
          <a:bodyPr wrap="square" rtlCol="0">
            <a:spAutoFit/>
          </a:bodyPr>
          <a:lstStyle/>
          <a:p>
            <a:pPr algn="ctr"/>
            <a:r>
              <a:rPr lang="en-US" sz="8800" dirty="0" err="1" smtClean="0">
                <a:solidFill>
                  <a:srgbClr val="FFFF00"/>
                </a:solidFill>
                <a:latin typeface="NikoshBAN" pitchFamily="2" charset="0"/>
                <a:cs typeface="NikoshBAN" pitchFamily="2" charset="0"/>
              </a:rPr>
              <a:t>সমাজকর্মের</a:t>
            </a:r>
            <a:r>
              <a:rPr lang="en-US" sz="8800" dirty="0" smtClean="0">
                <a:solidFill>
                  <a:srgbClr val="FFFF00"/>
                </a:solidFill>
                <a:latin typeface="NikoshBAN" pitchFamily="2" charset="0"/>
                <a:cs typeface="NikoshBAN" pitchFamily="2" charset="0"/>
              </a:rPr>
              <a:t> </a:t>
            </a:r>
            <a:r>
              <a:rPr lang="en-US" sz="8800" dirty="0" err="1" smtClean="0">
                <a:solidFill>
                  <a:srgbClr val="FFFF00"/>
                </a:solidFill>
                <a:latin typeface="NikoshBAN" pitchFamily="2" charset="0"/>
                <a:cs typeface="NikoshBAN" pitchFamily="2" charset="0"/>
              </a:rPr>
              <a:t>শাখা</a:t>
            </a:r>
            <a:r>
              <a:rPr lang="en-US" sz="8800" dirty="0" smtClean="0">
                <a:solidFill>
                  <a:srgbClr val="FFFF00"/>
                </a:solidFill>
                <a:latin typeface="NikoshBAN" pitchFamily="2" charset="0"/>
                <a:cs typeface="NikoshBAN" pitchFamily="2" charset="0"/>
              </a:rPr>
              <a:t> </a:t>
            </a:r>
            <a:r>
              <a:rPr lang="bn-BD" sz="8800" dirty="0" smtClean="0">
                <a:solidFill>
                  <a:srgbClr val="FFFF00"/>
                </a:solidFill>
                <a:latin typeface="NikoshBAN" pitchFamily="2" charset="0"/>
                <a:cs typeface="NikoshBAN" pitchFamily="2" charset="0"/>
              </a:rPr>
              <a:t>    </a:t>
            </a:r>
            <a:endParaRPr lang="en-US" sz="88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514600" y="609600"/>
            <a:ext cx="4343400" cy="1600438"/>
          </a:xfrm>
          <a:prstGeom prst="flowChartAlternateProcess">
            <a:avLst/>
          </a:prstGeom>
          <a:solidFill>
            <a:srgbClr val="FF0000"/>
          </a:solidFill>
          <a:ln w="76200">
            <a:solidFill>
              <a:srgbClr val="FFFF00"/>
            </a:solidFill>
          </a:ln>
          <a:scene3d>
            <a:camera prst="orthographicFront">
              <a:rot lat="0" lon="0" rev="0"/>
            </a:camera>
            <a:lightRig rig="threePt" dir="t">
              <a:rot lat="0" lon="0" rev="1200000"/>
            </a:lightRig>
          </a:scene3d>
          <a:sp3d>
            <a:bevelT w="63500" h="25400" prst="slope"/>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8800" dirty="0" smtClean="0">
                <a:latin typeface="NikoshBAN" pitchFamily="2" charset="0"/>
                <a:cs typeface="NikoshBAN" pitchFamily="2" charset="0"/>
              </a:rPr>
              <a:t>শিখনফল </a:t>
            </a:r>
            <a:endParaRPr lang="en-US" sz="8800" dirty="0">
              <a:latin typeface="NikoshBAN" pitchFamily="2" charset="0"/>
              <a:cs typeface="NikoshBAN" pitchFamily="2" charset="0"/>
            </a:endParaRPr>
          </a:p>
        </p:txBody>
      </p:sp>
      <p:sp>
        <p:nvSpPr>
          <p:cNvPr id="4" name="Rounded Rectangle 3"/>
          <p:cNvSpPr/>
          <p:nvPr/>
        </p:nvSpPr>
        <p:spPr>
          <a:xfrm>
            <a:off x="152400" y="2667000"/>
            <a:ext cx="8839200" cy="358140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bn-IN" sz="5400" b="1" dirty="0" smtClean="0">
                <a:solidFill>
                  <a:srgbClr val="002060"/>
                </a:solidFill>
                <a:latin typeface="NikoshBAN" panose="02000000000000000000" pitchFamily="2" charset="0"/>
                <a:cs typeface="NikoshBAN" panose="02000000000000000000" pitchFamily="2" charset="0"/>
              </a:rPr>
              <a:t>এই পাঠ শেষে শিক্ষার্থীরা </a:t>
            </a:r>
            <a:r>
              <a:rPr lang="en-US" sz="5400" b="1" dirty="0" smtClean="0">
                <a:solidFill>
                  <a:srgbClr val="002060"/>
                </a:solidFill>
                <a:latin typeface="NikoshBAN" panose="02000000000000000000" pitchFamily="2" charset="0"/>
                <a:cs typeface="NikoshBAN" panose="02000000000000000000" pitchFamily="2" charset="0"/>
              </a:rPr>
              <a:t>– </a:t>
            </a:r>
            <a:endParaRPr lang="bn-BD" sz="5400" b="1" dirty="0" smtClean="0">
              <a:solidFill>
                <a:srgbClr val="002060"/>
              </a:solidFill>
              <a:latin typeface="NikoshBAN" panose="02000000000000000000" pitchFamily="2" charset="0"/>
              <a:cs typeface="NikoshBAN" panose="02000000000000000000" pitchFamily="2" charset="0"/>
            </a:endParaRPr>
          </a:p>
          <a:p>
            <a:pPr>
              <a:buFont typeface="Wingdings" pitchFamily="2" charset="2"/>
              <a:buChar char="Ø"/>
            </a:pPr>
            <a:r>
              <a:rPr lang="en-US" sz="3600" b="1" dirty="0" err="1" smtClean="0">
                <a:solidFill>
                  <a:srgbClr val="FF0000"/>
                </a:solidFill>
                <a:latin typeface="NikoshBAN" panose="02000000000000000000" pitchFamily="2" charset="0"/>
                <a:cs typeface="NikoshBAN" panose="02000000000000000000" pitchFamily="2" charset="0"/>
              </a:rPr>
              <a:t>সমাজকর্মের</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শাখার</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পরিচিতি</a:t>
            </a:r>
            <a:r>
              <a:rPr lang="bn-BD" sz="3600" b="1" dirty="0" smtClean="0">
                <a:solidFill>
                  <a:srgbClr val="FF0000"/>
                </a:solidFill>
                <a:latin typeface="NikoshBAN" panose="02000000000000000000" pitchFamily="2" charset="0"/>
                <a:cs typeface="NikoshBAN" panose="02000000000000000000" pitchFamily="2" charset="0"/>
              </a:rPr>
              <a:t> সম্পর্কে বলতে পারবে</a:t>
            </a:r>
            <a:r>
              <a:rPr lang="en-US" sz="3600" b="1" dirty="0" smtClean="0">
                <a:solidFill>
                  <a:srgbClr val="FF0000"/>
                </a:solidFill>
                <a:latin typeface="NikoshBAN" panose="02000000000000000000" pitchFamily="2" charset="0"/>
                <a:cs typeface="NikoshBAN" panose="02000000000000000000" pitchFamily="2" charset="0"/>
              </a:rPr>
              <a:t> ।</a:t>
            </a:r>
            <a:endParaRPr lang="bn-BD" sz="3600" b="1" dirty="0" smtClean="0">
              <a:solidFill>
                <a:srgbClr val="FF0000"/>
              </a:solidFill>
              <a:latin typeface="NikoshBAN" panose="02000000000000000000" pitchFamily="2" charset="0"/>
              <a:cs typeface="NikoshBAN" panose="02000000000000000000" pitchFamily="2" charset="0"/>
            </a:endParaRPr>
          </a:p>
          <a:p>
            <a:pPr>
              <a:buFont typeface="Wingdings" pitchFamily="2" charset="2"/>
              <a:buChar char="Ø"/>
            </a:pPr>
            <a:r>
              <a:rPr lang="en-US" sz="3600" b="1" dirty="0" err="1" smtClean="0">
                <a:solidFill>
                  <a:srgbClr val="7030A0"/>
                </a:solidFill>
                <a:latin typeface="NikoshBAN" panose="02000000000000000000" pitchFamily="2" charset="0"/>
                <a:cs typeface="NikoshBAN" panose="02000000000000000000" pitchFamily="2" charset="0"/>
              </a:rPr>
              <a:t>সমাজকর্মের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শাখা</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সমূহ</a:t>
            </a:r>
            <a:r>
              <a:rPr lang="en-US" sz="3600" b="1" dirty="0" smtClean="0">
                <a:solidFill>
                  <a:srgbClr val="7030A0"/>
                </a:solidFill>
                <a:latin typeface="NikoshBAN" panose="02000000000000000000" pitchFamily="2" charset="0"/>
                <a:cs typeface="NikoshBAN" panose="02000000000000000000" pitchFamily="2" charset="0"/>
              </a:rPr>
              <a:t> </a:t>
            </a:r>
            <a:r>
              <a:rPr lang="bn-BD" sz="3600" b="1" dirty="0" smtClean="0">
                <a:solidFill>
                  <a:srgbClr val="7030A0"/>
                </a:solidFill>
                <a:latin typeface="NikoshBAN" panose="02000000000000000000" pitchFamily="2" charset="0"/>
                <a:cs typeface="NikoshBAN" panose="02000000000000000000" pitchFamily="2" charset="0"/>
              </a:rPr>
              <a:t>ব্যাখ্যা করতে পারবে।</a:t>
            </a:r>
          </a:p>
          <a:p>
            <a:pPr>
              <a:buFont typeface="Wingdings" pitchFamily="2" charset="2"/>
              <a:buChar char="Ø"/>
            </a:pPr>
            <a:r>
              <a:rPr lang="bn-BD" sz="3600" b="1" dirty="0" smtClean="0">
                <a:solidFill>
                  <a:srgbClr val="002060"/>
                </a:solidFill>
                <a:latin typeface="NikoshBAN" panose="02000000000000000000" pitchFamily="2" charset="0"/>
                <a:cs typeface="NikoshBAN" panose="02000000000000000000" pitchFamily="2" charset="0"/>
              </a:rPr>
              <a:t>মানবিক সমস্যার সাথে সমাজকর্মের</a:t>
            </a:r>
            <a:r>
              <a:rPr lang="en-US" sz="3600" b="1" dirty="0" smtClean="0">
                <a:solidFill>
                  <a:srgbClr val="002060"/>
                </a:solidFill>
                <a:latin typeface="NikoshBAN" panose="02000000000000000000" pitchFamily="2" charset="0"/>
                <a:cs typeface="NikoshBAN" panose="02000000000000000000" pitchFamily="2" charset="0"/>
              </a:rPr>
              <a:t> </a:t>
            </a:r>
            <a:r>
              <a:rPr lang="bn-BD" sz="3600" b="1" dirty="0" smtClean="0">
                <a:solidFill>
                  <a:srgbClr val="002060"/>
                </a:solidFill>
                <a:latin typeface="NikoshBAN" panose="02000000000000000000" pitchFamily="2" charset="0"/>
                <a:cs typeface="NikoshBAN" panose="02000000000000000000" pitchFamily="2" charset="0"/>
              </a:rPr>
              <a:t>বিভিন্ন শাখার সম্পর্ক </a:t>
            </a:r>
            <a:r>
              <a:rPr lang="en-US" sz="3600" b="1" dirty="0" err="1" smtClean="0">
                <a:solidFill>
                  <a:srgbClr val="002060"/>
                </a:solidFill>
                <a:latin typeface="NikoshBAN" panose="02000000000000000000" pitchFamily="2" charset="0"/>
                <a:cs typeface="NikoshBAN" panose="02000000000000000000" pitchFamily="2" charset="0"/>
              </a:rPr>
              <a:t>বর্ণনা</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করতে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পারবে</a:t>
            </a:r>
            <a:r>
              <a:rPr lang="en-US" sz="3600" b="1" dirty="0" smtClean="0">
                <a:solidFill>
                  <a:srgbClr val="002060"/>
                </a:solidFill>
                <a:latin typeface="NikoshBAN" panose="02000000000000000000" pitchFamily="2" charset="0"/>
                <a:cs typeface="NikoshBAN" panose="02000000000000000000" pitchFamily="2" charset="0"/>
              </a:rPr>
              <a:t> ।</a:t>
            </a:r>
            <a:endParaRPr lang="bn-BD" sz="3600" b="1" dirty="0" smtClean="0">
              <a:solidFill>
                <a:srgbClr val="00206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 name="Rounded Rectangle 5"/>
          <p:cNvSpPr/>
          <p:nvPr/>
        </p:nvSpPr>
        <p:spPr>
          <a:xfrm>
            <a:off x="685800" y="685800"/>
            <a:ext cx="8077200" cy="5486400"/>
          </a:xfrm>
          <a:prstGeom prst="round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400" dirty="0">
              <a:latin typeface="NikoshBAN" pitchFamily="2" charset="0"/>
              <a:cs typeface="NikoshBAN" pitchFamily="2" charset="0"/>
            </a:endParaRPr>
          </a:p>
        </p:txBody>
      </p:sp>
      <p:sp>
        <p:nvSpPr>
          <p:cNvPr id="4" name="Rounded Rectangle 3"/>
          <p:cNvSpPr/>
          <p:nvPr/>
        </p:nvSpPr>
        <p:spPr>
          <a:xfrm>
            <a:off x="228600" y="228600"/>
            <a:ext cx="8686800" cy="6477000"/>
          </a:xfrm>
          <a:prstGeom prst="roundRect">
            <a:avLst>
              <a:gd name="adj" fmla="val 21429"/>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সমাজকর্ম একটি সমন্বয়ধর্মী ব্যবহারিক বিজ্ঞান।এটি পদ্বতি নির্ভর সমস্যা সমাধান প্রক্রিয়া।সমাজকর্ম সমাজস্থ মানুষকে এমনভাবে সহায়তা করে যাতে তারা নিজেরাই নিজেদের সমস্যার সমাধান দিতে সক্ষম হয়।সমাজকর্মের বিভিন্ন শাখা রয়েছে।এসব শাখায় সমাজকর্মীরা সমাজকর্মের জ্ঞান ও দক্ষতাকে প্রয়োগ করে। এ সব শাখা গুলো হলো- চিকিৎসা সমাজকর্ম,ক্লিনিক্যাল সমাজকর্ম, মনোচিকিৎসা সমাজকর্ম,বিদ্যালয় সমাজকর্ম,শিল্প সমাজকর্ম,প্রবীন সমাজকর্ম, প্রশাসনিক সমাজকর্ম,আদালত সমাজকর্ম,পল্লী সমাজকর্ম প্রভৃতি।সমাজকর্মের অনুশীলনের ক্ষেত্রে প্রথমদিকে সংকীর্ন থাকলেও বর্তমানে এর অনুশীলনের ক্ষেত্রে ব্যাপক ও বিস্তৃত। এর ফলে সমাজকর্মের শাখাও বিস্তৃত হতে থাকে। </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Reasons to Become a Psychiatric Social Worker - Blog"/>
          <p:cNvPicPr>
            <a:picLocks noChangeAspect="1" noChangeArrowheads="1"/>
          </p:cNvPicPr>
          <p:nvPr/>
        </p:nvPicPr>
        <p:blipFill>
          <a:blip r:embed="rId2"/>
          <a:srcRect/>
          <a:stretch>
            <a:fillRect/>
          </a:stretch>
        </p:blipFill>
        <p:spPr bwMode="auto">
          <a:xfrm>
            <a:off x="381000" y="381000"/>
            <a:ext cx="3962400" cy="3000375"/>
          </a:xfrm>
          <a:prstGeom prst="rect">
            <a:avLst/>
          </a:prstGeom>
          <a:noFill/>
        </p:spPr>
      </p:pic>
      <p:pic>
        <p:nvPicPr>
          <p:cNvPr id="1028" name="Picture 4" descr="শিক্ষক বাতায়ন"/>
          <p:cNvPicPr>
            <a:picLocks noChangeAspect="1" noChangeArrowheads="1"/>
          </p:cNvPicPr>
          <p:nvPr/>
        </p:nvPicPr>
        <p:blipFill>
          <a:blip r:embed="rId3"/>
          <a:srcRect l="12000" t="18919" r="10000" b="27027"/>
          <a:stretch>
            <a:fillRect/>
          </a:stretch>
        </p:blipFill>
        <p:spPr bwMode="auto">
          <a:xfrm>
            <a:off x="4648200" y="381000"/>
            <a:ext cx="4191000" cy="2895600"/>
          </a:xfrm>
          <a:prstGeom prst="rect">
            <a:avLst/>
          </a:prstGeom>
          <a:noFill/>
        </p:spPr>
      </p:pic>
      <p:pic>
        <p:nvPicPr>
          <p:cNvPr id="1030" name="Picture 6" descr="শিক্ষক বাতায়ন"/>
          <p:cNvPicPr>
            <a:picLocks noChangeAspect="1" noChangeArrowheads="1"/>
          </p:cNvPicPr>
          <p:nvPr/>
        </p:nvPicPr>
        <p:blipFill>
          <a:blip r:embed="rId4"/>
          <a:srcRect/>
          <a:stretch>
            <a:fillRect/>
          </a:stretch>
        </p:blipFill>
        <p:spPr bwMode="auto">
          <a:xfrm>
            <a:off x="457200" y="3657600"/>
            <a:ext cx="3962400" cy="2819400"/>
          </a:xfrm>
          <a:prstGeom prst="rect">
            <a:avLst/>
          </a:prstGeom>
          <a:noFill/>
        </p:spPr>
      </p:pic>
      <p:pic>
        <p:nvPicPr>
          <p:cNvPr id="1032" name="Picture 8" descr="বাংলাদেশে আর্থিক অন্তর্ভুক্তিতে এজেন্ট ব্যাংকিং -"/>
          <p:cNvPicPr>
            <a:picLocks noChangeAspect="1" noChangeArrowheads="1"/>
          </p:cNvPicPr>
          <p:nvPr/>
        </p:nvPicPr>
        <p:blipFill>
          <a:blip r:embed="rId5"/>
          <a:srcRect/>
          <a:stretch>
            <a:fillRect/>
          </a:stretch>
        </p:blipFill>
        <p:spPr bwMode="auto">
          <a:xfrm>
            <a:off x="4724400" y="3581400"/>
            <a:ext cx="4038600" cy="2847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900" decel="100000" fill="hold"/>
                                        <p:tgtEl>
                                          <p:spTgt spid="102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1030"/>
                                        </p:tgtEl>
                                        <p:attrNameLst>
                                          <p:attrName>style.visibility</p:attrName>
                                        </p:attrNameLst>
                                      </p:cBhvr>
                                      <p:to>
                                        <p:strVal val="visible"/>
                                      </p:to>
                                    </p:set>
                                    <p:anim calcmode="lin" valueType="num">
                                      <p:cBhvr>
                                        <p:cTn id="33" dur="1000" fill="hold"/>
                                        <p:tgtEl>
                                          <p:spTgt spid="1030"/>
                                        </p:tgtEl>
                                        <p:attrNameLst>
                                          <p:attrName>ppt_w</p:attrName>
                                        </p:attrNameLst>
                                      </p:cBhvr>
                                      <p:tavLst>
                                        <p:tav tm="0">
                                          <p:val>
                                            <p:fltVal val="0"/>
                                          </p:val>
                                        </p:tav>
                                        <p:tav tm="100000">
                                          <p:val>
                                            <p:strVal val="#ppt_w"/>
                                          </p:val>
                                        </p:tav>
                                      </p:tavLst>
                                    </p:anim>
                                    <p:anim calcmode="lin" valueType="num">
                                      <p:cBhvr>
                                        <p:cTn id="34" dur="1000" fill="hold"/>
                                        <p:tgtEl>
                                          <p:spTgt spid="1030"/>
                                        </p:tgtEl>
                                        <p:attrNameLst>
                                          <p:attrName>ppt_h</p:attrName>
                                        </p:attrNameLst>
                                      </p:cBhvr>
                                      <p:tavLst>
                                        <p:tav tm="0">
                                          <p:val>
                                            <p:fltVal val="0"/>
                                          </p:val>
                                        </p:tav>
                                        <p:tav tm="100000">
                                          <p:val>
                                            <p:strVal val="#ppt_h"/>
                                          </p:val>
                                        </p:tav>
                                      </p:tavLst>
                                    </p:anim>
                                    <p:anim calcmode="lin" valueType="num">
                                      <p:cBhvr>
                                        <p:cTn id="35" dur="1000" fill="hold"/>
                                        <p:tgtEl>
                                          <p:spTgt spid="1030"/>
                                        </p:tgtEl>
                                        <p:attrNameLst>
                                          <p:attrName>style.rotation</p:attrName>
                                        </p:attrNameLst>
                                      </p:cBhvr>
                                      <p:tavLst>
                                        <p:tav tm="0">
                                          <p:val>
                                            <p:fltVal val="90"/>
                                          </p:val>
                                        </p:tav>
                                        <p:tav tm="100000">
                                          <p:val>
                                            <p:fltVal val="0"/>
                                          </p:val>
                                        </p:tav>
                                      </p:tavLst>
                                    </p:anim>
                                    <p:animEffect transition="in" filter="fade">
                                      <p:cBhvr>
                                        <p:cTn id="36" dur="1000"/>
                                        <p:tgtEl>
                                          <p:spTgt spid="1030"/>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p:cTn id="41" dur="1000" fill="hold"/>
                                        <p:tgtEl>
                                          <p:spTgt spid="1032"/>
                                        </p:tgtEl>
                                        <p:attrNameLst>
                                          <p:attrName>ppt_w</p:attrName>
                                        </p:attrNameLst>
                                      </p:cBhvr>
                                      <p:tavLst>
                                        <p:tav tm="0">
                                          <p:val>
                                            <p:fltVal val="0"/>
                                          </p:val>
                                        </p:tav>
                                        <p:tav tm="100000">
                                          <p:val>
                                            <p:strVal val="#ppt_w"/>
                                          </p:val>
                                        </p:tav>
                                      </p:tavLst>
                                    </p:anim>
                                    <p:anim calcmode="lin" valueType="num">
                                      <p:cBhvr>
                                        <p:cTn id="42" dur="1000" fill="hold"/>
                                        <p:tgtEl>
                                          <p:spTgt spid="1032"/>
                                        </p:tgtEl>
                                        <p:attrNameLst>
                                          <p:attrName>ppt_h</p:attrName>
                                        </p:attrNameLst>
                                      </p:cBhvr>
                                      <p:tavLst>
                                        <p:tav tm="0">
                                          <p:val>
                                            <p:fltVal val="0"/>
                                          </p:val>
                                        </p:tav>
                                        <p:tav tm="100000">
                                          <p:val>
                                            <p:strVal val="#ppt_h"/>
                                          </p:val>
                                        </p:tav>
                                      </p:tavLst>
                                    </p:anim>
                                    <p:anim calcmode="lin" valueType="num">
                                      <p:cBhvr>
                                        <p:cTn id="43"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শিক্ষক বাতায়ন"/>
          <p:cNvPicPr>
            <a:picLocks noChangeAspect="1" noChangeArrowheads="1"/>
          </p:cNvPicPr>
          <p:nvPr/>
        </p:nvPicPr>
        <p:blipFill>
          <a:blip r:embed="rId2"/>
          <a:srcRect/>
          <a:stretch>
            <a:fillRect/>
          </a:stretch>
        </p:blipFill>
        <p:spPr bwMode="auto">
          <a:xfrm>
            <a:off x="228600" y="304800"/>
            <a:ext cx="4191000" cy="3086100"/>
          </a:xfrm>
          <a:prstGeom prst="rect">
            <a:avLst/>
          </a:prstGeom>
          <a:noFill/>
        </p:spPr>
      </p:pic>
      <p:pic>
        <p:nvPicPr>
          <p:cNvPr id="27652" name="Picture 4" descr="Daily Prapti Prosongo | News"/>
          <p:cNvPicPr>
            <a:picLocks noChangeAspect="1" noChangeArrowheads="1"/>
          </p:cNvPicPr>
          <p:nvPr/>
        </p:nvPicPr>
        <p:blipFill>
          <a:blip r:embed="rId3"/>
          <a:srcRect/>
          <a:stretch>
            <a:fillRect/>
          </a:stretch>
        </p:blipFill>
        <p:spPr bwMode="auto">
          <a:xfrm>
            <a:off x="4572000" y="228600"/>
            <a:ext cx="4267200" cy="3276601"/>
          </a:xfrm>
          <a:prstGeom prst="rect">
            <a:avLst/>
          </a:prstGeom>
          <a:noFill/>
        </p:spPr>
      </p:pic>
      <p:pic>
        <p:nvPicPr>
          <p:cNvPr id="27654" name="Picture 6" descr="ওয়েব সিরিজের আপত্তিকর দৃশ্য সরাতে ২৪ ঘণ্টা সময় দিল আদালত । এফএম নিউজ"/>
          <p:cNvPicPr>
            <a:picLocks noChangeAspect="1" noChangeArrowheads="1"/>
          </p:cNvPicPr>
          <p:nvPr/>
        </p:nvPicPr>
        <p:blipFill>
          <a:blip r:embed="rId4"/>
          <a:srcRect/>
          <a:stretch>
            <a:fillRect/>
          </a:stretch>
        </p:blipFill>
        <p:spPr bwMode="auto">
          <a:xfrm>
            <a:off x="304800" y="3810000"/>
            <a:ext cx="4114800" cy="2819400"/>
          </a:xfrm>
          <a:prstGeom prst="rect">
            <a:avLst/>
          </a:prstGeom>
          <a:noFill/>
        </p:spPr>
      </p:pic>
      <p:pic>
        <p:nvPicPr>
          <p:cNvPr id="27656" name="Picture 8" descr="ইবি'তে সমাজকর্ম বিভাগের উদ্যোগে “বিশ্ব সমাজকর্ম দিবস” উপলক্ষে র‌্যালী  অনুষ্ঠিত - BD Times News"/>
          <p:cNvPicPr>
            <a:picLocks noChangeAspect="1" noChangeArrowheads="1"/>
          </p:cNvPicPr>
          <p:nvPr/>
        </p:nvPicPr>
        <p:blipFill>
          <a:blip r:embed="rId5"/>
          <a:srcRect/>
          <a:stretch>
            <a:fillRect/>
          </a:stretch>
        </p:blipFill>
        <p:spPr bwMode="auto">
          <a:xfrm>
            <a:off x="4648200" y="3810000"/>
            <a:ext cx="41910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80">
                                          <p:stCondLst>
                                            <p:cond delay="0"/>
                                          </p:stCondLst>
                                        </p:cTn>
                                        <p:tgtEl>
                                          <p:spTgt spid="27650"/>
                                        </p:tgtEl>
                                      </p:cBhvr>
                                    </p:animEffect>
                                    <p:anim calcmode="lin" valueType="num">
                                      <p:cBhvr>
                                        <p:cTn id="8" dur="1822" tmFilter="0,0; 0.14,0.36; 0.43,0.73; 0.71,0.91; 1.0,1.0">
                                          <p:stCondLst>
                                            <p:cond delay="0"/>
                                          </p:stCondLst>
                                        </p:cTn>
                                        <p:tgtEl>
                                          <p:spTgt spid="276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0"/>
                                        </p:tgtEl>
                                      </p:cBhvr>
                                      <p:to x="100000" y="60000"/>
                                    </p:animScale>
                                    <p:animScale>
                                      <p:cBhvr>
                                        <p:cTn id="14" dur="166" decel="50000">
                                          <p:stCondLst>
                                            <p:cond delay="676"/>
                                          </p:stCondLst>
                                        </p:cTn>
                                        <p:tgtEl>
                                          <p:spTgt spid="27650"/>
                                        </p:tgtEl>
                                      </p:cBhvr>
                                      <p:to x="100000" y="100000"/>
                                    </p:animScale>
                                    <p:animScale>
                                      <p:cBhvr>
                                        <p:cTn id="15" dur="26">
                                          <p:stCondLst>
                                            <p:cond delay="1312"/>
                                          </p:stCondLst>
                                        </p:cTn>
                                        <p:tgtEl>
                                          <p:spTgt spid="27650"/>
                                        </p:tgtEl>
                                      </p:cBhvr>
                                      <p:to x="100000" y="80000"/>
                                    </p:animScale>
                                    <p:animScale>
                                      <p:cBhvr>
                                        <p:cTn id="16" dur="166" decel="50000">
                                          <p:stCondLst>
                                            <p:cond delay="1338"/>
                                          </p:stCondLst>
                                        </p:cTn>
                                        <p:tgtEl>
                                          <p:spTgt spid="27650"/>
                                        </p:tgtEl>
                                      </p:cBhvr>
                                      <p:to x="100000" y="100000"/>
                                    </p:animScale>
                                    <p:animScale>
                                      <p:cBhvr>
                                        <p:cTn id="17" dur="26">
                                          <p:stCondLst>
                                            <p:cond delay="1642"/>
                                          </p:stCondLst>
                                        </p:cTn>
                                        <p:tgtEl>
                                          <p:spTgt spid="27650"/>
                                        </p:tgtEl>
                                      </p:cBhvr>
                                      <p:to x="100000" y="90000"/>
                                    </p:animScale>
                                    <p:animScale>
                                      <p:cBhvr>
                                        <p:cTn id="18" dur="166" decel="50000">
                                          <p:stCondLst>
                                            <p:cond delay="1668"/>
                                          </p:stCondLst>
                                        </p:cTn>
                                        <p:tgtEl>
                                          <p:spTgt spid="27650"/>
                                        </p:tgtEl>
                                      </p:cBhvr>
                                      <p:to x="100000" y="100000"/>
                                    </p:animScale>
                                    <p:animScale>
                                      <p:cBhvr>
                                        <p:cTn id="19" dur="26">
                                          <p:stCondLst>
                                            <p:cond delay="1808"/>
                                          </p:stCondLst>
                                        </p:cTn>
                                        <p:tgtEl>
                                          <p:spTgt spid="27650"/>
                                        </p:tgtEl>
                                      </p:cBhvr>
                                      <p:to x="100000" y="95000"/>
                                    </p:animScale>
                                    <p:animScale>
                                      <p:cBhvr>
                                        <p:cTn id="20" dur="166" decel="50000">
                                          <p:stCondLst>
                                            <p:cond delay="1834"/>
                                          </p:stCondLst>
                                        </p:cTn>
                                        <p:tgtEl>
                                          <p:spTgt spid="276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27652"/>
                                        </p:tgtEl>
                                        <p:attrNameLst>
                                          <p:attrName>style.visibility</p:attrName>
                                        </p:attrNameLst>
                                      </p:cBhvr>
                                      <p:to>
                                        <p:strVal val="visible"/>
                                      </p:to>
                                    </p:set>
                                    <p:anim calcmode="lin" valueType="num">
                                      <p:cBhvr>
                                        <p:cTn id="25" dur="1000" fill="hold"/>
                                        <p:tgtEl>
                                          <p:spTgt spid="27652"/>
                                        </p:tgtEl>
                                        <p:attrNameLst>
                                          <p:attrName>ppt_x</p:attrName>
                                        </p:attrNameLst>
                                      </p:cBhvr>
                                      <p:tavLst>
                                        <p:tav tm="0">
                                          <p:val>
                                            <p:strVal val="#ppt_x-.2"/>
                                          </p:val>
                                        </p:tav>
                                        <p:tav tm="100000">
                                          <p:val>
                                            <p:strVal val="#ppt_x"/>
                                          </p:val>
                                        </p:tav>
                                      </p:tavLst>
                                    </p:anim>
                                    <p:anim calcmode="lin" valueType="num">
                                      <p:cBhvr>
                                        <p:cTn id="26" dur="1000" fill="hold"/>
                                        <p:tgtEl>
                                          <p:spTgt spid="2765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765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27654"/>
                                        </p:tgtEl>
                                        <p:attrNameLst>
                                          <p:attrName>style.visibility</p:attrName>
                                        </p:attrNameLst>
                                      </p:cBhvr>
                                      <p:to>
                                        <p:strVal val="visible"/>
                                      </p:to>
                                    </p:set>
                                    <p:anim calcmode="lin" valueType="num">
                                      <p:cBhvr>
                                        <p:cTn id="32" dur="1000" fill="hold"/>
                                        <p:tgtEl>
                                          <p:spTgt spid="27654"/>
                                        </p:tgtEl>
                                        <p:attrNameLst>
                                          <p:attrName>ppt_w</p:attrName>
                                        </p:attrNameLst>
                                      </p:cBhvr>
                                      <p:tavLst>
                                        <p:tav tm="0">
                                          <p:val>
                                            <p:fltVal val="0"/>
                                          </p:val>
                                        </p:tav>
                                        <p:tav tm="100000">
                                          <p:val>
                                            <p:strVal val="#ppt_w"/>
                                          </p:val>
                                        </p:tav>
                                      </p:tavLst>
                                    </p:anim>
                                    <p:anim calcmode="lin" valueType="num">
                                      <p:cBhvr>
                                        <p:cTn id="33" dur="1000" fill="hold"/>
                                        <p:tgtEl>
                                          <p:spTgt spid="27654"/>
                                        </p:tgtEl>
                                        <p:attrNameLst>
                                          <p:attrName>ppt_h</p:attrName>
                                        </p:attrNameLst>
                                      </p:cBhvr>
                                      <p:tavLst>
                                        <p:tav tm="0">
                                          <p:val>
                                            <p:fltVal val="0"/>
                                          </p:val>
                                        </p:tav>
                                        <p:tav tm="100000">
                                          <p:val>
                                            <p:strVal val="#ppt_h"/>
                                          </p:val>
                                        </p:tav>
                                      </p:tavLst>
                                    </p:anim>
                                    <p:anim calcmode="lin" valueType="num">
                                      <p:cBhvr>
                                        <p:cTn id="34" dur="1000" fill="hold"/>
                                        <p:tgtEl>
                                          <p:spTgt spid="27654"/>
                                        </p:tgtEl>
                                        <p:attrNameLst>
                                          <p:attrName>style.rotation</p:attrName>
                                        </p:attrNameLst>
                                      </p:cBhvr>
                                      <p:tavLst>
                                        <p:tav tm="0">
                                          <p:val>
                                            <p:fltVal val="90"/>
                                          </p:val>
                                        </p:tav>
                                        <p:tav tm="100000">
                                          <p:val>
                                            <p:fltVal val="0"/>
                                          </p:val>
                                        </p:tav>
                                      </p:tavLst>
                                    </p:anim>
                                    <p:animEffect transition="in" filter="fade">
                                      <p:cBhvr>
                                        <p:cTn id="35" dur="1000"/>
                                        <p:tgtEl>
                                          <p:spTgt spid="2765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27656"/>
                                        </p:tgtEl>
                                        <p:attrNameLst>
                                          <p:attrName>style.visibility</p:attrName>
                                        </p:attrNameLst>
                                      </p:cBhvr>
                                      <p:to>
                                        <p:strVal val="visible"/>
                                      </p:to>
                                    </p:set>
                                    <p:anim calcmode="lin" valueType="num">
                                      <p:cBhvr>
                                        <p:cTn id="40" dur="1000" fill="hold"/>
                                        <p:tgtEl>
                                          <p:spTgt spid="27656"/>
                                        </p:tgtEl>
                                        <p:attrNameLst>
                                          <p:attrName>ppt_w</p:attrName>
                                        </p:attrNameLst>
                                      </p:cBhvr>
                                      <p:tavLst>
                                        <p:tav tm="0">
                                          <p:val>
                                            <p:fltVal val="0"/>
                                          </p:val>
                                        </p:tav>
                                        <p:tav tm="100000">
                                          <p:val>
                                            <p:strVal val="#ppt_w"/>
                                          </p:val>
                                        </p:tav>
                                      </p:tavLst>
                                    </p:anim>
                                    <p:anim calcmode="lin" valueType="num">
                                      <p:cBhvr>
                                        <p:cTn id="41" dur="1000" fill="hold"/>
                                        <p:tgtEl>
                                          <p:spTgt spid="27656"/>
                                        </p:tgtEl>
                                        <p:attrNameLst>
                                          <p:attrName>ppt_h</p:attrName>
                                        </p:attrNameLst>
                                      </p:cBhvr>
                                      <p:tavLst>
                                        <p:tav tm="0">
                                          <p:val>
                                            <p:fltVal val="0"/>
                                          </p:val>
                                        </p:tav>
                                        <p:tav tm="100000">
                                          <p:val>
                                            <p:strVal val="#ppt_h"/>
                                          </p:val>
                                        </p:tav>
                                      </p:tavLst>
                                    </p:anim>
                                    <p:anim calcmode="lin" valueType="num">
                                      <p:cBhvr>
                                        <p:cTn id="42" dur="1000" fill="hold"/>
                                        <p:tgtEl>
                                          <p:spTgt spid="27656"/>
                                        </p:tgtEl>
                                        <p:attrNameLst>
                                          <p:attrName>style.rotation</p:attrName>
                                        </p:attrNameLst>
                                      </p:cBhvr>
                                      <p:tavLst>
                                        <p:tav tm="0">
                                          <p:val>
                                            <p:fltVal val="90"/>
                                          </p:val>
                                        </p:tav>
                                        <p:tav tm="100000">
                                          <p:val>
                                            <p:fltVal val="0"/>
                                          </p:val>
                                        </p:tav>
                                      </p:tavLst>
                                    </p:anim>
                                    <p:animEffect transition="in" filter="fade">
                                      <p:cBhvr>
                                        <p:cTn id="43"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flipH="1">
            <a:off x="1676400" y="685800"/>
            <a:ext cx="5334000" cy="609600"/>
          </a:xfrm>
          <a:prstGeom prst="rect">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সমাজকর্মের শাখা সমূহঃ</a:t>
            </a:r>
            <a:endParaRPr lang="en-US" sz="4000" dirty="0">
              <a:latin typeface="NikoshBAN" pitchFamily="2" charset="0"/>
              <a:cs typeface="NikoshBAN" pitchFamily="2" charset="0"/>
            </a:endParaRPr>
          </a:p>
        </p:txBody>
      </p:sp>
      <p:sp>
        <p:nvSpPr>
          <p:cNvPr id="3" name="Rounded Rectangle 2"/>
          <p:cNvSpPr/>
          <p:nvPr/>
        </p:nvSpPr>
        <p:spPr>
          <a:xfrm>
            <a:off x="457200" y="1981200"/>
            <a:ext cx="8382000" cy="3886200"/>
          </a:xfrm>
          <a:prstGeom prst="roundRect">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indent="-342900"/>
            <a:r>
              <a:rPr lang="bn-BD" sz="3200" dirty="0" smtClean="0">
                <a:solidFill>
                  <a:schemeClr val="tx1"/>
                </a:solidFill>
                <a:latin typeface="NikoshBAN" pitchFamily="2" charset="0"/>
                <a:cs typeface="NikoshBAN" pitchFamily="2" charset="0"/>
              </a:rPr>
              <a:t>১। চিকিৎসা সমাজকর্ম </a:t>
            </a:r>
          </a:p>
          <a:p>
            <a:pPr marL="342900" indent="-342900"/>
            <a:r>
              <a:rPr lang="bn-BD" sz="3200" dirty="0" smtClean="0">
                <a:solidFill>
                  <a:schemeClr val="tx1"/>
                </a:solidFill>
                <a:latin typeface="NikoshBAN" pitchFamily="2" charset="0"/>
                <a:cs typeface="NikoshBAN" pitchFamily="2" charset="0"/>
              </a:rPr>
              <a:t>২। ক্লিনিক্যাল সমাজকর্ম</a:t>
            </a:r>
          </a:p>
          <a:p>
            <a:pPr marL="342900" indent="-342900"/>
            <a:r>
              <a:rPr lang="bn-BD" sz="3200" dirty="0" smtClean="0">
                <a:solidFill>
                  <a:schemeClr val="tx1"/>
                </a:solidFill>
                <a:latin typeface="NikoshBAN" pitchFamily="2" charset="0"/>
                <a:cs typeface="NikoshBAN" pitchFamily="2" charset="0"/>
              </a:rPr>
              <a:t>৩। সাইকিয়াট্রিক সমাজকর্ম</a:t>
            </a:r>
          </a:p>
          <a:p>
            <a:pPr marL="342900" indent="-342900"/>
            <a:r>
              <a:rPr lang="bn-BD" sz="3200" dirty="0" smtClean="0">
                <a:solidFill>
                  <a:schemeClr val="tx1"/>
                </a:solidFill>
                <a:latin typeface="NikoshBAN" pitchFamily="2" charset="0"/>
                <a:cs typeface="NikoshBAN" pitchFamily="2" charset="0"/>
              </a:rPr>
              <a:t>৪। শিল্প সমাজকর্ম</a:t>
            </a:r>
          </a:p>
          <a:p>
            <a:pPr marL="342900" indent="-342900"/>
            <a:r>
              <a:rPr lang="bn-BD" sz="3200" dirty="0" smtClean="0">
                <a:solidFill>
                  <a:schemeClr val="tx1"/>
                </a:solidFill>
                <a:latin typeface="NikoshBAN" pitchFamily="2" charset="0"/>
                <a:cs typeface="NikoshBAN" pitchFamily="2" charset="0"/>
              </a:rPr>
              <a:t>৫। বিদ্যালয় সমাজকর্ম</a:t>
            </a:r>
          </a:p>
          <a:p>
            <a:pPr marL="342900" indent="-342900"/>
            <a:r>
              <a:rPr lang="bn-BD" sz="3200" dirty="0" smtClean="0">
                <a:solidFill>
                  <a:schemeClr val="tx1"/>
                </a:solidFill>
                <a:latin typeface="NikoshBAN" pitchFamily="2" charset="0"/>
                <a:cs typeface="NikoshBAN" pitchFamily="2" charset="0"/>
              </a:rPr>
              <a:t>৬। প্রবীন সমাজকর্ম</a:t>
            </a:r>
          </a:p>
          <a:p>
            <a:pPr marL="342900" indent="-342900"/>
            <a:r>
              <a:rPr lang="bn-BD" sz="3200" dirty="0" smtClean="0">
                <a:solidFill>
                  <a:schemeClr val="tx1"/>
                </a:solidFill>
                <a:latin typeface="NikoshBAN" pitchFamily="2" charset="0"/>
                <a:cs typeface="NikoshBAN" pitchFamily="2" charset="0"/>
              </a:rPr>
              <a:t>৭। আন্তর্জাতিক সমাজকর্ম</a:t>
            </a:r>
          </a:p>
          <a:p>
            <a:pPr marL="342900" indent="-342900"/>
            <a:r>
              <a:rPr lang="bn-BD" sz="3200" dirty="0" smtClean="0">
                <a:solidFill>
                  <a:schemeClr val="tx1"/>
                </a:solidFill>
                <a:latin typeface="NikoshBAN" pitchFamily="2" charset="0"/>
                <a:cs typeface="NikoshBAN" pitchFamily="2" charset="0"/>
              </a:rPr>
              <a:t>৮। পল্লী সমাজকর্ম</a:t>
            </a:r>
          </a:p>
          <a:p>
            <a:pPr marL="342900" indent="-342900"/>
            <a:r>
              <a:rPr lang="bn-BD" sz="3200" dirty="0" smtClean="0">
                <a:solidFill>
                  <a:schemeClr val="tx1"/>
                </a:solidFill>
                <a:latin typeface="NikoshBAN" pitchFamily="2" charset="0"/>
                <a:cs typeface="NikoshBAN" pitchFamily="2" charset="0"/>
              </a:rPr>
              <a:t>৯। আদালত সমাজকর্ম </a:t>
            </a:r>
          </a:p>
          <a:p>
            <a:pPr marL="342900" indent="-342900"/>
            <a:r>
              <a:rPr lang="bn-BD" sz="3200" dirty="0" smtClean="0">
                <a:solidFill>
                  <a:schemeClr val="tx1"/>
                </a:solidFill>
                <a:latin typeface="NikoshBAN" pitchFamily="2" charset="0"/>
                <a:cs typeface="NikoshBAN" pitchFamily="2" charset="0"/>
              </a:rPr>
              <a:t>১০। প্রশাসনিক সমাজকর্ম</a:t>
            </a:r>
          </a:p>
          <a:p>
            <a:pPr marL="342900" indent="-342900"/>
            <a:r>
              <a:rPr lang="bn-BD" sz="3200" dirty="0" smtClean="0">
                <a:solidFill>
                  <a:schemeClr val="tx1"/>
                </a:solidFill>
                <a:latin typeface="NikoshBAN" pitchFamily="2" charset="0"/>
                <a:cs typeface="NikoshBAN" pitchFamily="2" charset="0"/>
              </a:rPr>
              <a:t>১১। ব্যবস্থাপনা সমাজকর্ম</a:t>
            </a:r>
          </a:p>
          <a:p>
            <a:pPr marL="342900" indent="-342900"/>
            <a:r>
              <a:rPr lang="bn-BD" sz="3200" dirty="0" smtClean="0">
                <a:solidFill>
                  <a:schemeClr val="tx1"/>
                </a:solidFill>
                <a:latin typeface="NikoshBAN" pitchFamily="2" charset="0"/>
                <a:cs typeface="NikoshBAN" pitchFamily="2" charset="0"/>
              </a:rPr>
              <a:t>১২। মিলিটারি সমাজকর্ম</a:t>
            </a:r>
          </a:p>
          <a:p>
            <a:pPr marL="342900" indent="-342900"/>
            <a:r>
              <a:rPr lang="bn-BD" sz="3200" dirty="0" smtClean="0">
                <a:solidFill>
                  <a:schemeClr val="tx1"/>
                </a:solidFill>
                <a:latin typeface="NikoshBAN" pitchFamily="2" charset="0"/>
                <a:cs typeface="NikoshBAN" pitchFamily="2" charset="0"/>
              </a:rPr>
              <a:t>১৩। প্রগতিশীল সমাজকর্ম</a:t>
            </a:r>
          </a:p>
          <a:p>
            <a:pPr marL="342900" indent="-342900"/>
            <a:r>
              <a:rPr lang="bn-BD" sz="3200" dirty="0" smtClean="0">
                <a:solidFill>
                  <a:schemeClr val="tx1"/>
                </a:solidFill>
                <a:latin typeface="NikoshBAN" pitchFamily="2" charset="0"/>
                <a:cs typeface="NikoshBAN" pitchFamily="2" charset="0"/>
              </a:rPr>
              <a:t>১৪। বৃত্তি মূলক সমাজকর্ম   </a:t>
            </a:r>
          </a:p>
          <a:p>
            <a:pPr marL="342900" indent="-342900"/>
            <a:endParaRPr lang="en-US" sz="3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261</Words>
  <Application>Microsoft Office PowerPoint</Application>
  <PresentationFormat>On-screen Show (4:3)</PresentationFormat>
  <Paragraphs>47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Sajib</dc:creator>
  <cp:lastModifiedBy>Sajib</cp:lastModifiedBy>
  <cp:revision>360</cp:revision>
  <dcterms:created xsi:type="dcterms:W3CDTF">2006-08-16T00:00:00Z</dcterms:created>
  <dcterms:modified xsi:type="dcterms:W3CDTF">2020-12-14T16:09:09Z</dcterms:modified>
</cp:coreProperties>
</file>