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0" r:id="rId5"/>
    <p:sldId id="264" r:id="rId6"/>
    <p:sldId id="263" r:id="rId7"/>
    <p:sldId id="265" r:id="rId8"/>
    <p:sldId id="270" r:id="rId9"/>
    <p:sldId id="266" r:id="rId10"/>
    <p:sldId id="268"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72" d="100"/>
          <a:sy n="72" d="100"/>
        </p:scale>
        <p:origin x="4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1B4EA76-6292-4718-B7EB-96E2B6C77E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557462"/>
            <a:ext cx="6553200" cy="3767138"/>
          </a:xfrm>
          <a:prstGeom prst="rect">
            <a:avLst/>
          </a:prstGeom>
          <a:scene3d>
            <a:camera prst="orthographicFront"/>
            <a:lightRig rig="threePt" dir="t"/>
          </a:scene3d>
          <a:sp3d>
            <a:bevelT w="101600" prst="riblet"/>
          </a:sp3d>
        </p:spPr>
      </p:pic>
      <p:sp>
        <p:nvSpPr>
          <p:cNvPr id="5" name="Rectangle 4">
            <a:extLst>
              <a:ext uri="{FF2B5EF4-FFF2-40B4-BE49-F238E27FC236}">
                <a16:creationId xmlns:a16="http://schemas.microsoft.com/office/drawing/2014/main" id="{0B0C8632-F3A3-4FC7-BC42-087CAF1D3032}"/>
              </a:ext>
            </a:extLst>
          </p:cNvPr>
          <p:cNvSpPr/>
          <p:nvPr/>
        </p:nvSpPr>
        <p:spPr>
          <a:xfrm>
            <a:off x="914400" y="152400"/>
            <a:ext cx="7391400" cy="2286000"/>
          </a:xfrm>
          <a:prstGeom prst="rect">
            <a:avLst/>
          </a:prstGeom>
          <a:solidFill>
            <a:srgbClr val="92D050"/>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FF0000"/>
                </a:solidFill>
                <a:latin typeface="Times New Roman" panose="02020603050405020304" pitchFamily="18" charset="0"/>
                <a:cs typeface="Times New Roman" panose="02020603050405020304" pitchFamily="18" charset="0"/>
              </a:rPr>
              <a:t>Welcome</a:t>
            </a:r>
            <a:r>
              <a:rPr lang="en-US" sz="4000" dirty="0">
                <a:solidFill>
                  <a:srgbClr val="FF0000"/>
                </a:solidFill>
                <a:latin typeface="Times New Roman" panose="02020603050405020304" pitchFamily="18" charset="0"/>
                <a:cs typeface="Times New Roman" panose="02020603050405020304" pitchFamily="18" charset="0"/>
              </a:rPr>
              <a:t> </a:t>
            </a:r>
          </a:p>
          <a:p>
            <a:pPr algn="ctr"/>
            <a:r>
              <a:rPr lang="en-US" sz="4000" dirty="0">
                <a:solidFill>
                  <a:schemeClr val="tx2"/>
                </a:solidFill>
                <a:latin typeface="Times New Roman" panose="02020603050405020304" pitchFamily="18" charset="0"/>
                <a:cs typeface="Times New Roman" panose="02020603050405020304" pitchFamily="18" charset="0"/>
              </a:rPr>
              <a:t>to</a:t>
            </a:r>
            <a:r>
              <a:rPr lang="en-US" sz="4000" dirty="0">
                <a:solidFill>
                  <a:srgbClr val="FF0000"/>
                </a:solidFill>
                <a:latin typeface="Times New Roman" panose="02020603050405020304" pitchFamily="18" charset="0"/>
                <a:cs typeface="Times New Roman" panose="02020603050405020304" pitchFamily="18" charset="0"/>
              </a:rPr>
              <a:t>  </a:t>
            </a:r>
          </a:p>
          <a:p>
            <a:pPr algn="ctr"/>
            <a:r>
              <a:rPr lang="en-US" sz="3200" dirty="0">
                <a:solidFill>
                  <a:srgbClr val="006600"/>
                </a:solidFill>
                <a:latin typeface="Times New Roman" panose="02020603050405020304" pitchFamily="18" charset="0"/>
                <a:cs typeface="Times New Roman" panose="02020603050405020304" pitchFamily="18" charset="0"/>
              </a:rPr>
              <a:t>MR multimedia class presentation</a:t>
            </a:r>
            <a:r>
              <a:rPr lang="en-US" sz="4000" dirty="0">
                <a:solidFill>
                  <a:srgbClr val="FF0000"/>
                </a:solidFill>
                <a:latin typeface="Times New Roman" panose="02020603050405020304" pitchFamily="18" charset="0"/>
                <a:cs typeface="Times New Roman" panose="02020603050405020304" pitchFamily="18" charset="0"/>
              </a:rPr>
              <a:t> </a:t>
            </a:r>
            <a:endParaRPr lang="en-SG" sz="4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fad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79174" y="2209800"/>
            <a:ext cx="8229600" cy="4038600"/>
          </a:xfrm>
          <a:prstGeom prst="roundRect">
            <a:avLst/>
          </a:prstGeom>
          <a:solidFill>
            <a:srgbClr val="C00000"/>
          </a:solidFill>
          <a:ln w="76200">
            <a:solidFill>
              <a:srgbClr val="002060"/>
            </a:solidFill>
            <a:prstDash val="lgDashDot"/>
          </a:ln>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dirty="0">
                <a:solidFill>
                  <a:srgbClr val="FFFF00"/>
                </a:solidFill>
                <a:latin typeface="Times New Roman" panose="02020603050405020304" pitchFamily="18" charset="0"/>
                <a:cs typeface="Times New Roman" panose="02020603050405020304" pitchFamily="18" charset="0"/>
              </a:rPr>
              <a:t>Read the text and make a flow chart showing the causes of the destruction of the Sundarbans and its effects.  (one is done for you)</a:t>
            </a:r>
          </a:p>
        </p:txBody>
      </p:sp>
      <p:sp>
        <p:nvSpPr>
          <p:cNvPr id="4" name="Flowchart: Process 3"/>
          <p:cNvSpPr/>
          <p:nvPr/>
        </p:nvSpPr>
        <p:spPr>
          <a:xfrm>
            <a:off x="838200" y="4953000"/>
            <a:ext cx="2590800" cy="600072"/>
          </a:xfrm>
          <a:prstGeom prst="flowChartProcess">
            <a:avLst/>
          </a:prstGeom>
          <a:solidFill>
            <a:schemeClr val="tx2">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b="1" dirty="0"/>
              <a:t>1.Increased frequency of  storm surges</a:t>
            </a:r>
          </a:p>
        </p:txBody>
      </p:sp>
      <p:sp>
        <p:nvSpPr>
          <p:cNvPr id="5" name="Flowchart: Process 4"/>
          <p:cNvSpPr/>
          <p:nvPr/>
        </p:nvSpPr>
        <p:spPr>
          <a:xfrm>
            <a:off x="4953000" y="4953000"/>
            <a:ext cx="838200" cy="595308"/>
          </a:xfrm>
          <a:prstGeom prst="flowChartProcess">
            <a:avLst/>
          </a:prstGeom>
          <a:solidFill>
            <a:schemeClr val="tx2">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3</a:t>
            </a:r>
          </a:p>
        </p:txBody>
      </p:sp>
      <p:sp>
        <p:nvSpPr>
          <p:cNvPr id="7" name="Flowchart: Process 6"/>
          <p:cNvSpPr/>
          <p:nvPr/>
        </p:nvSpPr>
        <p:spPr>
          <a:xfrm>
            <a:off x="3810000" y="4953000"/>
            <a:ext cx="762000" cy="598484"/>
          </a:xfrm>
          <a:prstGeom prst="flowChartProcess">
            <a:avLst/>
          </a:prstGeom>
          <a:solidFill>
            <a:schemeClr val="tx2">
              <a:lumMod val="75000"/>
            </a:schemeClr>
          </a:solidFill>
          <a:ln>
            <a:solidFill>
              <a:schemeClr val="tx2">
                <a:lumMod val="75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2</a:t>
            </a:r>
          </a:p>
        </p:txBody>
      </p:sp>
      <p:sp>
        <p:nvSpPr>
          <p:cNvPr id="8" name="Flowchart: Process 7"/>
          <p:cNvSpPr/>
          <p:nvPr/>
        </p:nvSpPr>
        <p:spPr>
          <a:xfrm>
            <a:off x="6172200" y="4953000"/>
            <a:ext cx="685800" cy="600072"/>
          </a:xfrm>
          <a:prstGeom prst="flowChartProcess">
            <a:avLst/>
          </a:prstGeom>
          <a:solidFill>
            <a:schemeClr val="tx2">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4</a:t>
            </a:r>
          </a:p>
        </p:txBody>
      </p:sp>
      <p:sp>
        <p:nvSpPr>
          <p:cNvPr id="9" name="Flowchart: Process 8"/>
          <p:cNvSpPr/>
          <p:nvPr/>
        </p:nvSpPr>
        <p:spPr>
          <a:xfrm>
            <a:off x="7162800" y="4953000"/>
            <a:ext cx="609600" cy="588956"/>
          </a:xfrm>
          <a:prstGeom prst="flowChartProcess">
            <a:avLst/>
          </a:prstGeom>
          <a:solidFill>
            <a:schemeClr val="tx2">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5</a:t>
            </a:r>
          </a:p>
        </p:txBody>
      </p:sp>
      <p:sp>
        <p:nvSpPr>
          <p:cNvPr id="10" name="Flowchart: Process 9"/>
          <p:cNvSpPr/>
          <p:nvPr/>
        </p:nvSpPr>
        <p:spPr>
          <a:xfrm>
            <a:off x="8001000" y="4953000"/>
            <a:ext cx="609600" cy="588956"/>
          </a:xfrm>
          <a:prstGeom prst="flowChartProcess">
            <a:avLst/>
          </a:prstGeom>
          <a:solidFill>
            <a:schemeClr val="tx2">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6</a:t>
            </a:r>
          </a:p>
        </p:txBody>
      </p:sp>
      <p:cxnSp>
        <p:nvCxnSpPr>
          <p:cNvPr id="14" name="Straight Arrow Connector 13"/>
          <p:cNvCxnSpPr/>
          <p:nvPr/>
        </p:nvCxnSpPr>
        <p:spPr>
          <a:xfrm>
            <a:off x="3505200" y="5181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934200" y="5181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867400" y="5181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48200" y="5181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772400" y="51816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Horizontal Scroll 23"/>
          <p:cNvSpPr/>
          <p:nvPr/>
        </p:nvSpPr>
        <p:spPr>
          <a:xfrm>
            <a:off x="1447800" y="76200"/>
            <a:ext cx="6705600" cy="1905000"/>
          </a:xfrm>
          <a:prstGeom prst="horizontalScroll">
            <a:avLst/>
          </a:prstGeom>
          <a:solidFill>
            <a:srgbClr val="00B0F0"/>
          </a:solidFill>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i="1" u="sng" dirty="0">
                <a:solidFill>
                  <a:srgbClr val="7030A0"/>
                </a:solidFill>
                <a:effectLst>
                  <a:outerShdw blurRad="38100" dist="38100" dir="2700000" algn="tl">
                    <a:srgbClr val="000000">
                      <a:alpha val="43137"/>
                    </a:srgbClr>
                  </a:outerShdw>
                </a:effectLst>
              </a:rPr>
              <a:t>EVALUATION</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80">
                                          <p:stCondLst>
                                            <p:cond delay="0"/>
                                          </p:stCondLst>
                                        </p:cTn>
                                        <p:tgtEl>
                                          <p:spTgt spid="24"/>
                                        </p:tgtEl>
                                      </p:cBhvr>
                                    </p:animEffect>
                                    <p:anim calcmode="lin" valueType="num">
                                      <p:cBhvr>
                                        <p:cTn id="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 dur="26">
                                          <p:stCondLst>
                                            <p:cond delay="650"/>
                                          </p:stCondLst>
                                        </p:cTn>
                                        <p:tgtEl>
                                          <p:spTgt spid="24"/>
                                        </p:tgtEl>
                                      </p:cBhvr>
                                      <p:to x="100000" y="60000"/>
                                    </p:animScale>
                                    <p:animScale>
                                      <p:cBhvr>
                                        <p:cTn id="14" dur="166" decel="50000">
                                          <p:stCondLst>
                                            <p:cond delay="676"/>
                                          </p:stCondLst>
                                        </p:cTn>
                                        <p:tgtEl>
                                          <p:spTgt spid="24"/>
                                        </p:tgtEl>
                                      </p:cBhvr>
                                      <p:to x="100000" y="100000"/>
                                    </p:animScale>
                                    <p:animScale>
                                      <p:cBhvr>
                                        <p:cTn id="15" dur="26">
                                          <p:stCondLst>
                                            <p:cond delay="1312"/>
                                          </p:stCondLst>
                                        </p:cTn>
                                        <p:tgtEl>
                                          <p:spTgt spid="24"/>
                                        </p:tgtEl>
                                      </p:cBhvr>
                                      <p:to x="100000" y="80000"/>
                                    </p:animScale>
                                    <p:animScale>
                                      <p:cBhvr>
                                        <p:cTn id="16" dur="166" decel="50000">
                                          <p:stCondLst>
                                            <p:cond delay="1338"/>
                                          </p:stCondLst>
                                        </p:cTn>
                                        <p:tgtEl>
                                          <p:spTgt spid="24"/>
                                        </p:tgtEl>
                                      </p:cBhvr>
                                      <p:to x="100000" y="100000"/>
                                    </p:animScale>
                                    <p:animScale>
                                      <p:cBhvr>
                                        <p:cTn id="17" dur="26">
                                          <p:stCondLst>
                                            <p:cond delay="1642"/>
                                          </p:stCondLst>
                                        </p:cTn>
                                        <p:tgtEl>
                                          <p:spTgt spid="24"/>
                                        </p:tgtEl>
                                      </p:cBhvr>
                                      <p:to x="100000" y="90000"/>
                                    </p:animScale>
                                    <p:animScale>
                                      <p:cBhvr>
                                        <p:cTn id="18" dur="166" decel="50000">
                                          <p:stCondLst>
                                            <p:cond delay="1668"/>
                                          </p:stCondLst>
                                        </p:cTn>
                                        <p:tgtEl>
                                          <p:spTgt spid="24"/>
                                        </p:tgtEl>
                                      </p:cBhvr>
                                      <p:to x="100000" y="100000"/>
                                    </p:animScale>
                                    <p:animScale>
                                      <p:cBhvr>
                                        <p:cTn id="19" dur="26">
                                          <p:stCondLst>
                                            <p:cond delay="1808"/>
                                          </p:stCondLst>
                                        </p:cTn>
                                        <p:tgtEl>
                                          <p:spTgt spid="24"/>
                                        </p:tgtEl>
                                      </p:cBhvr>
                                      <p:to x="100000" y="95000"/>
                                    </p:animScale>
                                    <p:animScale>
                                      <p:cBhvr>
                                        <p:cTn id="20" dur="166" decel="50000">
                                          <p:stCondLst>
                                            <p:cond delay="1834"/>
                                          </p:stCondLst>
                                        </p:cTn>
                                        <p:tgtEl>
                                          <p:spTgt spid="2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45"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2000"/>
                                        <p:tgtEl>
                                          <p:spTgt spid="4"/>
                                        </p:tgtEl>
                                      </p:cBhvr>
                                    </p:animEffect>
                                    <p:anim calcmode="lin" valueType="num">
                                      <p:cBhvr>
                                        <p:cTn id="31" dur="2000" fill="hold"/>
                                        <p:tgtEl>
                                          <p:spTgt spid="4"/>
                                        </p:tgtEl>
                                        <p:attrNameLst>
                                          <p:attrName>ppt_w</p:attrName>
                                        </p:attrNameLst>
                                      </p:cBhvr>
                                      <p:tavLst>
                                        <p:tav tm="0" fmla="#ppt_w*sin(2.5*pi*$)">
                                          <p:val>
                                            <p:fltVal val="0"/>
                                          </p:val>
                                        </p:tav>
                                        <p:tav tm="100000">
                                          <p:val>
                                            <p:fltVal val="1"/>
                                          </p:val>
                                        </p:tav>
                                      </p:tavLst>
                                    </p:anim>
                                    <p:anim calcmode="lin" valueType="num">
                                      <p:cBhvr>
                                        <p:cTn id="32"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2000"/>
                                        <p:tgtEl>
                                          <p:spTgt spid="7"/>
                                        </p:tgtEl>
                                      </p:cBhvr>
                                    </p:animEffect>
                                    <p:anim calcmode="lin" valueType="num">
                                      <p:cBhvr>
                                        <p:cTn id="38" dur="2000" fill="hold"/>
                                        <p:tgtEl>
                                          <p:spTgt spid="7"/>
                                        </p:tgtEl>
                                        <p:attrNameLst>
                                          <p:attrName>ppt_w</p:attrName>
                                        </p:attrNameLst>
                                      </p:cBhvr>
                                      <p:tavLst>
                                        <p:tav tm="0" fmla="#ppt_w*sin(2.5*pi*$)">
                                          <p:val>
                                            <p:fltVal val="0"/>
                                          </p:val>
                                        </p:tav>
                                        <p:tav tm="100000">
                                          <p:val>
                                            <p:fltVal val="1"/>
                                          </p:val>
                                        </p:tav>
                                      </p:tavLst>
                                    </p:anim>
                                    <p:anim calcmode="lin" valueType="num">
                                      <p:cBhvr>
                                        <p:cTn id="3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2000"/>
                                        <p:tgtEl>
                                          <p:spTgt spid="5"/>
                                        </p:tgtEl>
                                      </p:cBhvr>
                                    </p:animEffect>
                                    <p:anim calcmode="lin" valueType="num">
                                      <p:cBhvr>
                                        <p:cTn id="45" dur="2000" fill="hold"/>
                                        <p:tgtEl>
                                          <p:spTgt spid="5"/>
                                        </p:tgtEl>
                                        <p:attrNameLst>
                                          <p:attrName>ppt_w</p:attrName>
                                        </p:attrNameLst>
                                      </p:cBhvr>
                                      <p:tavLst>
                                        <p:tav tm="0" fmla="#ppt_w*sin(2.5*pi*$)">
                                          <p:val>
                                            <p:fltVal val="0"/>
                                          </p:val>
                                        </p:tav>
                                        <p:tav tm="100000">
                                          <p:val>
                                            <p:fltVal val="1"/>
                                          </p:val>
                                        </p:tav>
                                      </p:tavLst>
                                    </p:anim>
                                    <p:anim calcmode="lin" valueType="num">
                                      <p:cBhvr>
                                        <p:cTn id="46"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45"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2000"/>
                                        <p:tgtEl>
                                          <p:spTgt spid="8"/>
                                        </p:tgtEl>
                                      </p:cBhvr>
                                    </p:animEffect>
                                    <p:anim calcmode="lin" valueType="num">
                                      <p:cBhvr>
                                        <p:cTn id="52" dur="2000" fill="hold"/>
                                        <p:tgtEl>
                                          <p:spTgt spid="8"/>
                                        </p:tgtEl>
                                        <p:attrNameLst>
                                          <p:attrName>ppt_w</p:attrName>
                                        </p:attrNameLst>
                                      </p:cBhvr>
                                      <p:tavLst>
                                        <p:tav tm="0" fmla="#ppt_w*sin(2.5*pi*$)">
                                          <p:val>
                                            <p:fltVal val="0"/>
                                          </p:val>
                                        </p:tav>
                                        <p:tav tm="100000">
                                          <p:val>
                                            <p:fltVal val="1"/>
                                          </p:val>
                                        </p:tav>
                                      </p:tavLst>
                                    </p:anim>
                                    <p:anim calcmode="lin" valueType="num">
                                      <p:cBhvr>
                                        <p:cTn id="53"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45" presetClass="entr" presetSubtype="0" fill="hold" grpId="0"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fade">
                                      <p:cBhvr>
                                        <p:cTn id="58" dur="2000"/>
                                        <p:tgtEl>
                                          <p:spTgt spid="9"/>
                                        </p:tgtEl>
                                      </p:cBhvr>
                                    </p:animEffect>
                                    <p:anim calcmode="lin" valueType="num">
                                      <p:cBhvr>
                                        <p:cTn id="59" dur="2000" fill="hold"/>
                                        <p:tgtEl>
                                          <p:spTgt spid="9"/>
                                        </p:tgtEl>
                                        <p:attrNameLst>
                                          <p:attrName>ppt_w</p:attrName>
                                        </p:attrNameLst>
                                      </p:cBhvr>
                                      <p:tavLst>
                                        <p:tav tm="0" fmla="#ppt_w*sin(2.5*pi*$)">
                                          <p:val>
                                            <p:fltVal val="0"/>
                                          </p:val>
                                        </p:tav>
                                        <p:tav tm="100000">
                                          <p:val>
                                            <p:fltVal val="1"/>
                                          </p:val>
                                        </p:tav>
                                      </p:tavLst>
                                    </p:anim>
                                    <p:anim calcmode="lin" valueType="num">
                                      <p:cBhvr>
                                        <p:cTn id="60"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45"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2000"/>
                                        <p:tgtEl>
                                          <p:spTgt spid="10"/>
                                        </p:tgtEl>
                                      </p:cBhvr>
                                    </p:animEffect>
                                    <p:anim calcmode="lin" valueType="num">
                                      <p:cBhvr>
                                        <p:cTn id="66" dur="2000" fill="hold"/>
                                        <p:tgtEl>
                                          <p:spTgt spid="10"/>
                                        </p:tgtEl>
                                        <p:attrNameLst>
                                          <p:attrName>ppt_w</p:attrName>
                                        </p:attrNameLst>
                                      </p:cBhvr>
                                      <p:tavLst>
                                        <p:tav tm="0" fmla="#ppt_w*sin(2.5*pi*$)">
                                          <p:val>
                                            <p:fltVal val="0"/>
                                          </p:val>
                                        </p:tav>
                                        <p:tav tm="100000">
                                          <p:val>
                                            <p:fltVal val="1"/>
                                          </p:val>
                                        </p:tav>
                                      </p:tavLst>
                                    </p:anim>
                                    <p:anim calcmode="lin" valueType="num">
                                      <p:cBhvr>
                                        <p:cTn id="6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P spid="10"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ank you.jpeg">
            <a:extLst>
              <a:ext uri="{FF2B5EF4-FFF2-40B4-BE49-F238E27FC236}">
                <a16:creationId xmlns:a16="http://schemas.microsoft.com/office/drawing/2014/main" id="{72722047-308B-46E6-84AC-599B01EC8C5B}"/>
              </a:ext>
            </a:extLst>
          </p:cNvPr>
          <p:cNvPicPr>
            <a:picLocks noChangeAspect="1"/>
          </p:cNvPicPr>
          <p:nvPr/>
        </p:nvPicPr>
        <p:blipFill>
          <a:blip r:embed="rId2"/>
          <a:stretch>
            <a:fillRect/>
          </a:stretch>
        </p:blipFill>
        <p:spPr>
          <a:xfrm>
            <a:off x="381001" y="533400"/>
            <a:ext cx="8305800" cy="5943600"/>
          </a:xfrm>
          <a:prstGeom prst="rect">
            <a:avLst/>
          </a:prstGeom>
          <a:solidFill>
            <a:schemeClr val="accent5">
              <a:lumMod val="60000"/>
              <a:lumOff val="40000"/>
            </a:schemeClr>
          </a:solidFill>
          <a:ln w="76200">
            <a:solidFill>
              <a:schemeClr val="tx1"/>
            </a:solidFill>
          </a:ln>
        </p:spPr>
      </p:pic>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peech Bubble: Rectangle with Corners Rounded 6">
            <a:extLst>
              <a:ext uri="{FF2B5EF4-FFF2-40B4-BE49-F238E27FC236}">
                <a16:creationId xmlns:a16="http://schemas.microsoft.com/office/drawing/2014/main" id="{77A74A50-037D-4944-B48D-00624A0CB59A}"/>
              </a:ext>
            </a:extLst>
          </p:cNvPr>
          <p:cNvSpPr/>
          <p:nvPr/>
        </p:nvSpPr>
        <p:spPr>
          <a:xfrm>
            <a:off x="76201" y="225778"/>
            <a:ext cx="8991599" cy="1548051"/>
          </a:xfrm>
          <a:prstGeom prst="wedgeRoundRectCallout">
            <a:avLst>
              <a:gd name="adj1" fmla="val -19681"/>
              <a:gd name="adj2" fmla="val 97029"/>
              <a:gd name="adj3" fmla="val 16667"/>
            </a:avLst>
          </a:prstGeom>
          <a:solidFill>
            <a:srgbClr val="CC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solidFill>
                  <a:schemeClr val="tx1"/>
                </a:solidFill>
                <a:effectLst>
                  <a:glow rad="228600">
                    <a:srgbClr val="FF0000">
                      <a:alpha val="40000"/>
                    </a:srgbClr>
                  </a:glow>
                  <a:reflection blurRad="6350" stA="60000" endA="900" endPos="60000" dist="29997" dir="5400000" sy="-100000" algn="bl" rotWithShape="0"/>
                </a:effectLst>
                <a:latin typeface="Times New Roman" panose="02020603050405020304" pitchFamily="18" charset="0"/>
                <a:cs typeface="Times New Roman" panose="02020603050405020304" pitchFamily="18" charset="0"/>
              </a:rPr>
              <a:t>Teacher’s identity</a:t>
            </a:r>
          </a:p>
        </p:txBody>
      </p:sp>
      <p:sp>
        <p:nvSpPr>
          <p:cNvPr id="8" name="TextBox 7">
            <a:extLst>
              <a:ext uri="{FF2B5EF4-FFF2-40B4-BE49-F238E27FC236}">
                <a16:creationId xmlns:a16="http://schemas.microsoft.com/office/drawing/2014/main" id="{F64DE11A-1B6E-4AED-9AB2-D75286F064FB}"/>
              </a:ext>
            </a:extLst>
          </p:cNvPr>
          <p:cNvSpPr txBox="1"/>
          <p:nvPr/>
        </p:nvSpPr>
        <p:spPr>
          <a:xfrm>
            <a:off x="3352800" y="4038600"/>
            <a:ext cx="343364" cy="369332"/>
          </a:xfrm>
          <a:prstGeom prst="rect">
            <a:avLst/>
          </a:prstGeom>
          <a:noFill/>
        </p:spPr>
        <p:txBody>
          <a:bodyPr wrap="none" rtlCol="0">
            <a:spAutoFit/>
          </a:bodyPr>
          <a:lstStyle/>
          <a:p>
            <a:r>
              <a:rPr lang="en-US" dirty="0"/>
              <a:t>   </a:t>
            </a:r>
            <a:endParaRPr lang="en-SG" dirty="0"/>
          </a:p>
        </p:txBody>
      </p:sp>
      <p:sp>
        <p:nvSpPr>
          <p:cNvPr id="9" name="Rectangle: Rounded Corners 8">
            <a:extLst>
              <a:ext uri="{FF2B5EF4-FFF2-40B4-BE49-F238E27FC236}">
                <a16:creationId xmlns:a16="http://schemas.microsoft.com/office/drawing/2014/main" id="{A799DB28-EA57-465B-8758-693531A7A830}"/>
              </a:ext>
            </a:extLst>
          </p:cNvPr>
          <p:cNvSpPr/>
          <p:nvPr/>
        </p:nvSpPr>
        <p:spPr>
          <a:xfrm>
            <a:off x="76201" y="2590800"/>
            <a:ext cx="8991599" cy="3200400"/>
          </a:xfrm>
          <a:prstGeom prst="roundRect">
            <a:avLst/>
          </a:prstGeom>
          <a:solidFill>
            <a:schemeClr val="tx2">
              <a:lumMod val="60000"/>
              <a:lumOff val="40000"/>
            </a:schemeClr>
          </a:solidFill>
          <a:ln w="57150">
            <a:solidFill>
              <a:schemeClr val="tx1"/>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                    </a:t>
            </a:r>
            <a:r>
              <a:rPr lang="en-US" sz="3600" b="1" dirty="0">
                <a:solidFill>
                  <a:srgbClr val="4207B9"/>
                </a:solidFill>
                <a:latin typeface="Times New Roman" panose="02020603050405020304" pitchFamily="18" charset="0"/>
                <a:cs typeface="Times New Roman" panose="02020603050405020304" pitchFamily="18" charset="0"/>
              </a:rPr>
              <a:t>Md. </a:t>
            </a:r>
            <a:r>
              <a:rPr lang="en-US" sz="3600" b="1" dirty="0" err="1">
                <a:solidFill>
                  <a:srgbClr val="4207B9"/>
                </a:solidFill>
                <a:latin typeface="Times New Roman" panose="02020603050405020304" pitchFamily="18" charset="0"/>
                <a:cs typeface="Times New Roman" panose="02020603050405020304" pitchFamily="18" charset="0"/>
              </a:rPr>
              <a:t>Mashiur</a:t>
            </a:r>
            <a:r>
              <a:rPr lang="en-US" sz="3600" b="1" dirty="0">
                <a:solidFill>
                  <a:srgbClr val="4207B9"/>
                </a:solidFill>
                <a:latin typeface="Times New Roman" panose="02020603050405020304" pitchFamily="18" charset="0"/>
                <a:cs typeface="Times New Roman" panose="02020603050405020304" pitchFamily="18" charset="0"/>
              </a:rPr>
              <a:t> Rahman</a:t>
            </a:r>
          </a:p>
          <a:p>
            <a:pPr algn="ct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Lecturer in English</a:t>
            </a:r>
          </a:p>
          <a:p>
            <a:pPr algn="ct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Kalni</a:t>
            </a:r>
            <a:r>
              <a:rPr lang="en-US" sz="2400" b="1" dirty="0">
                <a:solidFill>
                  <a:schemeClr val="tx1"/>
                </a:solidFill>
                <a:latin typeface="Times New Roman" panose="02020603050405020304" pitchFamily="18" charset="0"/>
                <a:cs typeface="Times New Roman" panose="02020603050405020304" pitchFamily="18" charset="0"/>
              </a:rPr>
              <a:t> Islamia </a:t>
            </a:r>
            <a:r>
              <a:rPr lang="en-US" sz="2400" b="1" dirty="0" err="1">
                <a:solidFill>
                  <a:schemeClr val="tx1"/>
                </a:solidFill>
                <a:latin typeface="Times New Roman" panose="02020603050405020304" pitchFamily="18" charset="0"/>
                <a:cs typeface="Times New Roman" panose="02020603050405020304" pitchFamily="18" charset="0"/>
              </a:rPr>
              <a:t>Fazil</a:t>
            </a:r>
            <a:r>
              <a:rPr lang="en-US" sz="2400" b="1" dirty="0">
                <a:solidFill>
                  <a:schemeClr val="tx1"/>
                </a:solidFill>
                <a:latin typeface="Times New Roman" panose="02020603050405020304" pitchFamily="18" charset="0"/>
                <a:cs typeface="Times New Roman" panose="02020603050405020304" pitchFamily="18" charset="0"/>
              </a:rPr>
              <a:t> Madrasah</a:t>
            </a:r>
          </a:p>
          <a:p>
            <a:pPr algn="ct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Kalni</a:t>
            </a:r>
            <a:r>
              <a:rPr lang="en-US" sz="2400" b="1" dirty="0">
                <a:solidFill>
                  <a:schemeClr val="tx1"/>
                </a:solidFill>
                <a:latin typeface="Times New Roman" panose="02020603050405020304" pitchFamily="18" charset="0"/>
                <a:cs typeface="Times New Roman" panose="02020603050405020304" pitchFamily="18" charset="0"/>
              </a:rPr>
              <a:t>, Gazipur </a:t>
            </a:r>
            <a:r>
              <a:rPr lang="en-US" sz="2400" b="1" dirty="0" err="1">
                <a:solidFill>
                  <a:schemeClr val="tx1"/>
                </a:solidFill>
                <a:latin typeface="Times New Roman" panose="02020603050405020304" pitchFamily="18" charset="0"/>
                <a:cs typeface="Times New Roman" panose="02020603050405020304" pitchFamily="18" charset="0"/>
              </a:rPr>
              <a:t>Sadar</a:t>
            </a:r>
            <a:r>
              <a:rPr lang="en-US" sz="2400" b="1" dirty="0">
                <a:solidFill>
                  <a:schemeClr val="tx1"/>
                </a:solidFill>
                <a:latin typeface="Times New Roman" panose="02020603050405020304" pitchFamily="18" charset="0"/>
                <a:cs typeface="Times New Roman" panose="02020603050405020304" pitchFamily="18" charset="0"/>
              </a:rPr>
              <a:t>, Gazipur</a:t>
            </a:r>
          </a:p>
          <a:p>
            <a:pPr algn="ctr"/>
            <a:r>
              <a:rPr lang="en-US" sz="2400" b="1" dirty="0">
                <a:solidFill>
                  <a:schemeClr val="tx1"/>
                </a:solidFill>
                <a:latin typeface="Times New Roman" panose="02020603050405020304" pitchFamily="18" charset="0"/>
                <a:cs typeface="Times New Roman" panose="02020603050405020304" pitchFamily="18" charset="0"/>
              </a:rPr>
              <a:t>                        Cell phone: 01917962219</a:t>
            </a:r>
          </a:p>
          <a:p>
            <a:pPr algn="ctr"/>
            <a:r>
              <a:rPr lang="en-US" sz="2400" b="1" dirty="0">
                <a:solidFill>
                  <a:schemeClr val="tx1"/>
                </a:solidFill>
                <a:latin typeface="Times New Roman" panose="02020603050405020304" pitchFamily="18" charset="0"/>
                <a:cs typeface="Times New Roman" panose="02020603050405020304" pitchFamily="18" charset="0"/>
              </a:rPr>
              <a:t>                       E-mail: mashiurminu1983@gmail.com</a:t>
            </a:r>
          </a:p>
        </p:txBody>
      </p:sp>
      <p:sp>
        <p:nvSpPr>
          <p:cNvPr id="10" name="TextBox 9">
            <a:extLst>
              <a:ext uri="{FF2B5EF4-FFF2-40B4-BE49-F238E27FC236}">
                <a16:creationId xmlns:a16="http://schemas.microsoft.com/office/drawing/2014/main" id="{1050E4D5-4BE8-426C-881B-79FD658B335C}"/>
              </a:ext>
            </a:extLst>
          </p:cNvPr>
          <p:cNvSpPr txBox="1"/>
          <p:nvPr/>
        </p:nvSpPr>
        <p:spPr>
          <a:xfrm>
            <a:off x="1905000" y="3733800"/>
            <a:ext cx="343364" cy="369332"/>
          </a:xfrm>
          <a:prstGeom prst="rect">
            <a:avLst/>
          </a:prstGeom>
          <a:noFill/>
        </p:spPr>
        <p:txBody>
          <a:bodyPr wrap="square" rtlCol="0">
            <a:spAutoFit/>
          </a:bodyPr>
          <a:lstStyle/>
          <a:p>
            <a:r>
              <a:rPr lang="en-US" dirty="0"/>
              <a:t> </a:t>
            </a:r>
            <a:endParaRPr lang="en-SG" dirty="0"/>
          </a:p>
        </p:txBody>
      </p:sp>
      <p:sp>
        <p:nvSpPr>
          <p:cNvPr id="12" name="TextBox 11">
            <a:extLst>
              <a:ext uri="{FF2B5EF4-FFF2-40B4-BE49-F238E27FC236}">
                <a16:creationId xmlns:a16="http://schemas.microsoft.com/office/drawing/2014/main" id="{030B88E1-257C-41A2-A859-77E1FC9DD985}"/>
              </a:ext>
            </a:extLst>
          </p:cNvPr>
          <p:cNvSpPr txBox="1"/>
          <p:nvPr/>
        </p:nvSpPr>
        <p:spPr>
          <a:xfrm>
            <a:off x="1676400" y="4103132"/>
            <a:ext cx="76200" cy="369332"/>
          </a:xfrm>
          <a:prstGeom prst="rect">
            <a:avLst/>
          </a:prstGeom>
          <a:noFill/>
        </p:spPr>
        <p:txBody>
          <a:bodyPr wrap="square" rtlCol="0">
            <a:spAutoFit/>
          </a:bodyPr>
          <a:lstStyle/>
          <a:p>
            <a:r>
              <a:rPr lang="en-US" dirty="0"/>
              <a:t> </a:t>
            </a:r>
            <a:endParaRPr lang="en-SG" dirty="0"/>
          </a:p>
        </p:txBody>
      </p:sp>
      <p:sp>
        <p:nvSpPr>
          <p:cNvPr id="14" name="TextBox 13">
            <a:extLst>
              <a:ext uri="{FF2B5EF4-FFF2-40B4-BE49-F238E27FC236}">
                <a16:creationId xmlns:a16="http://schemas.microsoft.com/office/drawing/2014/main" id="{D656CCF9-EA95-4BD2-A3BC-0F32F34E9B52}"/>
              </a:ext>
            </a:extLst>
          </p:cNvPr>
          <p:cNvSpPr txBox="1"/>
          <p:nvPr/>
        </p:nvSpPr>
        <p:spPr>
          <a:xfrm>
            <a:off x="1371600" y="4038600"/>
            <a:ext cx="396262" cy="369332"/>
          </a:xfrm>
          <a:prstGeom prst="rect">
            <a:avLst/>
          </a:prstGeom>
          <a:noFill/>
        </p:spPr>
        <p:txBody>
          <a:bodyPr wrap="none" rtlCol="0">
            <a:spAutoFit/>
          </a:bodyPr>
          <a:lstStyle/>
          <a:p>
            <a:r>
              <a:rPr lang="en-US" dirty="0"/>
              <a:t>    </a:t>
            </a:r>
            <a:endParaRPr lang="en-SG" dirty="0"/>
          </a:p>
        </p:txBody>
      </p:sp>
      <p:sp>
        <p:nvSpPr>
          <p:cNvPr id="15" name="TextBox 14">
            <a:extLst>
              <a:ext uri="{FF2B5EF4-FFF2-40B4-BE49-F238E27FC236}">
                <a16:creationId xmlns:a16="http://schemas.microsoft.com/office/drawing/2014/main" id="{DFCCAEFE-0BEC-44D2-866C-0466E0ADB785}"/>
              </a:ext>
            </a:extLst>
          </p:cNvPr>
          <p:cNvSpPr txBox="1"/>
          <p:nvPr/>
        </p:nvSpPr>
        <p:spPr>
          <a:xfrm>
            <a:off x="1143000" y="4103132"/>
            <a:ext cx="237566" cy="369332"/>
          </a:xfrm>
          <a:prstGeom prst="rect">
            <a:avLst/>
          </a:prstGeom>
          <a:noFill/>
        </p:spPr>
        <p:txBody>
          <a:bodyPr wrap="none" rtlCol="0">
            <a:spAutoFit/>
          </a:bodyPr>
          <a:lstStyle/>
          <a:p>
            <a:r>
              <a:rPr lang="en-US" dirty="0"/>
              <a:t> </a:t>
            </a:r>
            <a:endParaRPr lang="en-SG" dirty="0"/>
          </a:p>
        </p:txBody>
      </p:sp>
      <p:pic>
        <p:nvPicPr>
          <p:cNvPr id="17" name="Picture 16">
            <a:extLst>
              <a:ext uri="{FF2B5EF4-FFF2-40B4-BE49-F238E27FC236}">
                <a16:creationId xmlns:a16="http://schemas.microsoft.com/office/drawing/2014/main" id="{DD4F7508-0E75-4D2C-A67C-10507A4820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895600"/>
            <a:ext cx="2514600" cy="2590800"/>
          </a:xfrm>
          <a:prstGeom prst="rect">
            <a:avLst/>
          </a:prstGeom>
          <a:ln w="28575">
            <a:solidFill>
              <a:schemeClr val="tx1"/>
            </a:solidFill>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anim calcmode="lin" valueType="num">
                                      <p:cBhvr>
                                        <p:cTn id="13" dur="2000" fill="hold"/>
                                        <p:tgtEl>
                                          <p:spTgt spid="17"/>
                                        </p:tgtEl>
                                        <p:attrNameLst>
                                          <p:attrName>ppt_w</p:attrName>
                                        </p:attrNameLst>
                                      </p:cBhvr>
                                      <p:tavLst>
                                        <p:tav tm="0" fmla="#ppt_w*sin(2.5*pi*$)">
                                          <p:val>
                                            <p:fltVal val="0"/>
                                          </p:val>
                                        </p:tav>
                                        <p:tav tm="100000">
                                          <p:val>
                                            <p:fltVal val="1"/>
                                          </p:val>
                                        </p:tav>
                                      </p:tavLst>
                                    </p:anim>
                                    <p:anim calcmode="lin" valueType="num">
                                      <p:cBhvr>
                                        <p:cTn id="14" dur="20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80">
                                          <p:stCondLst>
                                            <p:cond delay="0"/>
                                          </p:stCondLst>
                                        </p:cTn>
                                        <p:tgtEl>
                                          <p:spTgt spid="9"/>
                                        </p:tgtEl>
                                      </p:cBhvr>
                                    </p:animEffect>
                                    <p:anim calcmode="lin" valueType="num">
                                      <p:cBhvr>
                                        <p:cTn id="2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5" dur="26">
                                          <p:stCondLst>
                                            <p:cond delay="650"/>
                                          </p:stCondLst>
                                        </p:cTn>
                                        <p:tgtEl>
                                          <p:spTgt spid="9"/>
                                        </p:tgtEl>
                                      </p:cBhvr>
                                      <p:to x="100000" y="60000"/>
                                    </p:animScale>
                                    <p:animScale>
                                      <p:cBhvr>
                                        <p:cTn id="26" dur="166" decel="50000">
                                          <p:stCondLst>
                                            <p:cond delay="676"/>
                                          </p:stCondLst>
                                        </p:cTn>
                                        <p:tgtEl>
                                          <p:spTgt spid="9"/>
                                        </p:tgtEl>
                                      </p:cBhvr>
                                      <p:to x="100000" y="100000"/>
                                    </p:animScale>
                                    <p:animScale>
                                      <p:cBhvr>
                                        <p:cTn id="27" dur="26">
                                          <p:stCondLst>
                                            <p:cond delay="1312"/>
                                          </p:stCondLst>
                                        </p:cTn>
                                        <p:tgtEl>
                                          <p:spTgt spid="9"/>
                                        </p:tgtEl>
                                      </p:cBhvr>
                                      <p:to x="100000" y="80000"/>
                                    </p:animScale>
                                    <p:animScale>
                                      <p:cBhvr>
                                        <p:cTn id="28" dur="166" decel="50000">
                                          <p:stCondLst>
                                            <p:cond delay="1338"/>
                                          </p:stCondLst>
                                        </p:cTn>
                                        <p:tgtEl>
                                          <p:spTgt spid="9"/>
                                        </p:tgtEl>
                                      </p:cBhvr>
                                      <p:to x="100000" y="100000"/>
                                    </p:animScale>
                                    <p:animScale>
                                      <p:cBhvr>
                                        <p:cTn id="29" dur="26">
                                          <p:stCondLst>
                                            <p:cond delay="1642"/>
                                          </p:stCondLst>
                                        </p:cTn>
                                        <p:tgtEl>
                                          <p:spTgt spid="9"/>
                                        </p:tgtEl>
                                      </p:cBhvr>
                                      <p:to x="100000" y="90000"/>
                                    </p:animScale>
                                    <p:animScale>
                                      <p:cBhvr>
                                        <p:cTn id="30" dur="166" decel="50000">
                                          <p:stCondLst>
                                            <p:cond delay="1668"/>
                                          </p:stCondLst>
                                        </p:cTn>
                                        <p:tgtEl>
                                          <p:spTgt spid="9"/>
                                        </p:tgtEl>
                                      </p:cBhvr>
                                      <p:to x="100000" y="100000"/>
                                    </p:animScale>
                                    <p:animScale>
                                      <p:cBhvr>
                                        <p:cTn id="31" dur="26">
                                          <p:stCondLst>
                                            <p:cond delay="1808"/>
                                          </p:stCondLst>
                                        </p:cTn>
                                        <p:tgtEl>
                                          <p:spTgt spid="9"/>
                                        </p:tgtEl>
                                      </p:cBhvr>
                                      <p:to x="100000" y="95000"/>
                                    </p:animScale>
                                    <p:animScale>
                                      <p:cBhvr>
                                        <p:cTn id="3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ngrove forest 1.jpg"/>
          <p:cNvPicPr>
            <a:picLocks noChangeAspect="1"/>
          </p:cNvPicPr>
          <p:nvPr/>
        </p:nvPicPr>
        <p:blipFill>
          <a:blip r:embed="rId2"/>
          <a:stretch>
            <a:fillRect/>
          </a:stretch>
        </p:blipFill>
        <p:spPr>
          <a:xfrm>
            <a:off x="228601" y="1752600"/>
            <a:ext cx="3886200" cy="2514601"/>
          </a:xfrm>
          <a:prstGeom prst="rect">
            <a:avLst/>
          </a:prstGeom>
          <a:ln w="57150">
            <a:solidFill>
              <a:schemeClr val="tx1"/>
            </a:solidFill>
          </a:ln>
        </p:spPr>
      </p:pic>
      <p:pic>
        <p:nvPicPr>
          <p:cNvPr id="5" name="Picture 4" descr="tiger-s.jpg"/>
          <p:cNvPicPr>
            <a:picLocks noChangeAspect="1"/>
          </p:cNvPicPr>
          <p:nvPr/>
        </p:nvPicPr>
        <p:blipFill rotWithShape="1">
          <a:blip r:embed="rId3"/>
          <a:srcRect l="557" t="2558" r="1167" b="9375"/>
          <a:stretch/>
        </p:blipFill>
        <p:spPr>
          <a:xfrm>
            <a:off x="4572000" y="1752599"/>
            <a:ext cx="4343399" cy="2514601"/>
          </a:xfrm>
          <a:prstGeom prst="rect">
            <a:avLst/>
          </a:prstGeom>
          <a:ln w="57150">
            <a:solidFill>
              <a:schemeClr val="tx1"/>
            </a:solidFill>
          </a:ln>
        </p:spPr>
      </p:pic>
      <p:sp>
        <p:nvSpPr>
          <p:cNvPr id="7" name="Rectangle 6"/>
          <p:cNvSpPr/>
          <p:nvPr/>
        </p:nvSpPr>
        <p:spPr>
          <a:xfrm>
            <a:off x="609600" y="4495800"/>
            <a:ext cx="3352800" cy="381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Picture-1</a:t>
            </a:r>
          </a:p>
        </p:txBody>
      </p:sp>
      <p:sp>
        <p:nvSpPr>
          <p:cNvPr id="8" name="Round Diagonal Corner Rectangle 7"/>
          <p:cNvSpPr/>
          <p:nvPr/>
        </p:nvSpPr>
        <p:spPr>
          <a:xfrm>
            <a:off x="4953000" y="4495800"/>
            <a:ext cx="3352800" cy="381000"/>
          </a:xfrm>
          <a:prstGeom prst="round2Diag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Picture-2</a:t>
            </a:r>
          </a:p>
        </p:txBody>
      </p:sp>
      <p:sp>
        <p:nvSpPr>
          <p:cNvPr id="10" name="Rectangle 9"/>
          <p:cNvSpPr/>
          <p:nvPr/>
        </p:nvSpPr>
        <p:spPr>
          <a:xfrm>
            <a:off x="609600" y="5257800"/>
            <a:ext cx="7696200" cy="1219200"/>
          </a:xfrm>
          <a:prstGeom prst="rect">
            <a:avLst/>
          </a:prstGeom>
          <a:solidFill>
            <a:schemeClr val="accent6">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What do you see in picture -1 and where is it situated?</a:t>
            </a:r>
          </a:p>
          <a:p>
            <a:pPr>
              <a:buFont typeface="Arial" pitchFamily="34" charset="0"/>
              <a:buChar char="•"/>
            </a:pP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What is The picture-2 about and Where is it found?</a:t>
            </a:r>
          </a:p>
        </p:txBody>
      </p:sp>
      <p:sp>
        <p:nvSpPr>
          <p:cNvPr id="2" name="Oval 1">
            <a:extLst>
              <a:ext uri="{FF2B5EF4-FFF2-40B4-BE49-F238E27FC236}">
                <a16:creationId xmlns:a16="http://schemas.microsoft.com/office/drawing/2014/main" id="{B24D9342-82E3-4C35-9204-445D1C13B81B}"/>
              </a:ext>
            </a:extLst>
          </p:cNvPr>
          <p:cNvSpPr/>
          <p:nvPr/>
        </p:nvSpPr>
        <p:spPr>
          <a:xfrm>
            <a:off x="528779" y="0"/>
            <a:ext cx="7853221" cy="1676400"/>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Try to guess what  the title of today’s lesson may be.</a:t>
            </a:r>
            <a:endParaRPr lang="en-SG" sz="3600" dirty="0">
              <a:latin typeface="Times New Roman" panose="02020603050405020304" pitchFamily="18" charset="0"/>
              <a:cs typeface="Times New Roman" panose="02020603050405020304"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heel(1)">
                                      <p:cBhvr>
                                        <p:cTn id="51" dur="20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
                                        </p:tgtEl>
                                        <p:attrNameLst>
                                          <p:attrName>style.visibility</p:attrName>
                                        </p:attrNameLst>
                                      </p:cBhvr>
                                      <p:to>
                                        <p:strVal val="visible"/>
                                      </p:to>
                                    </p:set>
                                    <p:animEffect transition="in" filter="circle(in)">
                                      <p:cBhvr>
                                        <p:cTn id="5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066800" y="609600"/>
            <a:ext cx="6781800" cy="1295400"/>
          </a:xfrm>
          <a:prstGeom prst="wedgeRectCallout">
            <a:avLst>
              <a:gd name="adj1" fmla="val -20211"/>
              <a:gd name="adj2" fmla="val 91821"/>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Our Today’s lesson</a:t>
            </a:r>
          </a:p>
        </p:txBody>
      </p:sp>
      <p:sp>
        <p:nvSpPr>
          <p:cNvPr id="5" name="Title 4"/>
          <p:cNvSpPr>
            <a:spLocks noGrp="1"/>
          </p:cNvSpPr>
          <p:nvPr>
            <p:ph type="title"/>
          </p:nvPr>
        </p:nvSpPr>
        <p:spPr>
          <a:xfrm>
            <a:off x="762000" y="2514600"/>
            <a:ext cx="7620000" cy="2667000"/>
          </a:xfrm>
          <a:solidFill>
            <a:srgbClr val="C00000"/>
          </a:solidFill>
          <a:ln>
            <a:noFill/>
          </a:ln>
          <a:effectLst/>
          <a:scene3d>
            <a:camera prst="orthographicFront">
              <a:rot lat="0" lon="0" rev="0"/>
            </a:camera>
            <a:lightRig rig="glow" dir="t">
              <a:rot lat="0" lon="0" rev="14100000"/>
            </a:lightRig>
          </a:scene3d>
          <a:sp3d prstMaterial="softEdge">
            <a:bevelT w="127000" prst="artDeco"/>
          </a:sp3d>
        </p:spPr>
        <p:style>
          <a:lnRef idx="1">
            <a:schemeClr val="accent5"/>
          </a:lnRef>
          <a:fillRef idx="2">
            <a:schemeClr val="accent5"/>
          </a:fillRef>
          <a:effectRef idx="1">
            <a:schemeClr val="accent5"/>
          </a:effectRef>
          <a:fontRef idx="minor">
            <a:schemeClr val="dk1"/>
          </a:fontRef>
        </p:style>
        <p:txBody>
          <a:bodyPr>
            <a:normAutofit/>
          </a:bodyPr>
          <a:lstStyle/>
          <a:p>
            <a:pPr algn="l"/>
            <a:r>
              <a:rPr lang="en-US" sz="3200" b="1" dirty="0">
                <a:solidFill>
                  <a:schemeClr val="accent2">
                    <a:lumMod val="20000"/>
                    <a:lumOff val="80000"/>
                  </a:schemeClr>
                </a:solidFill>
                <a:latin typeface="Times New Roman" panose="02020603050405020304" pitchFamily="18" charset="0"/>
                <a:cs typeface="Times New Roman" panose="02020603050405020304" pitchFamily="18" charset="0"/>
              </a:rPr>
              <a:t>       Unit-08: Environment and Nature</a:t>
            </a:r>
            <a:br>
              <a:rPr lang="en-US" sz="3200" b="1" dirty="0">
                <a:solidFill>
                  <a:schemeClr val="accent2">
                    <a:lumMod val="20000"/>
                    <a:lumOff val="80000"/>
                  </a:schemeClr>
                </a:solidFill>
                <a:latin typeface="Times New Roman" panose="02020603050405020304" pitchFamily="18" charset="0"/>
                <a:cs typeface="Times New Roman" panose="02020603050405020304" pitchFamily="18" charset="0"/>
              </a:rPr>
            </a:br>
            <a:r>
              <a:rPr lang="en-US" sz="3200" b="1" dirty="0">
                <a:solidFill>
                  <a:schemeClr val="accent2">
                    <a:lumMod val="20000"/>
                    <a:lumOff val="80000"/>
                  </a:schemeClr>
                </a:solidFill>
                <a:latin typeface="Times New Roman" panose="02020603050405020304" pitchFamily="18" charset="0"/>
                <a:cs typeface="Times New Roman" panose="02020603050405020304" pitchFamily="18" charset="0"/>
              </a:rPr>
              <a:t>     </a:t>
            </a:r>
            <a:r>
              <a:rPr lang="en-US" sz="2400" b="1" dirty="0">
                <a:solidFill>
                  <a:schemeClr val="accent2">
                    <a:lumMod val="20000"/>
                    <a:lumOff val="80000"/>
                  </a:schemeClr>
                </a:solidFill>
                <a:latin typeface="Times New Roman" panose="02020603050405020304" pitchFamily="18" charset="0"/>
                <a:cs typeface="Times New Roman" panose="02020603050405020304" pitchFamily="18" charset="0"/>
              </a:rPr>
              <a:t>Lesson-04  : Threats to tigers of Mangrove Forest </a:t>
            </a:r>
            <a:br>
              <a:rPr lang="en-US" sz="2400" b="1" dirty="0">
                <a:solidFill>
                  <a:schemeClr val="accent2">
                    <a:lumMod val="20000"/>
                    <a:lumOff val="80000"/>
                  </a:schemeClr>
                </a:solidFill>
                <a:latin typeface="Times New Roman" panose="02020603050405020304" pitchFamily="18" charset="0"/>
                <a:cs typeface="Times New Roman" panose="02020603050405020304" pitchFamily="18" charset="0"/>
              </a:rPr>
            </a:br>
            <a:endParaRPr lang="en-US" sz="2400" b="1" dirty="0">
              <a:solidFill>
                <a:schemeClr val="accent2">
                  <a:lumMod val="20000"/>
                  <a:lumOff val="80000"/>
                </a:schemeClr>
              </a:solidFill>
              <a:latin typeface="Times New Roman" panose="02020603050405020304" pitchFamily="18" charset="0"/>
              <a:cs typeface="Times New Roman" panose="02020603050405020304"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5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0"/>
            <a:ext cx="7086600" cy="1981200"/>
          </a:xfrm>
          <a:blipFill>
            <a:blip r:embed="rId2"/>
            <a:tile tx="0" ty="0" sx="100000" sy="100000" flip="none" algn="tl"/>
          </a:blipFill>
          <a:ln>
            <a:noFill/>
          </a:ln>
          <a:scene3d>
            <a:camera prst="orthographicFront"/>
            <a:lightRig rig="threePt" dir="t"/>
          </a:scene3d>
          <a:sp3d>
            <a:bevelT w="165100" prst="coolSlant"/>
          </a:sp3d>
        </p:spPr>
        <p:style>
          <a:lnRef idx="0">
            <a:scrgbClr r="0" g="0" b="0"/>
          </a:lnRef>
          <a:fillRef idx="0">
            <a:scrgbClr r="0" g="0" b="0"/>
          </a:fillRef>
          <a:effectRef idx="0">
            <a:scrgbClr r="0" g="0" b="0"/>
          </a:effectRef>
          <a:fontRef idx="minor">
            <a:schemeClr val="lt1"/>
          </a:fontRef>
        </p:style>
        <p:txBody>
          <a:bodyPr/>
          <a:lstStyle/>
          <a:p>
            <a:r>
              <a:rPr lang="en-US" sz="5400" dirty="0">
                <a:solidFill>
                  <a:schemeClr val="tx1"/>
                </a:solidFill>
                <a:latin typeface="Times New Roman" panose="02020603050405020304" pitchFamily="18" charset="0"/>
                <a:cs typeface="Times New Roman" panose="02020603050405020304" pitchFamily="18" charset="0"/>
              </a:rPr>
              <a:t>Learning</a:t>
            </a:r>
            <a:r>
              <a:rPr lang="en-US" dirty="0">
                <a:solidFill>
                  <a:schemeClr val="tx1"/>
                </a:solidFill>
                <a:latin typeface="Times New Roman" panose="02020603050405020304" pitchFamily="18" charset="0"/>
                <a:cs typeface="Times New Roman" panose="02020603050405020304" pitchFamily="18" charset="0"/>
              </a:rPr>
              <a:t> </a:t>
            </a:r>
            <a:r>
              <a:rPr lang="en-US" sz="5400" dirty="0">
                <a:solidFill>
                  <a:schemeClr val="tx1"/>
                </a:solidFill>
                <a:latin typeface="Times New Roman" panose="02020603050405020304" pitchFamily="18" charset="0"/>
                <a:cs typeface="Times New Roman" panose="02020603050405020304" pitchFamily="18" charset="0"/>
              </a:rPr>
              <a:t>outcome</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4800" y="2457157"/>
            <a:ext cx="8610600" cy="4267200"/>
          </a:xfrm>
          <a:blipFill>
            <a:blip r:embed="rId3"/>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l"/>
            <a:r>
              <a:rPr lang="en-US" sz="2800" b="1" dirty="0">
                <a:solidFill>
                  <a:srgbClr val="00B0F0"/>
                </a:solidFill>
                <a:latin typeface="Times New Roman" panose="02020603050405020304" pitchFamily="18" charset="0"/>
                <a:cs typeface="Times New Roman" panose="02020603050405020304" pitchFamily="18" charset="0"/>
              </a:rPr>
              <a:t>At</a:t>
            </a:r>
            <a:r>
              <a:rPr lang="en-US" sz="4000" b="1" dirty="0">
                <a:solidFill>
                  <a:srgbClr val="00B0F0"/>
                </a:solidFill>
                <a:latin typeface="Times New Roman" panose="02020603050405020304" pitchFamily="18" charset="0"/>
                <a:cs typeface="Times New Roman" panose="02020603050405020304" pitchFamily="18" charset="0"/>
              </a:rPr>
              <a:t> </a:t>
            </a:r>
            <a:r>
              <a:rPr lang="en-US" sz="2800" b="1" dirty="0">
                <a:solidFill>
                  <a:srgbClr val="00B0F0"/>
                </a:solidFill>
                <a:latin typeface="Times New Roman" panose="02020603050405020304" pitchFamily="18" charset="0"/>
                <a:cs typeface="Times New Roman" panose="02020603050405020304" pitchFamily="18" charset="0"/>
              </a:rPr>
              <a:t>end of the lesson  the </a:t>
            </a:r>
            <a:r>
              <a:rPr lang="en-US" sz="2800" b="1" dirty="0" err="1">
                <a:solidFill>
                  <a:srgbClr val="00B0F0"/>
                </a:solidFill>
                <a:latin typeface="Times New Roman" panose="02020603050405020304" pitchFamily="18" charset="0"/>
                <a:cs typeface="Times New Roman" panose="02020603050405020304" pitchFamily="18" charset="0"/>
              </a:rPr>
              <a:t>stundents</a:t>
            </a:r>
            <a:r>
              <a:rPr lang="en-US" sz="2800" b="1" dirty="0">
                <a:solidFill>
                  <a:srgbClr val="00B0F0"/>
                </a:solidFill>
                <a:latin typeface="Times New Roman" panose="02020603050405020304" pitchFamily="18" charset="0"/>
                <a:cs typeface="Times New Roman" panose="02020603050405020304" pitchFamily="18" charset="0"/>
              </a:rPr>
              <a:t> will be able to:</a:t>
            </a:r>
          </a:p>
          <a:p>
            <a:pPr marL="514350" indent="-514350" algn="l">
              <a:buAutoNum type="arabicPeriod"/>
            </a:pPr>
            <a:r>
              <a:rPr lang="en-US" b="1" dirty="0">
                <a:solidFill>
                  <a:schemeClr val="accent6">
                    <a:lumMod val="20000"/>
                    <a:lumOff val="80000"/>
                  </a:schemeClr>
                </a:solidFill>
                <a:latin typeface="Times New Roman" panose="02020603050405020304" pitchFamily="18" charset="0"/>
                <a:cs typeface="Times New Roman" panose="02020603050405020304" pitchFamily="18" charset="0"/>
              </a:rPr>
              <a:t>ask and answer questions</a:t>
            </a:r>
          </a:p>
          <a:p>
            <a:pPr marL="514350" indent="-514350" algn="l">
              <a:buAutoNum type="arabicPeriod"/>
            </a:pPr>
            <a:r>
              <a:rPr lang="en-US" b="1" dirty="0">
                <a:solidFill>
                  <a:schemeClr val="accent6">
                    <a:lumMod val="20000"/>
                    <a:lumOff val="80000"/>
                  </a:schemeClr>
                </a:solidFill>
                <a:latin typeface="Times New Roman" panose="02020603050405020304" pitchFamily="18" charset="0"/>
                <a:cs typeface="Times New Roman" panose="02020603050405020304" pitchFamily="18" charset="0"/>
              </a:rPr>
              <a:t>understand the text</a:t>
            </a:r>
          </a:p>
          <a:p>
            <a:pPr marL="514350" indent="-514350" algn="l">
              <a:buFont typeface="+mj-lt"/>
              <a:buAutoNum type="arabicPeriod"/>
            </a:pPr>
            <a:r>
              <a:rPr lang="en-US" b="1" dirty="0">
                <a:solidFill>
                  <a:schemeClr val="accent6">
                    <a:lumMod val="20000"/>
                    <a:lumOff val="80000"/>
                  </a:schemeClr>
                </a:solidFill>
                <a:latin typeface="Times New Roman" panose="02020603050405020304" pitchFamily="18" charset="0"/>
                <a:cs typeface="Times New Roman" panose="02020603050405020304" pitchFamily="18" charset="0"/>
              </a:rPr>
              <a:t>say the features of mangrove forest</a:t>
            </a:r>
          </a:p>
          <a:p>
            <a:pPr marL="514350" indent="-514350" algn="l">
              <a:buFont typeface="+mj-lt"/>
              <a:buAutoNum type="arabicPeriod"/>
            </a:pPr>
            <a:r>
              <a:rPr lang="en-US" b="1" dirty="0">
                <a:solidFill>
                  <a:schemeClr val="accent6">
                    <a:lumMod val="20000"/>
                    <a:lumOff val="80000"/>
                  </a:schemeClr>
                </a:solidFill>
                <a:latin typeface="Times New Roman" panose="02020603050405020304" pitchFamily="18" charset="0"/>
                <a:cs typeface="Times New Roman" panose="02020603050405020304" pitchFamily="18" charset="0"/>
              </a:rPr>
              <a:t>infer new vocabulary</a:t>
            </a:r>
          </a:p>
          <a:p>
            <a:pPr marL="514350" indent="-514350" algn="l">
              <a:buFont typeface="+mj-lt"/>
              <a:buAutoNum type="arabicPeriod"/>
            </a:pPr>
            <a:endParaRPr lang="en-US" sz="2400" b="1" dirty="0"/>
          </a:p>
          <a:p>
            <a:pPr marL="514350" indent="-514350">
              <a:buFont typeface="+mj-lt"/>
              <a:buAutoNum type="arabicPeriod"/>
            </a:pPr>
            <a:endParaRPr lang="en-US"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wipe(down)">
                                      <p:cBhvr>
                                        <p:cTn id="14" dur="580">
                                          <p:stCondLst>
                                            <p:cond delay="0"/>
                                          </p:stCondLst>
                                        </p:cTn>
                                        <p:tgtEl>
                                          <p:spTgt spid="3">
                                            <p:bg/>
                                          </p:spTgt>
                                        </p:tgtEl>
                                      </p:cBhvr>
                                    </p:animEffect>
                                    <p:anim calcmode="lin" valueType="num">
                                      <p:cBhvr>
                                        <p:cTn id="15"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bg/>
                                          </p:spTgt>
                                        </p:tgtEl>
                                      </p:cBhvr>
                                      <p:to x="100000" y="60000"/>
                                    </p:animScale>
                                    <p:animScale>
                                      <p:cBhvr>
                                        <p:cTn id="21" dur="166" decel="50000">
                                          <p:stCondLst>
                                            <p:cond delay="676"/>
                                          </p:stCondLst>
                                        </p:cTn>
                                        <p:tgtEl>
                                          <p:spTgt spid="3">
                                            <p:bg/>
                                          </p:spTgt>
                                        </p:tgtEl>
                                      </p:cBhvr>
                                      <p:to x="100000" y="100000"/>
                                    </p:animScale>
                                    <p:animScale>
                                      <p:cBhvr>
                                        <p:cTn id="22" dur="26">
                                          <p:stCondLst>
                                            <p:cond delay="1312"/>
                                          </p:stCondLst>
                                        </p:cTn>
                                        <p:tgtEl>
                                          <p:spTgt spid="3">
                                            <p:bg/>
                                          </p:spTgt>
                                        </p:tgtEl>
                                      </p:cBhvr>
                                      <p:to x="100000" y="80000"/>
                                    </p:animScale>
                                    <p:animScale>
                                      <p:cBhvr>
                                        <p:cTn id="23" dur="166" decel="50000">
                                          <p:stCondLst>
                                            <p:cond delay="1338"/>
                                          </p:stCondLst>
                                        </p:cTn>
                                        <p:tgtEl>
                                          <p:spTgt spid="3">
                                            <p:bg/>
                                          </p:spTgt>
                                        </p:tgtEl>
                                      </p:cBhvr>
                                      <p:to x="100000" y="100000"/>
                                    </p:animScale>
                                    <p:animScale>
                                      <p:cBhvr>
                                        <p:cTn id="24" dur="26">
                                          <p:stCondLst>
                                            <p:cond delay="1642"/>
                                          </p:stCondLst>
                                        </p:cTn>
                                        <p:tgtEl>
                                          <p:spTgt spid="3">
                                            <p:bg/>
                                          </p:spTgt>
                                        </p:tgtEl>
                                      </p:cBhvr>
                                      <p:to x="100000" y="90000"/>
                                    </p:animScale>
                                    <p:animScale>
                                      <p:cBhvr>
                                        <p:cTn id="25" dur="166" decel="50000">
                                          <p:stCondLst>
                                            <p:cond delay="1668"/>
                                          </p:stCondLst>
                                        </p:cTn>
                                        <p:tgtEl>
                                          <p:spTgt spid="3">
                                            <p:bg/>
                                          </p:spTgt>
                                        </p:tgtEl>
                                      </p:cBhvr>
                                      <p:to x="100000" y="100000"/>
                                    </p:animScale>
                                    <p:animScale>
                                      <p:cBhvr>
                                        <p:cTn id="26" dur="26">
                                          <p:stCondLst>
                                            <p:cond delay="1808"/>
                                          </p:stCondLst>
                                        </p:cTn>
                                        <p:tgtEl>
                                          <p:spTgt spid="3">
                                            <p:bg/>
                                          </p:spTgt>
                                        </p:tgtEl>
                                      </p:cBhvr>
                                      <p:to x="100000" y="95000"/>
                                    </p:animScale>
                                    <p:animScale>
                                      <p:cBhvr>
                                        <p:cTn id="27" dur="166" decel="50000">
                                          <p:stCondLst>
                                            <p:cond delay="1834"/>
                                          </p:stCondLst>
                                        </p:cTn>
                                        <p:tgtEl>
                                          <p:spTgt spid="3">
                                            <p:bg/>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down)">
                                      <p:cBhvr>
                                        <p:cTn id="32" dur="580">
                                          <p:stCondLst>
                                            <p:cond delay="0"/>
                                          </p:stCondLst>
                                        </p:cTn>
                                        <p:tgtEl>
                                          <p:spTgt spid="3">
                                            <p:txEl>
                                              <p:pRg st="0" end="0"/>
                                            </p:txEl>
                                          </p:spTgt>
                                        </p:tgtEl>
                                      </p:cBhvr>
                                    </p:animEffect>
                                    <p:anim calcmode="lin" valueType="num">
                                      <p:cBhvr>
                                        <p:cTn id="3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0" end="0"/>
                                            </p:txEl>
                                          </p:spTgt>
                                        </p:tgtEl>
                                      </p:cBhvr>
                                      <p:to x="100000" y="60000"/>
                                    </p:animScale>
                                    <p:animScale>
                                      <p:cBhvr>
                                        <p:cTn id="39" dur="166" decel="50000">
                                          <p:stCondLst>
                                            <p:cond delay="676"/>
                                          </p:stCondLst>
                                        </p:cTn>
                                        <p:tgtEl>
                                          <p:spTgt spid="3">
                                            <p:txEl>
                                              <p:pRg st="0" end="0"/>
                                            </p:txEl>
                                          </p:spTgt>
                                        </p:tgtEl>
                                      </p:cBhvr>
                                      <p:to x="100000" y="100000"/>
                                    </p:animScale>
                                    <p:animScale>
                                      <p:cBhvr>
                                        <p:cTn id="40" dur="26">
                                          <p:stCondLst>
                                            <p:cond delay="1312"/>
                                          </p:stCondLst>
                                        </p:cTn>
                                        <p:tgtEl>
                                          <p:spTgt spid="3">
                                            <p:txEl>
                                              <p:pRg st="0" end="0"/>
                                            </p:txEl>
                                          </p:spTgt>
                                        </p:tgtEl>
                                      </p:cBhvr>
                                      <p:to x="100000" y="80000"/>
                                    </p:animScale>
                                    <p:animScale>
                                      <p:cBhvr>
                                        <p:cTn id="41" dur="166" decel="50000">
                                          <p:stCondLst>
                                            <p:cond delay="1338"/>
                                          </p:stCondLst>
                                        </p:cTn>
                                        <p:tgtEl>
                                          <p:spTgt spid="3">
                                            <p:txEl>
                                              <p:pRg st="0" end="0"/>
                                            </p:txEl>
                                          </p:spTgt>
                                        </p:tgtEl>
                                      </p:cBhvr>
                                      <p:to x="100000" y="100000"/>
                                    </p:animScale>
                                    <p:animScale>
                                      <p:cBhvr>
                                        <p:cTn id="42" dur="26">
                                          <p:stCondLst>
                                            <p:cond delay="1642"/>
                                          </p:stCondLst>
                                        </p:cTn>
                                        <p:tgtEl>
                                          <p:spTgt spid="3">
                                            <p:txEl>
                                              <p:pRg st="0" end="0"/>
                                            </p:txEl>
                                          </p:spTgt>
                                        </p:tgtEl>
                                      </p:cBhvr>
                                      <p:to x="100000" y="90000"/>
                                    </p:animScale>
                                    <p:animScale>
                                      <p:cBhvr>
                                        <p:cTn id="43" dur="166" decel="50000">
                                          <p:stCondLst>
                                            <p:cond delay="1668"/>
                                          </p:stCondLst>
                                        </p:cTn>
                                        <p:tgtEl>
                                          <p:spTgt spid="3">
                                            <p:txEl>
                                              <p:pRg st="0" end="0"/>
                                            </p:txEl>
                                          </p:spTgt>
                                        </p:tgtEl>
                                      </p:cBhvr>
                                      <p:to x="100000" y="100000"/>
                                    </p:animScale>
                                    <p:animScale>
                                      <p:cBhvr>
                                        <p:cTn id="44" dur="26">
                                          <p:stCondLst>
                                            <p:cond delay="1808"/>
                                          </p:stCondLst>
                                        </p:cTn>
                                        <p:tgtEl>
                                          <p:spTgt spid="3">
                                            <p:txEl>
                                              <p:pRg st="0" end="0"/>
                                            </p:txEl>
                                          </p:spTgt>
                                        </p:tgtEl>
                                      </p:cBhvr>
                                      <p:to x="100000" y="95000"/>
                                    </p:animScale>
                                    <p:animScale>
                                      <p:cBhvr>
                                        <p:cTn id="45" dur="166" decel="50000">
                                          <p:stCondLst>
                                            <p:cond delay="1834"/>
                                          </p:stCondLst>
                                        </p:cTn>
                                        <p:tgtEl>
                                          <p:spTgt spid="3">
                                            <p:txEl>
                                              <p:pRg st="0" end="0"/>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3">
                                            <p:txEl>
                                              <p:pRg st="1" end="1"/>
                                            </p:txEl>
                                          </p:spTgt>
                                        </p:tgtEl>
                                        <p:attrNameLst>
                                          <p:attrName>style.visibility</p:attrName>
                                        </p:attrNameLst>
                                      </p:cBhvr>
                                      <p:to>
                                        <p:strVal val="visible"/>
                                      </p:to>
                                    </p:set>
                                    <p:animEffect transition="in" filter="wipe(down)">
                                      <p:cBhvr>
                                        <p:cTn id="50" dur="580">
                                          <p:stCondLst>
                                            <p:cond delay="0"/>
                                          </p:stCondLst>
                                        </p:cTn>
                                        <p:tgtEl>
                                          <p:spTgt spid="3">
                                            <p:txEl>
                                              <p:pRg st="1" end="1"/>
                                            </p:txEl>
                                          </p:spTgt>
                                        </p:tgtEl>
                                      </p:cBhvr>
                                    </p:animEffect>
                                    <p:anim calcmode="lin" valueType="num">
                                      <p:cBhvr>
                                        <p:cTn id="5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1" end="1"/>
                                            </p:txEl>
                                          </p:spTgt>
                                        </p:tgtEl>
                                      </p:cBhvr>
                                      <p:to x="100000" y="60000"/>
                                    </p:animScale>
                                    <p:animScale>
                                      <p:cBhvr>
                                        <p:cTn id="57" dur="166" decel="50000">
                                          <p:stCondLst>
                                            <p:cond delay="676"/>
                                          </p:stCondLst>
                                        </p:cTn>
                                        <p:tgtEl>
                                          <p:spTgt spid="3">
                                            <p:txEl>
                                              <p:pRg st="1" end="1"/>
                                            </p:txEl>
                                          </p:spTgt>
                                        </p:tgtEl>
                                      </p:cBhvr>
                                      <p:to x="100000" y="100000"/>
                                    </p:animScale>
                                    <p:animScale>
                                      <p:cBhvr>
                                        <p:cTn id="58" dur="26">
                                          <p:stCondLst>
                                            <p:cond delay="1312"/>
                                          </p:stCondLst>
                                        </p:cTn>
                                        <p:tgtEl>
                                          <p:spTgt spid="3">
                                            <p:txEl>
                                              <p:pRg st="1" end="1"/>
                                            </p:txEl>
                                          </p:spTgt>
                                        </p:tgtEl>
                                      </p:cBhvr>
                                      <p:to x="100000" y="80000"/>
                                    </p:animScale>
                                    <p:animScale>
                                      <p:cBhvr>
                                        <p:cTn id="59" dur="166" decel="50000">
                                          <p:stCondLst>
                                            <p:cond delay="1338"/>
                                          </p:stCondLst>
                                        </p:cTn>
                                        <p:tgtEl>
                                          <p:spTgt spid="3">
                                            <p:txEl>
                                              <p:pRg st="1" end="1"/>
                                            </p:txEl>
                                          </p:spTgt>
                                        </p:tgtEl>
                                      </p:cBhvr>
                                      <p:to x="100000" y="100000"/>
                                    </p:animScale>
                                    <p:animScale>
                                      <p:cBhvr>
                                        <p:cTn id="60" dur="26">
                                          <p:stCondLst>
                                            <p:cond delay="1642"/>
                                          </p:stCondLst>
                                        </p:cTn>
                                        <p:tgtEl>
                                          <p:spTgt spid="3">
                                            <p:txEl>
                                              <p:pRg st="1" end="1"/>
                                            </p:txEl>
                                          </p:spTgt>
                                        </p:tgtEl>
                                      </p:cBhvr>
                                      <p:to x="100000" y="90000"/>
                                    </p:animScale>
                                    <p:animScale>
                                      <p:cBhvr>
                                        <p:cTn id="61" dur="166" decel="50000">
                                          <p:stCondLst>
                                            <p:cond delay="1668"/>
                                          </p:stCondLst>
                                        </p:cTn>
                                        <p:tgtEl>
                                          <p:spTgt spid="3">
                                            <p:txEl>
                                              <p:pRg st="1" end="1"/>
                                            </p:txEl>
                                          </p:spTgt>
                                        </p:tgtEl>
                                      </p:cBhvr>
                                      <p:to x="100000" y="100000"/>
                                    </p:animScale>
                                    <p:animScale>
                                      <p:cBhvr>
                                        <p:cTn id="62" dur="26">
                                          <p:stCondLst>
                                            <p:cond delay="1808"/>
                                          </p:stCondLst>
                                        </p:cTn>
                                        <p:tgtEl>
                                          <p:spTgt spid="3">
                                            <p:txEl>
                                              <p:pRg st="1" end="1"/>
                                            </p:txEl>
                                          </p:spTgt>
                                        </p:tgtEl>
                                      </p:cBhvr>
                                      <p:to x="100000" y="95000"/>
                                    </p:animScale>
                                    <p:animScale>
                                      <p:cBhvr>
                                        <p:cTn id="63" dur="166" decel="50000">
                                          <p:stCondLst>
                                            <p:cond delay="1834"/>
                                          </p:stCondLst>
                                        </p:cTn>
                                        <p:tgtEl>
                                          <p:spTgt spid="3">
                                            <p:txEl>
                                              <p:pRg st="1" end="1"/>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3">
                                            <p:txEl>
                                              <p:pRg st="2" end="2"/>
                                            </p:txEl>
                                          </p:spTgt>
                                        </p:tgtEl>
                                        <p:attrNameLst>
                                          <p:attrName>style.visibility</p:attrName>
                                        </p:attrNameLst>
                                      </p:cBhvr>
                                      <p:to>
                                        <p:strVal val="visible"/>
                                      </p:to>
                                    </p:set>
                                    <p:animEffect transition="in" filter="wipe(down)">
                                      <p:cBhvr>
                                        <p:cTn id="68" dur="580">
                                          <p:stCondLst>
                                            <p:cond delay="0"/>
                                          </p:stCondLst>
                                        </p:cTn>
                                        <p:tgtEl>
                                          <p:spTgt spid="3">
                                            <p:txEl>
                                              <p:pRg st="2" end="2"/>
                                            </p:txEl>
                                          </p:spTgt>
                                        </p:tgtEl>
                                      </p:cBhvr>
                                    </p:animEffect>
                                    <p:anim calcmode="lin" valueType="num">
                                      <p:cBhvr>
                                        <p:cTn id="6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2" end="2"/>
                                            </p:txEl>
                                          </p:spTgt>
                                        </p:tgtEl>
                                      </p:cBhvr>
                                      <p:to x="100000" y="60000"/>
                                    </p:animScale>
                                    <p:animScale>
                                      <p:cBhvr>
                                        <p:cTn id="75" dur="166" decel="50000">
                                          <p:stCondLst>
                                            <p:cond delay="676"/>
                                          </p:stCondLst>
                                        </p:cTn>
                                        <p:tgtEl>
                                          <p:spTgt spid="3">
                                            <p:txEl>
                                              <p:pRg st="2" end="2"/>
                                            </p:txEl>
                                          </p:spTgt>
                                        </p:tgtEl>
                                      </p:cBhvr>
                                      <p:to x="100000" y="100000"/>
                                    </p:animScale>
                                    <p:animScale>
                                      <p:cBhvr>
                                        <p:cTn id="76" dur="26">
                                          <p:stCondLst>
                                            <p:cond delay="1312"/>
                                          </p:stCondLst>
                                        </p:cTn>
                                        <p:tgtEl>
                                          <p:spTgt spid="3">
                                            <p:txEl>
                                              <p:pRg st="2" end="2"/>
                                            </p:txEl>
                                          </p:spTgt>
                                        </p:tgtEl>
                                      </p:cBhvr>
                                      <p:to x="100000" y="80000"/>
                                    </p:animScale>
                                    <p:animScale>
                                      <p:cBhvr>
                                        <p:cTn id="77" dur="166" decel="50000">
                                          <p:stCondLst>
                                            <p:cond delay="1338"/>
                                          </p:stCondLst>
                                        </p:cTn>
                                        <p:tgtEl>
                                          <p:spTgt spid="3">
                                            <p:txEl>
                                              <p:pRg st="2" end="2"/>
                                            </p:txEl>
                                          </p:spTgt>
                                        </p:tgtEl>
                                      </p:cBhvr>
                                      <p:to x="100000" y="100000"/>
                                    </p:animScale>
                                    <p:animScale>
                                      <p:cBhvr>
                                        <p:cTn id="78" dur="26">
                                          <p:stCondLst>
                                            <p:cond delay="1642"/>
                                          </p:stCondLst>
                                        </p:cTn>
                                        <p:tgtEl>
                                          <p:spTgt spid="3">
                                            <p:txEl>
                                              <p:pRg st="2" end="2"/>
                                            </p:txEl>
                                          </p:spTgt>
                                        </p:tgtEl>
                                      </p:cBhvr>
                                      <p:to x="100000" y="90000"/>
                                    </p:animScale>
                                    <p:animScale>
                                      <p:cBhvr>
                                        <p:cTn id="79" dur="166" decel="50000">
                                          <p:stCondLst>
                                            <p:cond delay="1668"/>
                                          </p:stCondLst>
                                        </p:cTn>
                                        <p:tgtEl>
                                          <p:spTgt spid="3">
                                            <p:txEl>
                                              <p:pRg st="2" end="2"/>
                                            </p:txEl>
                                          </p:spTgt>
                                        </p:tgtEl>
                                      </p:cBhvr>
                                      <p:to x="100000" y="100000"/>
                                    </p:animScale>
                                    <p:animScale>
                                      <p:cBhvr>
                                        <p:cTn id="80" dur="26">
                                          <p:stCondLst>
                                            <p:cond delay="1808"/>
                                          </p:stCondLst>
                                        </p:cTn>
                                        <p:tgtEl>
                                          <p:spTgt spid="3">
                                            <p:txEl>
                                              <p:pRg st="2" end="2"/>
                                            </p:txEl>
                                          </p:spTgt>
                                        </p:tgtEl>
                                      </p:cBhvr>
                                      <p:to x="100000" y="95000"/>
                                    </p:animScale>
                                    <p:animScale>
                                      <p:cBhvr>
                                        <p:cTn id="81" dur="166" decel="50000">
                                          <p:stCondLst>
                                            <p:cond delay="1834"/>
                                          </p:stCondLst>
                                        </p:cTn>
                                        <p:tgtEl>
                                          <p:spTgt spid="3">
                                            <p:txEl>
                                              <p:pRg st="2" end="2"/>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3">
                                            <p:txEl>
                                              <p:pRg st="3" end="3"/>
                                            </p:txEl>
                                          </p:spTgt>
                                        </p:tgtEl>
                                        <p:attrNameLst>
                                          <p:attrName>style.visibility</p:attrName>
                                        </p:attrNameLst>
                                      </p:cBhvr>
                                      <p:to>
                                        <p:strVal val="visible"/>
                                      </p:to>
                                    </p:set>
                                    <p:animEffect transition="in" filter="wipe(down)">
                                      <p:cBhvr>
                                        <p:cTn id="86" dur="580">
                                          <p:stCondLst>
                                            <p:cond delay="0"/>
                                          </p:stCondLst>
                                        </p:cTn>
                                        <p:tgtEl>
                                          <p:spTgt spid="3">
                                            <p:txEl>
                                              <p:pRg st="3" end="3"/>
                                            </p:txEl>
                                          </p:spTgt>
                                        </p:tgtEl>
                                      </p:cBhvr>
                                    </p:animEffect>
                                    <p:anim calcmode="lin" valueType="num">
                                      <p:cBhvr>
                                        <p:cTn id="8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3" end="3"/>
                                            </p:txEl>
                                          </p:spTgt>
                                        </p:tgtEl>
                                      </p:cBhvr>
                                      <p:to x="100000" y="60000"/>
                                    </p:animScale>
                                    <p:animScale>
                                      <p:cBhvr>
                                        <p:cTn id="93" dur="166" decel="50000">
                                          <p:stCondLst>
                                            <p:cond delay="676"/>
                                          </p:stCondLst>
                                        </p:cTn>
                                        <p:tgtEl>
                                          <p:spTgt spid="3">
                                            <p:txEl>
                                              <p:pRg st="3" end="3"/>
                                            </p:txEl>
                                          </p:spTgt>
                                        </p:tgtEl>
                                      </p:cBhvr>
                                      <p:to x="100000" y="100000"/>
                                    </p:animScale>
                                    <p:animScale>
                                      <p:cBhvr>
                                        <p:cTn id="94" dur="26">
                                          <p:stCondLst>
                                            <p:cond delay="1312"/>
                                          </p:stCondLst>
                                        </p:cTn>
                                        <p:tgtEl>
                                          <p:spTgt spid="3">
                                            <p:txEl>
                                              <p:pRg st="3" end="3"/>
                                            </p:txEl>
                                          </p:spTgt>
                                        </p:tgtEl>
                                      </p:cBhvr>
                                      <p:to x="100000" y="80000"/>
                                    </p:animScale>
                                    <p:animScale>
                                      <p:cBhvr>
                                        <p:cTn id="95" dur="166" decel="50000">
                                          <p:stCondLst>
                                            <p:cond delay="1338"/>
                                          </p:stCondLst>
                                        </p:cTn>
                                        <p:tgtEl>
                                          <p:spTgt spid="3">
                                            <p:txEl>
                                              <p:pRg st="3" end="3"/>
                                            </p:txEl>
                                          </p:spTgt>
                                        </p:tgtEl>
                                      </p:cBhvr>
                                      <p:to x="100000" y="100000"/>
                                    </p:animScale>
                                    <p:animScale>
                                      <p:cBhvr>
                                        <p:cTn id="96" dur="26">
                                          <p:stCondLst>
                                            <p:cond delay="1642"/>
                                          </p:stCondLst>
                                        </p:cTn>
                                        <p:tgtEl>
                                          <p:spTgt spid="3">
                                            <p:txEl>
                                              <p:pRg st="3" end="3"/>
                                            </p:txEl>
                                          </p:spTgt>
                                        </p:tgtEl>
                                      </p:cBhvr>
                                      <p:to x="100000" y="90000"/>
                                    </p:animScale>
                                    <p:animScale>
                                      <p:cBhvr>
                                        <p:cTn id="97" dur="166" decel="50000">
                                          <p:stCondLst>
                                            <p:cond delay="1668"/>
                                          </p:stCondLst>
                                        </p:cTn>
                                        <p:tgtEl>
                                          <p:spTgt spid="3">
                                            <p:txEl>
                                              <p:pRg st="3" end="3"/>
                                            </p:txEl>
                                          </p:spTgt>
                                        </p:tgtEl>
                                      </p:cBhvr>
                                      <p:to x="100000" y="100000"/>
                                    </p:animScale>
                                    <p:animScale>
                                      <p:cBhvr>
                                        <p:cTn id="98" dur="26">
                                          <p:stCondLst>
                                            <p:cond delay="1808"/>
                                          </p:stCondLst>
                                        </p:cTn>
                                        <p:tgtEl>
                                          <p:spTgt spid="3">
                                            <p:txEl>
                                              <p:pRg st="3" end="3"/>
                                            </p:txEl>
                                          </p:spTgt>
                                        </p:tgtEl>
                                      </p:cBhvr>
                                      <p:to x="100000" y="95000"/>
                                    </p:animScale>
                                    <p:animScale>
                                      <p:cBhvr>
                                        <p:cTn id="99" dur="166" decel="50000">
                                          <p:stCondLst>
                                            <p:cond delay="1834"/>
                                          </p:stCondLst>
                                        </p:cTn>
                                        <p:tgtEl>
                                          <p:spTgt spid="3">
                                            <p:txEl>
                                              <p:pRg st="3" end="3"/>
                                            </p:txEl>
                                          </p:spTgt>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3">
                                            <p:txEl>
                                              <p:pRg st="4" end="4"/>
                                            </p:txEl>
                                          </p:spTgt>
                                        </p:tgtEl>
                                        <p:attrNameLst>
                                          <p:attrName>style.visibility</p:attrName>
                                        </p:attrNameLst>
                                      </p:cBhvr>
                                      <p:to>
                                        <p:strVal val="visible"/>
                                      </p:to>
                                    </p:set>
                                    <p:animEffect transition="in" filter="wipe(down)">
                                      <p:cBhvr>
                                        <p:cTn id="104" dur="580">
                                          <p:stCondLst>
                                            <p:cond delay="0"/>
                                          </p:stCondLst>
                                        </p:cTn>
                                        <p:tgtEl>
                                          <p:spTgt spid="3">
                                            <p:txEl>
                                              <p:pRg st="4" end="4"/>
                                            </p:txEl>
                                          </p:spTgt>
                                        </p:tgtEl>
                                      </p:cBhvr>
                                    </p:animEffect>
                                    <p:anim calcmode="lin" valueType="num">
                                      <p:cBhvr>
                                        <p:cTn id="105"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10" dur="26">
                                          <p:stCondLst>
                                            <p:cond delay="650"/>
                                          </p:stCondLst>
                                        </p:cTn>
                                        <p:tgtEl>
                                          <p:spTgt spid="3">
                                            <p:txEl>
                                              <p:pRg st="4" end="4"/>
                                            </p:txEl>
                                          </p:spTgt>
                                        </p:tgtEl>
                                      </p:cBhvr>
                                      <p:to x="100000" y="60000"/>
                                    </p:animScale>
                                    <p:animScale>
                                      <p:cBhvr>
                                        <p:cTn id="111" dur="166" decel="50000">
                                          <p:stCondLst>
                                            <p:cond delay="676"/>
                                          </p:stCondLst>
                                        </p:cTn>
                                        <p:tgtEl>
                                          <p:spTgt spid="3">
                                            <p:txEl>
                                              <p:pRg st="4" end="4"/>
                                            </p:txEl>
                                          </p:spTgt>
                                        </p:tgtEl>
                                      </p:cBhvr>
                                      <p:to x="100000" y="100000"/>
                                    </p:animScale>
                                    <p:animScale>
                                      <p:cBhvr>
                                        <p:cTn id="112" dur="26">
                                          <p:stCondLst>
                                            <p:cond delay="1312"/>
                                          </p:stCondLst>
                                        </p:cTn>
                                        <p:tgtEl>
                                          <p:spTgt spid="3">
                                            <p:txEl>
                                              <p:pRg st="4" end="4"/>
                                            </p:txEl>
                                          </p:spTgt>
                                        </p:tgtEl>
                                      </p:cBhvr>
                                      <p:to x="100000" y="80000"/>
                                    </p:animScale>
                                    <p:animScale>
                                      <p:cBhvr>
                                        <p:cTn id="113" dur="166" decel="50000">
                                          <p:stCondLst>
                                            <p:cond delay="1338"/>
                                          </p:stCondLst>
                                        </p:cTn>
                                        <p:tgtEl>
                                          <p:spTgt spid="3">
                                            <p:txEl>
                                              <p:pRg st="4" end="4"/>
                                            </p:txEl>
                                          </p:spTgt>
                                        </p:tgtEl>
                                      </p:cBhvr>
                                      <p:to x="100000" y="100000"/>
                                    </p:animScale>
                                    <p:animScale>
                                      <p:cBhvr>
                                        <p:cTn id="114" dur="26">
                                          <p:stCondLst>
                                            <p:cond delay="1642"/>
                                          </p:stCondLst>
                                        </p:cTn>
                                        <p:tgtEl>
                                          <p:spTgt spid="3">
                                            <p:txEl>
                                              <p:pRg st="4" end="4"/>
                                            </p:txEl>
                                          </p:spTgt>
                                        </p:tgtEl>
                                      </p:cBhvr>
                                      <p:to x="100000" y="90000"/>
                                    </p:animScale>
                                    <p:animScale>
                                      <p:cBhvr>
                                        <p:cTn id="115" dur="166" decel="50000">
                                          <p:stCondLst>
                                            <p:cond delay="1668"/>
                                          </p:stCondLst>
                                        </p:cTn>
                                        <p:tgtEl>
                                          <p:spTgt spid="3">
                                            <p:txEl>
                                              <p:pRg st="4" end="4"/>
                                            </p:txEl>
                                          </p:spTgt>
                                        </p:tgtEl>
                                      </p:cBhvr>
                                      <p:to x="100000" y="100000"/>
                                    </p:animScale>
                                    <p:animScale>
                                      <p:cBhvr>
                                        <p:cTn id="116" dur="26">
                                          <p:stCondLst>
                                            <p:cond delay="1808"/>
                                          </p:stCondLst>
                                        </p:cTn>
                                        <p:tgtEl>
                                          <p:spTgt spid="3">
                                            <p:txEl>
                                              <p:pRg st="4" end="4"/>
                                            </p:txEl>
                                          </p:spTgt>
                                        </p:tgtEl>
                                      </p:cBhvr>
                                      <p:to x="100000" y="95000"/>
                                    </p:animScale>
                                    <p:animScale>
                                      <p:cBhvr>
                                        <p:cTn id="117"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685800" y="1676400"/>
            <a:ext cx="7848600" cy="3200400"/>
          </a:xfrm>
          <a:prstGeom prst="homePlate">
            <a:avLst/>
          </a:prstGeom>
          <a:solidFill>
            <a:srgbClr val="006600"/>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200" b="1" dirty="0">
                <a:latin typeface="Times New Roman" panose="02020603050405020304" pitchFamily="18" charset="0"/>
                <a:cs typeface="Times New Roman" panose="02020603050405020304" pitchFamily="18" charset="0"/>
              </a:rPr>
              <a:t>Read the passage silently and underline the new words.</a:t>
            </a:r>
          </a:p>
        </p:txBody>
      </p:sp>
      <p:sp>
        <p:nvSpPr>
          <p:cNvPr id="3" name="Title 2"/>
          <p:cNvSpPr>
            <a:spLocks noGrp="1"/>
          </p:cNvSpPr>
          <p:nvPr>
            <p:ph type="title"/>
          </p:nvPr>
        </p:nvSpPr>
        <p:spPr>
          <a:xfrm>
            <a:off x="685800" y="274638"/>
            <a:ext cx="7620000" cy="1143000"/>
          </a:xfrm>
          <a:solidFill>
            <a:srgbClr val="CC33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b="1" dirty="0">
                <a:solidFill>
                  <a:schemeClr val="accent2">
                    <a:lumMod val="20000"/>
                    <a:lumOff val="80000"/>
                  </a:schemeClr>
                </a:solidFill>
              </a:rPr>
              <a:t>Individual Work: </a:t>
            </a:r>
            <a:r>
              <a:rPr lang="en-US" dirty="0">
                <a:solidFill>
                  <a:srgbClr val="FFFF00"/>
                </a:solidFill>
              </a:rPr>
              <a:t>Silent Reading</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2627706"/>
              </p:ext>
            </p:extLst>
          </p:nvPr>
        </p:nvGraphicFramePr>
        <p:xfrm>
          <a:off x="381000" y="1676400"/>
          <a:ext cx="8381998" cy="4952998"/>
        </p:xfrm>
        <a:graphic>
          <a:graphicData uri="http://schemas.openxmlformats.org/drawingml/2006/table">
            <a:tbl>
              <a:tblPr firstRow="1" bandRow="1">
                <a:tableStyleId>{5C22544A-7EE6-4342-B048-85BDC9FD1C3A}</a:tableStyleId>
              </a:tblPr>
              <a:tblGrid>
                <a:gridCol w="565077">
                  <a:extLst>
                    <a:ext uri="{9D8B030D-6E8A-4147-A177-3AD203B41FA5}">
                      <a16:colId xmlns:a16="http://schemas.microsoft.com/office/drawing/2014/main" val="20000"/>
                    </a:ext>
                  </a:extLst>
                </a:gridCol>
                <a:gridCol w="1601055">
                  <a:extLst>
                    <a:ext uri="{9D8B030D-6E8A-4147-A177-3AD203B41FA5}">
                      <a16:colId xmlns:a16="http://schemas.microsoft.com/office/drawing/2014/main" val="20001"/>
                    </a:ext>
                  </a:extLst>
                </a:gridCol>
                <a:gridCol w="1186095">
                  <a:extLst>
                    <a:ext uri="{9D8B030D-6E8A-4147-A177-3AD203B41FA5}">
                      <a16:colId xmlns:a16="http://schemas.microsoft.com/office/drawing/2014/main" val="20002"/>
                    </a:ext>
                  </a:extLst>
                </a:gridCol>
                <a:gridCol w="5029771">
                  <a:extLst>
                    <a:ext uri="{9D8B030D-6E8A-4147-A177-3AD203B41FA5}">
                      <a16:colId xmlns:a16="http://schemas.microsoft.com/office/drawing/2014/main" val="20003"/>
                    </a:ext>
                  </a:extLst>
                </a:gridCol>
              </a:tblGrid>
              <a:tr h="850141">
                <a:tc>
                  <a:txBody>
                    <a:bodyPr/>
                    <a:lstStyle/>
                    <a:p>
                      <a:r>
                        <a:rPr lang="en-US" sz="2000" dirty="0"/>
                        <a:t>No</a:t>
                      </a:r>
                    </a:p>
                  </a:txBody>
                  <a:tc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r>
                        <a:rPr lang="en-US" sz="2000" dirty="0"/>
                        <a:t>Words</a:t>
                      </a:r>
                    </a:p>
                  </a:txBody>
                  <a:tc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r>
                        <a:rPr lang="en-US" sz="2000" dirty="0"/>
                        <a:t>Parts of speech</a:t>
                      </a:r>
                    </a:p>
                  </a:txBody>
                  <a:tc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a:txBody>
                    <a:bodyPr/>
                    <a:lstStyle/>
                    <a:p>
                      <a:r>
                        <a:rPr lang="en-US" sz="2000" dirty="0"/>
                        <a:t>Meaning</a:t>
                      </a:r>
                    </a:p>
                  </a:txBody>
                  <a:tc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extLst>
                  <a:ext uri="{0D108BD9-81ED-4DB2-BD59-A6C34878D82A}">
                    <a16:rowId xmlns:a16="http://schemas.microsoft.com/office/drawing/2014/main" val="10000"/>
                  </a:ext>
                </a:extLst>
              </a:tr>
              <a:tr h="850141">
                <a:tc>
                  <a:txBody>
                    <a:bodyPr/>
                    <a:lstStyle/>
                    <a:p>
                      <a:r>
                        <a:rPr lang="en-US" sz="2000" dirty="0"/>
                        <a:t>1.</a:t>
                      </a:r>
                    </a:p>
                  </a:txBody>
                  <a:tcPr/>
                </a:tc>
                <a:tc>
                  <a:txBody>
                    <a:bodyPr/>
                    <a:lstStyle/>
                    <a:p>
                      <a:r>
                        <a:rPr lang="en-US" sz="2000" dirty="0"/>
                        <a:t>vast</a:t>
                      </a:r>
                    </a:p>
                  </a:txBody>
                  <a:tcPr/>
                </a:tc>
                <a:tc>
                  <a:txBody>
                    <a:bodyPr/>
                    <a:lstStyle/>
                    <a:p>
                      <a:r>
                        <a:rPr lang="en-US" sz="2000" dirty="0"/>
                        <a:t>adjective</a:t>
                      </a:r>
                    </a:p>
                  </a:txBody>
                  <a:tcPr/>
                </a:tc>
                <a:tc>
                  <a:txBody>
                    <a:bodyPr/>
                    <a:lstStyle/>
                    <a:p>
                      <a:r>
                        <a:rPr lang="en-US" sz="2000" dirty="0"/>
                        <a:t>unusually great in size, large</a:t>
                      </a:r>
                    </a:p>
                  </a:txBody>
                  <a:tcPr/>
                </a:tc>
                <a:extLst>
                  <a:ext uri="{0D108BD9-81ED-4DB2-BD59-A6C34878D82A}">
                    <a16:rowId xmlns:a16="http://schemas.microsoft.com/office/drawing/2014/main" val="10001"/>
                  </a:ext>
                </a:extLst>
              </a:tr>
              <a:tr h="480515">
                <a:tc>
                  <a:txBody>
                    <a:bodyPr/>
                    <a:lstStyle/>
                    <a:p>
                      <a:r>
                        <a:rPr lang="en-US" sz="2000" dirty="0"/>
                        <a:t>2.</a:t>
                      </a:r>
                    </a:p>
                  </a:txBody>
                  <a:tcPr/>
                </a:tc>
                <a:tc>
                  <a:txBody>
                    <a:bodyPr/>
                    <a:lstStyle/>
                    <a:p>
                      <a:r>
                        <a:rPr lang="en-US" sz="2000" dirty="0"/>
                        <a:t>erosion</a:t>
                      </a:r>
                    </a:p>
                  </a:txBody>
                  <a:tcPr/>
                </a:tc>
                <a:tc>
                  <a:txBody>
                    <a:bodyPr/>
                    <a:lstStyle/>
                    <a:p>
                      <a:r>
                        <a:rPr lang="en-US" sz="2000" dirty="0"/>
                        <a:t>noun</a:t>
                      </a:r>
                    </a:p>
                  </a:txBody>
                  <a:tcPr/>
                </a:tc>
                <a:tc>
                  <a:txBody>
                    <a:bodyPr/>
                    <a:lstStyle/>
                    <a:p>
                      <a:r>
                        <a:rPr lang="en-US" sz="2000" dirty="0"/>
                        <a:t>consumption, destruction, corrosion</a:t>
                      </a:r>
                    </a:p>
                  </a:txBody>
                  <a:tcPr/>
                </a:tc>
                <a:extLst>
                  <a:ext uri="{0D108BD9-81ED-4DB2-BD59-A6C34878D82A}">
                    <a16:rowId xmlns:a16="http://schemas.microsoft.com/office/drawing/2014/main" val="10002"/>
                  </a:ext>
                </a:extLst>
              </a:tr>
              <a:tr h="480515">
                <a:tc>
                  <a:txBody>
                    <a:bodyPr/>
                    <a:lstStyle/>
                    <a:p>
                      <a:r>
                        <a:rPr lang="en-US" sz="2000" dirty="0"/>
                        <a:t>3.</a:t>
                      </a:r>
                    </a:p>
                  </a:txBody>
                  <a:tcPr/>
                </a:tc>
                <a:tc>
                  <a:txBody>
                    <a:bodyPr/>
                    <a:lstStyle/>
                    <a:p>
                      <a:r>
                        <a:rPr lang="en-US" sz="2000" dirty="0"/>
                        <a:t>coastline</a:t>
                      </a:r>
                    </a:p>
                  </a:txBody>
                  <a:tcPr/>
                </a:tc>
                <a:tc>
                  <a:txBody>
                    <a:bodyPr/>
                    <a:lstStyle/>
                    <a:p>
                      <a:r>
                        <a:rPr lang="en-US" sz="2000" dirty="0"/>
                        <a:t>noun</a:t>
                      </a:r>
                    </a:p>
                  </a:txBody>
                  <a:tcPr/>
                </a:tc>
                <a:tc>
                  <a:txBody>
                    <a:bodyPr/>
                    <a:lstStyle/>
                    <a:p>
                      <a:r>
                        <a:rPr lang="en-US" sz="2000" dirty="0"/>
                        <a:t>the outline or contour of a coast</a:t>
                      </a:r>
                    </a:p>
                  </a:txBody>
                  <a:tcPr/>
                </a:tc>
                <a:extLst>
                  <a:ext uri="{0D108BD9-81ED-4DB2-BD59-A6C34878D82A}">
                    <a16:rowId xmlns:a16="http://schemas.microsoft.com/office/drawing/2014/main" val="10003"/>
                  </a:ext>
                </a:extLst>
              </a:tr>
              <a:tr h="480515">
                <a:tc>
                  <a:txBody>
                    <a:bodyPr/>
                    <a:lstStyle/>
                    <a:p>
                      <a:r>
                        <a:rPr lang="en-US" sz="2000" dirty="0"/>
                        <a:t>4.</a:t>
                      </a:r>
                    </a:p>
                  </a:txBody>
                  <a:tcPr/>
                </a:tc>
                <a:tc>
                  <a:txBody>
                    <a:bodyPr/>
                    <a:lstStyle/>
                    <a:p>
                      <a:r>
                        <a:rPr lang="en-US" sz="2000" dirty="0"/>
                        <a:t>retreat</a:t>
                      </a:r>
                    </a:p>
                  </a:txBody>
                  <a:tcPr/>
                </a:tc>
                <a:tc>
                  <a:txBody>
                    <a:bodyPr/>
                    <a:lstStyle/>
                    <a:p>
                      <a:r>
                        <a:rPr lang="en-US" sz="2000" dirty="0"/>
                        <a:t>noun</a:t>
                      </a:r>
                    </a:p>
                  </a:txBody>
                  <a:tcPr/>
                </a:tc>
                <a:tc>
                  <a:txBody>
                    <a:bodyPr/>
                    <a:lstStyle/>
                    <a:p>
                      <a:r>
                        <a:rPr lang="en-US" sz="2000" dirty="0"/>
                        <a:t>withdrawal, moving back</a:t>
                      </a:r>
                    </a:p>
                  </a:txBody>
                  <a:tcPr/>
                </a:tc>
                <a:extLst>
                  <a:ext uri="{0D108BD9-81ED-4DB2-BD59-A6C34878D82A}">
                    <a16:rowId xmlns:a16="http://schemas.microsoft.com/office/drawing/2014/main" val="10004"/>
                  </a:ext>
                </a:extLst>
              </a:tr>
              <a:tr h="850141">
                <a:tc>
                  <a:txBody>
                    <a:bodyPr/>
                    <a:lstStyle/>
                    <a:p>
                      <a:r>
                        <a:rPr lang="en-US" sz="2000" dirty="0"/>
                        <a:t>5.</a:t>
                      </a:r>
                    </a:p>
                  </a:txBody>
                  <a:tcPr/>
                </a:tc>
                <a:tc>
                  <a:txBody>
                    <a:bodyPr/>
                    <a:lstStyle/>
                    <a:p>
                      <a:r>
                        <a:rPr lang="en-US" sz="2000" dirty="0"/>
                        <a:t>evident</a:t>
                      </a:r>
                    </a:p>
                  </a:txBody>
                  <a:tcPr/>
                </a:tc>
                <a:tc>
                  <a:txBody>
                    <a:bodyPr/>
                    <a:lstStyle/>
                    <a:p>
                      <a:r>
                        <a:rPr lang="en-US" sz="2000" dirty="0"/>
                        <a:t>adjective</a:t>
                      </a:r>
                    </a:p>
                  </a:txBody>
                  <a:tcPr/>
                </a:tc>
                <a:tc>
                  <a:txBody>
                    <a:bodyPr/>
                    <a:lstStyle/>
                    <a:p>
                      <a:r>
                        <a:rPr lang="en-US" sz="2000" dirty="0"/>
                        <a:t>clear, obvious, plan</a:t>
                      </a:r>
                    </a:p>
                  </a:txBody>
                  <a:tcPr/>
                </a:tc>
                <a:extLst>
                  <a:ext uri="{0D108BD9-81ED-4DB2-BD59-A6C34878D82A}">
                    <a16:rowId xmlns:a16="http://schemas.microsoft.com/office/drawing/2014/main" val="10005"/>
                  </a:ext>
                </a:extLst>
              </a:tr>
              <a:tr h="480515">
                <a:tc>
                  <a:txBody>
                    <a:bodyPr/>
                    <a:lstStyle/>
                    <a:p>
                      <a:r>
                        <a:rPr lang="en-US" sz="2000" dirty="0"/>
                        <a:t>6.</a:t>
                      </a:r>
                    </a:p>
                  </a:txBody>
                  <a:tcPr/>
                </a:tc>
                <a:tc>
                  <a:txBody>
                    <a:bodyPr/>
                    <a:lstStyle/>
                    <a:p>
                      <a:r>
                        <a:rPr lang="en-US" sz="2000" dirty="0"/>
                        <a:t>extend</a:t>
                      </a:r>
                    </a:p>
                  </a:txBody>
                  <a:tcPr/>
                </a:tc>
                <a:tc>
                  <a:txBody>
                    <a:bodyPr/>
                    <a:lstStyle/>
                    <a:p>
                      <a:r>
                        <a:rPr lang="en-US" sz="2000" dirty="0"/>
                        <a:t>verb</a:t>
                      </a:r>
                    </a:p>
                  </a:txBody>
                  <a:tcPr/>
                </a:tc>
                <a:tc>
                  <a:txBody>
                    <a:bodyPr/>
                    <a:lstStyle/>
                    <a:p>
                      <a:r>
                        <a:rPr lang="en-US" sz="2000" dirty="0"/>
                        <a:t>stretch, expand,</a:t>
                      </a:r>
                      <a:r>
                        <a:rPr lang="en-US" sz="2000" baseline="0" dirty="0"/>
                        <a:t> spread</a:t>
                      </a:r>
                      <a:endParaRPr lang="en-US" sz="2000" dirty="0"/>
                    </a:p>
                  </a:txBody>
                  <a:tcPr/>
                </a:tc>
                <a:extLst>
                  <a:ext uri="{0D108BD9-81ED-4DB2-BD59-A6C34878D82A}">
                    <a16:rowId xmlns:a16="http://schemas.microsoft.com/office/drawing/2014/main" val="10006"/>
                  </a:ext>
                </a:extLst>
              </a:tr>
              <a:tr h="480515">
                <a:tc>
                  <a:txBody>
                    <a:bodyPr/>
                    <a:lstStyle/>
                    <a:p>
                      <a:r>
                        <a:rPr lang="en-US" sz="2000" dirty="0"/>
                        <a:t>7.</a:t>
                      </a:r>
                    </a:p>
                  </a:txBody>
                  <a:tcPr/>
                </a:tc>
                <a:tc>
                  <a:txBody>
                    <a:bodyPr/>
                    <a:lstStyle/>
                    <a:p>
                      <a:r>
                        <a:rPr lang="en-US" sz="2000" dirty="0"/>
                        <a:t>recede</a:t>
                      </a:r>
                    </a:p>
                  </a:txBody>
                  <a:tcPr/>
                </a:tc>
                <a:tc>
                  <a:txBody>
                    <a:bodyPr/>
                    <a:lstStyle/>
                    <a:p>
                      <a:r>
                        <a:rPr lang="en-US" sz="2000" dirty="0"/>
                        <a:t>verb</a:t>
                      </a:r>
                    </a:p>
                  </a:txBody>
                  <a:tcPr/>
                </a:tc>
                <a:tc>
                  <a:txBody>
                    <a:bodyPr/>
                    <a:lstStyle/>
                    <a:p>
                      <a:r>
                        <a:rPr lang="en-US" sz="2000" dirty="0"/>
                        <a:t>go or move away ;retreat</a:t>
                      </a:r>
                    </a:p>
                  </a:txBody>
                  <a:tcPr/>
                </a:tc>
                <a:extLst>
                  <a:ext uri="{0D108BD9-81ED-4DB2-BD59-A6C34878D82A}">
                    <a16:rowId xmlns:a16="http://schemas.microsoft.com/office/drawing/2014/main" val="10007"/>
                  </a:ext>
                </a:extLst>
              </a:tr>
            </a:tbl>
          </a:graphicData>
        </a:graphic>
      </p:graphicFrame>
      <p:sp>
        <p:nvSpPr>
          <p:cNvPr id="3" name="Rectangle 2">
            <a:extLst>
              <a:ext uri="{FF2B5EF4-FFF2-40B4-BE49-F238E27FC236}">
                <a16:creationId xmlns:a16="http://schemas.microsoft.com/office/drawing/2014/main" id="{7ED24D64-89B2-4B6B-A354-3E3D1C48C1C2}"/>
              </a:ext>
            </a:extLst>
          </p:cNvPr>
          <p:cNvSpPr/>
          <p:nvPr/>
        </p:nvSpPr>
        <p:spPr>
          <a:xfrm>
            <a:off x="1905000" y="533400"/>
            <a:ext cx="5486400" cy="914400"/>
          </a:xfrm>
          <a:prstGeom prst="rect">
            <a:avLst/>
          </a:prstGeom>
          <a:solidFill>
            <a:schemeClr val="accent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2">
                    <a:lumMod val="40000"/>
                    <a:lumOff val="60000"/>
                  </a:schemeClr>
                </a:solidFill>
                <a:latin typeface="Times New Roman" panose="02020603050405020304" pitchFamily="18" charset="0"/>
                <a:cs typeface="Times New Roman" panose="02020603050405020304" pitchFamily="18" charset="0"/>
              </a:rPr>
              <a:t>Word meaning</a:t>
            </a:r>
            <a:endParaRPr lang="en-SG" sz="4000" b="1" dirty="0">
              <a:solidFill>
                <a:schemeClr val="tx2">
                  <a:lumMod val="40000"/>
                  <a:lumOff val="60000"/>
                </a:schemeClr>
              </a:solidFill>
              <a:latin typeface="Times New Roman" panose="02020603050405020304" pitchFamily="18" charset="0"/>
              <a:cs typeface="Times New Roman" panose="02020603050405020304" pitchFamily="18"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37454382"/>
              </p:ext>
            </p:extLst>
          </p:nvPr>
        </p:nvGraphicFramePr>
        <p:xfrm>
          <a:off x="609602" y="457200"/>
          <a:ext cx="8077197" cy="5880193"/>
        </p:xfrm>
        <a:graphic>
          <a:graphicData uri="http://schemas.openxmlformats.org/drawingml/2006/table">
            <a:tbl>
              <a:tblPr firstRow="1" bandRow="1">
                <a:tableStyleId>{5C22544A-7EE6-4342-B048-85BDC9FD1C3A}</a:tableStyleId>
              </a:tblPr>
              <a:tblGrid>
                <a:gridCol w="544529">
                  <a:extLst>
                    <a:ext uri="{9D8B030D-6E8A-4147-A177-3AD203B41FA5}">
                      <a16:colId xmlns:a16="http://schemas.microsoft.com/office/drawing/2014/main" val="20000"/>
                    </a:ext>
                  </a:extLst>
                </a:gridCol>
                <a:gridCol w="1542835">
                  <a:extLst>
                    <a:ext uri="{9D8B030D-6E8A-4147-A177-3AD203B41FA5}">
                      <a16:colId xmlns:a16="http://schemas.microsoft.com/office/drawing/2014/main" val="20001"/>
                    </a:ext>
                  </a:extLst>
                </a:gridCol>
                <a:gridCol w="1142965">
                  <a:extLst>
                    <a:ext uri="{9D8B030D-6E8A-4147-A177-3AD203B41FA5}">
                      <a16:colId xmlns:a16="http://schemas.microsoft.com/office/drawing/2014/main" val="20002"/>
                    </a:ext>
                  </a:extLst>
                </a:gridCol>
                <a:gridCol w="4846868">
                  <a:extLst>
                    <a:ext uri="{9D8B030D-6E8A-4147-A177-3AD203B41FA5}">
                      <a16:colId xmlns:a16="http://schemas.microsoft.com/office/drawing/2014/main" val="20003"/>
                    </a:ext>
                  </a:extLst>
                </a:gridCol>
              </a:tblGrid>
              <a:tr h="805412">
                <a:tc>
                  <a:txBody>
                    <a:bodyPr/>
                    <a:lstStyle/>
                    <a:p>
                      <a:r>
                        <a:rPr lang="en-US" sz="2000" dirty="0"/>
                        <a:t>8.</a:t>
                      </a:r>
                    </a:p>
                  </a:txBody>
                  <a:tcPr/>
                </a:tc>
                <a:tc>
                  <a:txBody>
                    <a:bodyPr/>
                    <a:lstStyle/>
                    <a:p>
                      <a:r>
                        <a:rPr lang="en-US" sz="2000" dirty="0"/>
                        <a:t>anthropogenic</a:t>
                      </a:r>
                    </a:p>
                  </a:txBody>
                  <a:tcPr/>
                </a:tc>
                <a:tc>
                  <a:txBody>
                    <a:bodyPr/>
                    <a:lstStyle/>
                    <a:p>
                      <a:r>
                        <a:rPr lang="en-US" sz="2000" dirty="0"/>
                        <a:t>adjective</a:t>
                      </a:r>
                    </a:p>
                  </a:txBody>
                  <a:tcPr/>
                </a:tc>
                <a:tc>
                  <a:txBody>
                    <a:bodyPr/>
                    <a:lstStyle/>
                    <a:p>
                      <a:r>
                        <a:rPr lang="en-US" sz="2000" dirty="0"/>
                        <a:t>relating to the study of the origins and</a:t>
                      </a:r>
                      <a:r>
                        <a:rPr lang="en-US" sz="2000" baseline="0" dirty="0"/>
                        <a:t> development of human beings</a:t>
                      </a:r>
                      <a:endParaRPr lang="en-US" sz="2000" dirty="0"/>
                    </a:p>
                  </a:txBody>
                  <a:tcPr/>
                </a:tc>
                <a:extLst>
                  <a:ext uri="{0D108BD9-81ED-4DB2-BD59-A6C34878D82A}">
                    <a16:rowId xmlns:a16="http://schemas.microsoft.com/office/drawing/2014/main" val="10000"/>
                  </a:ext>
                </a:extLst>
              </a:tr>
              <a:tr h="455233">
                <a:tc>
                  <a:txBody>
                    <a:bodyPr/>
                    <a:lstStyle/>
                    <a:p>
                      <a:r>
                        <a:rPr lang="en-US" sz="2000" dirty="0"/>
                        <a:t>9.</a:t>
                      </a:r>
                    </a:p>
                  </a:txBody>
                  <a:tcPr/>
                </a:tc>
                <a:tc>
                  <a:txBody>
                    <a:bodyPr/>
                    <a:lstStyle/>
                    <a:p>
                      <a:r>
                        <a:rPr lang="en-US" sz="2000" dirty="0"/>
                        <a:t>salinity</a:t>
                      </a:r>
                    </a:p>
                  </a:txBody>
                  <a:tcPr/>
                </a:tc>
                <a:tc>
                  <a:txBody>
                    <a:bodyPr/>
                    <a:lstStyle/>
                    <a:p>
                      <a:r>
                        <a:rPr lang="en-US" sz="2000" dirty="0"/>
                        <a:t>noun</a:t>
                      </a:r>
                    </a:p>
                  </a:txBody>
                  <a:tcPr/>
                </a:tc>
                <a:tc>
                  <a:txBody>
                    <a:bodyPr/>
                    <a:lstStyle/>
                    <a:p>
                      <a:r>
                        <a:rPr lang="en-US" sz="2000" dirty="0"/>
                        <a:t>the state of being saline</a:t>
                      </a:r>
                    </a:p>
                  </a:txBody>
                  <a:tcPr/>
                </a:tc>
                <a:extLst>
                  <a:ext uri="{0D108BD9-81ED-4DB2-BD59-A6C34878D82A}">
                    <a16:rowId xmlns:a16="http://schemas.microsoft.com/office/drawing/2014/main" val="10001"/>
                  </a:ext>
                </a:extLst>
              </a:tr>
              <a:tr h="752181">
                <a:tc>
                  <a:txBody>
                    <a:bodyPr/>
                    <a:lstStyle/>
                    <a:p>
                      <a:r>
                        <a:rPr lang="en-US" sz="2000" dirty="0"/>
                        <a:t>10.</a:t>
                      </a:r>
                    </a:p>
                  </a:txBody>
                  <a:tcPr/>
                </a:tc>
                <a:tc>
                  <a:txBody>
                    <a:bodyPr/>
                    <a:lstStyle/>
                    <a:p>
                      <a:r>
                        <a:rPr lang="en-US" sz="2000" dirty="0"/>
                        <a:t>shield</a:t>
                      </a:r>
                    </a:p>
                  </a:txBody>
                  <a:tcPr/>
                </a:tc>
                <a:tc>
                  <a:txBody>
                    <a:bodyPr/>
                    <a:lstStyle/>
                    <a:p>
                      <a:r>
                        <a:rPr lang="en-US" sz="2000" dirty="0"/>
                        <a:t>noun</a:t>
                      </a:r>
                    </a:p>
                  </a:txBody>
                  <a:tcPr/>
                </a:tc>
                <a:tc>
                  <a:txBody>
                    <a:bodyPr/>
                    <a:lstStyle/>
                    <a:p>
                      <a:r>
                        <a:rPr lang="en-US" sz="2000" dirty="0"/>
                        <a:t>a board piece of armor  guard</a:t>
                      </a:r>
                    </a:p>
                  </a:txBody>
                  <a:tcPr/>
                </a:tc>
                <a:extLst>
                  <a:ext uri="{0D108BD9-81ED-4DB2-BD59-A6C34878D82A}">
                    <a16:rowId xmlns:a16="http://schemas.microsoft.com/office/drawing/2014/main" val="10002"/>
                  </a:ext>
                </a:extLst>
              </a:tr>
              <a:tr h="752181">
                <a:tc>
                  <a:txBody>
                    <a:bodyPr/>
                    <a:lstStyle/>
                    <a:p>
                      <a:r>
                        <a:rPr lang="en-US" sz="2000" dirty="0"/>
                        <a:t>11. </a:t>
                      </a:r>
                    </a:p>
                  </a:txBody>
                  <a:tcPr/>
                </a:tc>
                <a:tc>
                  <a:txBody>
                    <a:bodyPr/>
                    <a:lstStyle/>
                    <a:p>
                      <a:r>
                        <a:rPr lang="en-US" sz="2000" dirty="0"/>
                        <a:t>degrade</a:t>
                      </a:r>
                    </a:p>
                  </a:txBody>
                  <a:tcPr/>
                </a:tc>
                <a:tc>
                  <a:txBody>
                    <a:bodyPr/>
                    <a:lstStyle/>
                    <a:p>
                      <a:r>
                        <a:rPr lang="en-US" sz="2000" dirty="0"/>
                        <a:t>verb</a:t>
                      </a:r>
                    </a:p>
                  </a:txBody>
                  <a:tcPr/>
                </a:tc>
                <a:tc>
                  <a:txBody>
                    <a:bodyPr/>
                    <a:lstStyle/>
                    <a:p>
                      <a:r>
                        <a:rPr lang="en-US" sz="2000" dirty="0"/>
                        <a:t>degenerate; get worse</a:t>
                      </a:r>
                    </a:p>
                  </a:txBody>
                  <a:tcPr/>
                </a:tc>
                <a:extLst>
                  <a:ext uri="{0D108BD9-81ED-4DB2-BD59-A6C34878D82A}">
                    <a16:rowId xmlns:a16="http://schemas.microsoft.com/office/drawing/2014/main" val="10003"/>
                  </a:ext>
                </a:extLst>
              </a:tr>
              <a:tr h="752181">
                <a:tc>
                  <a:txBody>
                    <a:bodyPr/>
                    <a:lstStyle/>
                    <a:p>
                      <a:r>
                        <a:rPr lang="en-US" sz="2000" dirty="0"/>
                        <a:t>12. </a:t>
                      </a:r>
                    </a:p>
                  </a:txBody>
                  <a:tcPr/>
                </a:tc>
                <a:tc>
                  <a:txBody>
                    <a:bodyPr/>
                    <a:lstStyle/>
                    <a:p>
                      <a:r>
                        <a:rPr lang="en-US" sz="2000" dirty="0"/>
                        <a:t>inevitably</a:t>
                      </a:r>
                    </a:p>
                  </a:txBody>
                  <a:tcPr/>
                </a:tc>
                <a:tc>
                  <a:txBody>
                    <a:bodyPr/>
                    <a:lstStyle/>
                    <a:p>
                      <a:r>
                        <a:rPr lang="en-US" sz="2000" dirty="0"/>
                        <a:t>adverb</a:t>
                      </a:r>
                    </a:p>
                  </a:txBody>
                  <a:tcPr/>
                </a:tc>
                <a:tc>
                  <a:txBody>
                    <a:bodyPr/>
                    <a:lstStyle/>
                    <a:p>
                      <a:r>
                        <a:rPr lang="en-US" sz="2000" dirty="0"/>
                        <a:t>necessarily; surely ; inescapably</a:t>
                      </a:r>
                    </a:p>
                  </a:txBody>
                  <a:tcPr/>
                </a:tc>
                <a:extLst>
                  <a:ext uri="{0D108BD9-81ED-4DB2-BD59-A6C34878D82A}">
                    <a16:rowId xmlns:a16="http://schemas.microsoft.com/office/drawing/2014/main" val="10004"/>
                  </a:ext>
                </a:extLst>
              </a:tr>
              <a:tr h="805412">
                <a:tc>
                  <a:txBody>
                    <a:bodyPr/>
                    <a:lstStyle/>
                    <a:p>
                      <a:r>
                        <a:rPr lang="en-US" sz="2000" dirty="0"/>
                        <a:t>13. </a:t>
                      </a:r>
                    </a:p>
                  </a:txBody>
                  <a:tcPr/>
                </a:tc>
                <a:tc>
                  <a:txBody>
                    <a:bodyPr/>
                    <a:lstStyle/>
                    <a:p>
                      <a:r>
                        <a:rPr lang="en-US" sz="2000" dirty="0" err="1"/>
                        <a:t>biodiverse</a:t>
                      </a:r>
                      <a:endParaRPr lang="en-US" sz="2000" dirty="0"/>
                    </a:p>
                  </a:txBody>
                  <a:tcPr/>
                </a:tc>
                <a:tc>
                  <a:txBody>
                    <a:bodyPr/>
                    <a:lstStyle/>
                    <a:p>
                      <a:r>
                        <a:rPr lang="en-US" sz="2000" dirty="0"/>
                        <a:t>adjective</a:t>
                      </a:r>
                    </a:p>
                  </a:txBody>
                  <a:tcPr/>
                </a:tc>
                <a:tc>
                  <a:txBody>
                    <a:bodyPr/>
                    <a:lstStyle/>
                    <a:p>
                      <a:r>
                        <a:rPr lang="en-US" sz="2000" dirty="0"/>
                        <a:t>of the variety of plant and</a:t>
                      </a:r>
                      <a:r>
                        <a:rPr lang="en-US" sz="2000" baseline="0" dirty="0"/>
                        <a:t> animal life in a particular habitat</a:t>
                      </a:r>
                      <a:endParaRPr lang="en-US" sz="2000" dirty="0"/>
                    </a:p>
                  </a:txBody>
                  <a:tcPr/>
                </a:tc>
                <a:extLst>
                  <a:ext uri="{0D108BD9-81ED-4DB2-BD59-A6C34878D82A}">
                    <a16:rowId xmlns:a16="http://schemas.microsoft.com/office/drawing/2014/main" val="10005"/>
                  </a:ext>
                </a:extLst>
              </a:tr>
              <a:tr h="752181">
                <a:tc>
                  <a:txBody>
                    <a:bodyPr/>
                    <a:lstStyle/>
                    <a:p>
                      <a:r>
                        <a:rPr lang="en-US" sz="2000" dirty="0"/>
                        <a:t>14. </a:t>
                      </a:r>
                    </a:p>
                  </a:txBody>
                  <a:tcPr/>
                </a:tc>
                <a:tc>
                  <a:txBody>
                    <a:bodyPr/>
                    <a:lstStyle/>
                    <a:p>
                      <a:r>
                        <a:rPr lang="en-US" sz="2000" dirty="0"/>
                        <a:t>extinction</a:t>
                      </a:r>
                    </a:p>
                  </a:txBody>
                  <a:tcPr/>
                </a:tc>
                <a:tc>
                  <a:txBody>
                    <a:bodyPr/>
                    <a:lstStyle/>
                    <a:p>
                      <a:r>
                        <a:rPr lang="en-US" sz="2000" dirty="0"/>
                        <a:t>noun</a:t>
                      </a:r>
                    </a:p>
                  </a:txBody>
                  <a:tcPr/>
                </a:tc>
                <a:tc>
                  <a:txBody>
                    <a:bodyPr/>
                    <a:lstStyle/>
                    <a:p>
                      <a:r>
                        <a:rPr lang="en-US" sz="2000" dirty="0"/>
                        <a:t>annihilation; destruction, abolition</a:t>
                      </a:r>
                    </a:p>
                  </a:txBody>
                  <a:tcPr/>
                </a:tc>
                <a:extLst>
                  <a:ext uri="{0D108BD9-81ED-4DB2-BD59-A6C34878D82A}">
                    <a16:rowId xmlns:a16="http://schemas.microsoft.com/office/drawing/2014/main" val="10006"/>
                  </a:ext>
                </a:extLst>
              </a:tr>
              <a:tr h="805412">
                <a:tc>
                  <a:txBody>
                    <a:bodyPr/>
                    <a:lstStyle/>
                    <a:p>
                      <a:r>
                        <a:rPr lang="en-US" sz="2000" dirty="0"/>
                        <a:t>15</a:t>
                      </a:r>
                    </a:p>
                  </a:txBody>
                  <a:tcPr/>
                </a:tc>
                <a:tc>
                  <a:txBody>
                    <a:bodyPr/>
                    <a:lstStyle/>
                    <a:p>
                      <a:r>
                        <a:rPr lang="en-US" sz="2000" dirty="0"/>
                        <a:t>habitat</a:t>
                      </a:r>
                    </a:p>
                  </a:txBody>
                  <a:tcPr/>
                </a:tc>
                <a:tc>
                  <a:txBody>
                    <a:bodyPr/>
                    <a:lstStyle/>
                    <a:p>
                      <a:r>
                        <a:rPr lang="en-US" sz="2000" dirty="0"/>
                        <a:t>noun</a:t>
                      </a:r>
                    </a:p>
                  </a:txBody>
                  <a:tcPr/>
                </a:tc>
                <a:tc>
                  <a:txBody>
                    <a:bodyPr/>
                    <a:lstStyle/>
                    <a:p>
                      <a:r>
                        <a:rPr lang="en-US" sz="2000" dirty="0"/>
                        <a:t>the natural environment in which a species or group of species lives</a:t>
                      </a:r>
                    </a:p>
                  </a:txBody>
                  <a:tcPr/>
                </a:tc>
                <a:extLst>
                  <a:ext uri="{0D108BD9-81ED-4DB2-BD59-A6C34878D82A}">
                    <a16:rowId xmlns:a16="http://schemas.microsoft.com/office/drawing/2014/main" val="10007"/>
                  </a:ext>
                </a:extLst>
              </a:tr>
            </a:tbl>
          </a:graphicData>
        </a:graphic>
      </p:graphicFrame>
    </p:spTree>
  </p:cSld>
  <p:clrMapOvr>
    <a:masterClrMapping/>
  </p:clrMapOvr>
  <p:transition>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9600" y="228600"/>
            <a:ext cx="8153400" cy="1295400"/>
          </a:xfrm>
          <a:prstGeom prst="ellipse">
            <a:avLst/>
          </a:prstGeom>
          <a:solidFill>
            <a:srgbClr val="00B0F0"/>
          </a:solidFill>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F0000"/>
                </a:solidFill>
                <a:latin typeface="Times New Roman" panose="02020603050405020304" pitchFamily="18" charset="0"/>
                <a:cs typeface="Times New Roman" panose="02020603050405020304" pitchFamily="18" charset="0"/>
              </a:rPr>
              <a:t>Group Work</a:t>
            </a:r>
          </a:p>
        </p:txBody>
      </p:sp>
      <p:sp>
        <p:nvSpPr>
          <p:cNvPr id="3" name="Title 2"/>
          <p:cNvSpPr>
            <a:spLocks noGrp="1"/>
          </p:cNvSpPr>
          <p:nvPr>
            <p:ph type="title"/>
          </p:nvPr>
        </p:nvSpPr>
        <p:spPr>
          <a:xfrm>
            <a:off x="609600" y="1676400"/>
            <a:ext cx="8077200" cy="4800600"/>
          </a:xfrm>
          <a:solidFill>
            <a:srgbClr val="006600"/>
          </a:solidFill>
          <a:ln w="76200">
            <a:solidFill>
              <a:schemeClr val="tx1"/>
            </a:solidFill>
          </a:ln>
        </p:spPr>
        <p:txBody>
          <a:bodyPr>
            <a:noAutofit/>
          </a:bodyPr>
          <a:lstStyle/>
          <a:p>
            <a:pPr marL="228600" indent="-228600" algn="l"/>
            <a:r>
              <a:rPr lang="en-US" sz="1400" dirty="0"/>
              <a:t>      </a:t>
            </a:r>
            <a:r>
              <a:rPr lang="en-US" sz="1800" dirty="0">
                <a:solidFill>
                  <a:schemeClr val="accent2">
                    <a:lumMod val="20000"/>
                    <a:lumOff val="80000"/>
                  </a:schemeClr>
                </a:solidFill>
              </a:rPr>
              <a:t>1.</a:t>
            </a:r>
            <a:r>
              <a:rPr lang="en-US" sz="1800" dirty="0"/>
              <a:t>  </a:t>
            </a:r>
            <a:r>
              <a:rPr lang="en-US" sz="1800" dirty="0">
                <a:solidFill>
                  <a:schemeClr val="accent2">
                    <a:lumMod val="20000"/>
                    <a:lumOff val="80000"/>
                  </a:schemeClr>
                </a:solidFill>
              </a:rPr>
              <a:t>What are the reasons behind the destruction of the </a:t>
            </a:r>
            <a:r>
              <a:rPr lang="en-US" sz="1800" dirty="0" err="1">
                <a:solidFill>
                  <a:schemeClr val="accent2">
                    <a:lumMod val="20000"/>
                    <a:lumOff val="80000"/>
                  </a:schemeClr>
                </a:solidFill>
              </a:rPr>
              <a:t>Sundarbans</a:t>
            </a:r>
            <a:r>
              <a:rPr lang="en-US" sz="1800" dirty="0">
                <a:solidFill>
                  <a:schemeClr val="accent2">
                    <a:lumMod val="20000"/>
                    <a:lumOff val="80000"/>
                  </a:schemeClr>
                </a:solidFill>
              </a:rPr>
              <a:t>?</a:t>
            </a:r>
            <a:br>
              <a:rPr lang="en-US" sz="1800" dirty="0">
                <a:solidFill>
                  <a:schemeClr val="accent2">
                    <a:lumMod val="20000"/>
                    <a:lumOff val="80000"/>
                  </a:schemeClr>
                </a:solidFill>
              </a:rPr>
            </a:br>
            <a:r>
              <a:rPr lang="en-US" sz="1800" dirty="0">
                <a:solidFill>
                  <a:schemeClr val="accent2">
                    <a:lumMod val="20000"/>
                    <a:lumOff val="80000"/>
                  </a:schemeClr>
                </a:solidFill>
              </a:rPr>
              <a:t>2.  ” Coastline retreat is evident everywhere” . Do you agree or disagree with this </a:t>
            </a:r>
            <a:br>
              <a:rPr lang="en-US" sz="1800" dirty="0">
                <a:solidFill>
                  <a:schemeClr val="accent2">
                    <a:lumMod val="20000"/>
                    <a:lumOff val="80000"/>
                  </a:schemeClr>
                </a:solidFill>
              </a:rPr>
            </a:br>
            <a:r>
              <a:rPr lang="en-US" sz="1800" dirty="0">
                <a:solidFill>
                  <a:schemeClr val="accent2">
                    <a:lumMod val="20000"/>
                    <a:lumOff val="80000"/>
                  </a:schemeClr>
                </a:solidFill>
              </a:rPr>
              <a:t>      statement? Give reasons in your </a:t>
            </a:r>
            <a:r>
              <a:rPr lang="en-US" sz="1800" dirty="0" err="1">
                <a:solidFill>
                  <a:schemeClr val="accent2">
                    <a:lumMod val="20000"/>
                    <a:lumOff val="80000"/>
                  </a:schemeClr>
                </a:solidFill>
              </a:rPr>
              <a:t>favour</a:t>
            </a:r>
            <a:r>
              <a:rPr lang="en-US" sz="1800" dirty="0">
                <a:solidFill>
                  <a:schemeClr val="accent2">
                    <a:lumMod val="20000"/>
                    <a:lumOff val="80000"/>
                  </a:schemeClr>
                </a:solidFill>
              </a:rPr>
              <a:t>. </a:t>
            </a:r>
            <a:br>
              <a:rPr lang="en-US" sz="1800" dirty="0">
                <a:solidFill>
                  <a:schemeClr val="accent2">
                    <a:lumMod val="20000"/>
                    <a:lumOff val="80000"/>
                  </a:schemeClr>
                </a:solidFill>
              </a:rPr>
            </a:br>
            <a:r>
              <a:rPr lang="en-US" sz="1800" dirty="0">
                <a:solidFill>
                  <a:schemeClr val="accent2">
                    <a:lumMod val="20000"/>
                    <a:lumOff val="80000"/>
                  </a:schemeClr>
                </a:solidFill>
              </a:rPr>
              <a:t>3.  What was the prediction of the scientists about the treatment of the </a:t>
            </a:r>
            <a:br>
              <a:rPr lang="en-US" sz="1800" dirty="0">
                <a:solidFill>
                  <a:schemeClr val="accent2">
                    <a:lumMod val="20000"/>
                    <a:lumOff val="80000"/>
                  </a:schemeClr>
                </a:solidFill>
              </a:rPr>
            </a:br>
            <a:r>
              <a:rPr lang="en-US" sz="1800" dirty="0">
                <a:solidFill>
                  <a:schemeClr val="accent2">
                    <a:lumMod val="20000"/>
                    <a:lumOff val="80000"/>
                  </a:schemeClr>
                </a:solidFill>
              </a:rPr>
              <a:t>      </a:t>
            </a:r>
            <a:r>
              <a:rPr lang="en-US" sz="1800" dirty="0" err="1">
                <a:solidFill>
                  <a:schemeClr val="accent2">
                    <a:lumMod val="20000"/>
                    <a:lumOff val="80000"/>
                  </a:schemeClr>
                </a:solidFill>
              </a:rPr>
              <a:t>Sundarbans</a:t>
            </a:r>
            <a:r>
              <a:rPr lang="en-US" sz="1800" dirty="0">
                <a:solidFill>
                  <a:schemeClr val="accent2">
                    <a:lumMod val="20000"/>
                    <a:lumOff val="80000"/>
                  </a:schemeClr>
                </a:solidFill>
              </a:rPr>
              <a:t>?</a:t>
            </a:r>
            <a:br>
              <a:rPr lang="en-US" sz="1800" dirty="0">
                <a:solidFill>
                  <a:schemeClr val="accent2">
                    <a:lumMod val="20000"/>
                    <a:lumOff val="80000"/>
                  </a:schemeClr>
                </a:solidFill>
              </a:rPr>
            </a:br>
            <a:r>
              <a:rPr lang="en-US" sz="1800" dirty="0">
                <a:solidFill>
                  <a:schemeClr val="accent2">
                    <a:lumMod val="20000"/>
                    <a:lumOff val="80000"/>
                  </a:schemeClr>
                </a:solidFill>
              </a:rPr>
              <a:t>4.  What do the results of the scientific study indicate?</a:t>
            </a:r>
            <a:br>
              <a:rPr lang="en-US" sz="1800" dirty="0">
                <a:solidFill>
                  <a:schemeClr val="accent2">
                    <a:lumMod val="20000"/>
                    <a:lumOff val="80000"/>
                  </a:schemeClr>
                </a:solidFill>
              </a:rPr>
            </a:br>
            <a:r>
              <a:rPr lang="en-US" sz="1800" dirty="0">
                <a:solidFill>
                  <a:schemeClr val="accent2">
                    <a:lumMod val="20000"/>
                    <a:lumOff val="80000"/>
                  </a:schemeClr>
                </a:solidFill>
              </a:rPr>
              <a:t>5.  What is biodiversity?</a:t>
            </a:r>
            <a:br>
              <a:rPr lang="en-US" sz="1800" dirty="0">
                <a:solidFill>
                  <a:schemeClr val="accent2">
                    <a:lumMod val="20000"/>
                    <a:lumOff val="80000"/>
                  </a:schemeClr>
                </a:solidFill>
              </a:rPr>
            </a:br>
            <a:r>
              <a:rPr lang="en-US" sz="1800" dirty="0">
                <a:solidFill>
                  <a:schemeClr val="accent2">
                    <a:lumMod val="20000"/>
                    <a:lumOff val="80000"/>
                  </a:schemeClr>
                </a:solidFill>
              </a:rPr>
              <a:t>6.  Which factors will lead to species loss in the </a:t>
            </a:r>
            <a:r>
              <a:rPr lang="en-US" sz="1800" dirty="0" err="1">
                <a:solidFill>
                  <a:schemeClr val="accent2">
                    <a:lumMod val="20000"/>
                    <a:lumOff val="80000"/>
                  </a:schemeClr>
                </a:solidFill>
              </a:rPr>
              <a:t>Sundarbans</a:t>
            </a:r>
            <a:r>
              <a:rPr lang="en-US" sz="1800" dirty="0">
                <a:solidFill>
                  <a:schemeClr val="accent2">
                    <a:lumMod val="20000"/>
                    <a:lumOff val="80000"/>
                  </a:schemeClr>
                </a:solidFill>
              </a:rPr>
              <a:t>?</a:t>
            </a:r>
            <a:br>
              <a:rPr lang="en-US" sz="1800" dirty="0">
                <a:solidFill>
                  <a:schemeClr val="accent2">
                    <a:lumMod val="20000"/>
                    <a:lumOff val="80000"/>
                  </a:schemeClr>
                </a:solidFill>
              </a:rPr>
            </a:br>
            <a:r>
              <a:rPr lang="en-US" sz="1800" dirty="0">
                <a:solidFill>
                  <a:schemeClr val="accent2">
                    <a:lumMod val="20000"/>
                    <a:lumOff val="80000"/>
                  </a:schemeClr>
                </a:solidFill>
              </a:rPr>
              <a:t>7.  Why does the dwelling place of Royal Bengal Tiger under threat?</a:t>
            </a:r>
            <a:br>
              <a:rPr lang="en-US" sz="1800" dirty="0">
                <a:solidFill>
                  <a:schemeClr val="accent2">
                    <a:lumMod val="20000"/>
                    <a:lumOff val="80000"/>
                  </a:schemeClr>
                </a:solidFill>
              </a:rPr>
            </a:br>
            <a:r>
              <a:rPr lang="en-US" sz="1800" dirty="0">
                <a:solidFill>
                  <a:schemeClr val="accent2">
                    <a:lumMod val="20000"/>
                    <a:lumOff val="80000"/>
                  </a:schemeClr>
                </a:solidFill>
              </a:rPr>
              <a:t>8.  What makes the </a:t>
            </a:r>
            <a:r>
              <a:rPr lang="en-US" sz="1800" dirty="0" err="1">
                <a:solidFill>
                  <a:schemeClr val="accent2">
                    <a:lumMod val="20000"/>
                    <a:lumOff val="80000"/>
                  </a:schemeClr>
                </a:solidFill>
              </a:rPr>
              <a:t>Sundarbans</a:t>
            </a:r>
            <a:r>
              <a:rPr lang="en-US" sz="1800" dirty="0">
                <a:solidFill>
                  <a:schemeClr val="accent2">
                    <a:lumMod val="20000"/>
                    <a:lumOff val="80000"/>
                  </a:schemeClr>
                </a:solidFill>
              </a:rPr>
              <a:t> a ‘critical’ tiger habitat?</a:t>
            </a:r>
            <a:br>
              <a:rPr lang="en-US" sz="1800" dirty="0">
                <a:solidFill>
                  <a:schemeClr val="accent2">
                    <a:lumMod val="20000"/>
                    <a:lumOff val="80000"/>
                  </a:schemeClr>
                </a:solidFill>
              </a:rPr>
            </a:br>
            <a:r>
              <a:rPr lang="en-US" sz="1800" dirty="0">
                <a:solidFill>
                  <a:schemeClr val="accent2">
                    <a:lumMod val="20000"/>
                    <a:lumOff val="80000"/>
                  </a:schemeClr>
                </a:solidFill>
              </a:rPr>
              <a:t>9.   What are the causes of rising sea level?</a:t>
            </a:r>
            <a:br>
              <a:rPr lang="en-US" sz="1800" dirty="0">
                <a:solidFill>
                  <a:schemeClr val="accent2">
                    <a:lumMod val="20000"/>
                    <a:lumOff val="80000"/>
                  </a:schemeClr>
                </a:solidFill>
              </a:rPr>
            </a:br>
            <a:r>
              <a:rPr lang="en-US" sz="1800" dirty="0">
                <a:solidFill>
                  <a:schemeClr val="accent2">
                    <a:lumMod val="20000"/>
                    <a:lumOff val="80000"/>
                  </a:schemeClr>
                </a:solidFill>
              </a:rPr>
              <a:t>10.  How does a mangrove forest differ from a normal forest?</a:t>
            </a: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TotalTime>
  <Words>510</Words>
  <Application>Microsoft Office PowerPoint</Application>
  <PresentationFormat>On-screen Show (4:3)</PresentationFormat>
  <Paragraphs>105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       Unit-08: Environment and Nature      Lesson-04  : Threats to tigers of Mangrove Forest  </vt:lpstr>
      <vt:lpstr>Learning outcome</vt:lpstr>
      <vt:lpstr>Individual Work: Silent Reading</vt:lpstr>
      <vt:lpstr>PowerPoint Presentation</vt:lpstr>
      <vt:lpstr>PowerPoint Presentation</vt:lpstr>
      <vt:lpstr>      1.  What are the reasons behind the destruction of the Sundarbans? 2.  ” Coastline retreat is evident everywhere” . Do you agree or disagree with this        statement? Give reasons in your favour.  3.  What was the prediction of the scientists about the treatment of the        Sundarbans? 4.  What do the results of the scientific study indicate? 5.  What is biodiversity? 6.  Which factors will lead to species loss in the Sundarbans? 7.  Why does the dwelling place of Royal Bengal Tiger under threat? 8.  What makes the Sundarbans a ‘critical’ tiger habitat? 9.   What are the causes of rising sea level? 10.  How does a mangrove forest differ from a normal forest?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Parvin Akter</dc:creator>
  <cp:lastModifiedBy>hp</cp:lastModifiedBy>
  <cp:revision>193</cp:revision>
  <dcterms:created xsi:type="dcterms:W3CDTF">2006-08-16T00:00:00Z</dcterms:created>
  <dcterms:modified xsi:type="dcterms:W3CDTF">2020-12-14T15:19:33Z</dcterms:modified>
</cp:coreProperties>
</file>