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60" r:id="rId3"/>
    <p:sldId id="261" r:id="rId4"/>
    <p:sldId id="264" r:id="rId5"/>
    <p:sldId id="284" r:id="rId6"/>
    <p:sldId id="282" r:id="rId7"/>
    <p:sldId id="276" r:id="rId8"/>
    <p:sldId id="275" r:id="rId9"/>
    <p:sldId id="274" r:id="rId10"/>
    <p:sldId id="268" r:id="rId11"/>
    <p:sldId id="273" r:id="rId12"/>
    <p:sldId id="272" r:id="rId13"/>
    <p:sldId id="269" r:id="rId14"/>
    <p:sldId id="267" r:id="rId15"/>
    <p:sldId id="285" r:id="rId16"/>
    <p:sldId id="290" r:id="rId17"/>
    <p:sldId id="286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1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69D61-9A6D-423A-BE7A-68BA2AB327C6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290DE-69D1-4B38-9992-D6493C67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2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290DE-69D1-4B38-9992-D6493C6715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8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CC82-BE4D-E24C-BC8E-C441F21D6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1BF34-59C5-CF45-9ED4-A65DE681A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EE866-DADE-CD4D-A6E1-8B61B095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08AF0-5404-7349-B8D5-6908529A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11825-AAEA-CF43-88C2-574709BF3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6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8CC18-2334-EB41-851F-81C05615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037C51-BF5C-B646-B730-58EF40EC03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78551-48E3-374B-8DAD-D634B4B7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0FC6E-AE69-6345-8EF8-5A293B0E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84DB2-00C5-154C-AFEA-A0B97DF0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9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D3A6C-CBC7-9E4A-9058-3B6B6BBE52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2F61E-30FC-BD4E-BA73-027F31EEA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1C10B-8434-714D-9913-E5B8415D2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276DF-AB1A-CF4F-85F5-37FF4170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00DD7-3A39-9641-B964-C5286495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81B7-EA8E-7243-85D9-B21E726A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96312-87DE-D241-9DD2-129FB7516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BC478-A93B-FE4E-8BF0-5CDFB2A4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85DEF-112A-994C-80C1-D03E96A9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C889B-0606-D84D-A364-C6A83C8F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4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706A-993C-5B40-A552-DBC23BD5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1E869-64FA-DE49-AF7F-080E50796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B3E06-7646-7344-A40A-7348CF7B6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D14D3-E5F5-204A-9C79-4AE359505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C003B-4F3C-494B-B2B4-8DA4BF68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0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BDC5-D924-BF4B-9034-3C0010CEC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FC36C-AC55-684F-A465-1C84AD941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D55DE-E16E-4A42-BFBE-1D44EDBF9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51FD7-1DF2-9D4C-94B5-B77D041B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D5897-E9FF-4C4D-9F68-7125C138B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250D8-CF1B-5B42-9B4D-094671F1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11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971F3-F437-0941-8E6D-5000354D0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3022-0DB2-D647-A3F7-53CA4F094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69F8A-AF7F-6C41-9960-C721EFC9E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48861-D60F-9145-A559-B953157E6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0CA25-2565-B244-BA4B-924AE9277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D20F30-1037-5E47-8677-DD46507B3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F6411-0BB4-F343-9B91-9AD8ED29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EE463-5444-4A44-AA99-693A57FE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9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BC10-9D09-674C-8452-2FCF18AC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B5255-F227-494A-832E-2169CC8E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1B6D9-46D2-7F40-B7B7-49D8D5C38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CE087-2DE5-E647-AF2E-434F3AB6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9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110E9D-6B8E-5643-A916-F01C9B63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671BF-2599-CC4F-9ADF-1203D29B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3611A-E56E-324F-8C4E-A339037B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0F91-6DC5-424F-B7B5-44D586AA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E94B6-20F6-D642-A376-E2316F849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4D552-9AB6-6749-BCEB-621A48B23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74257-6516-D54E-8700-3EBA0A05C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2CDE1-311E-5146-9586-49AAC750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BA4D2-847A-F042-A639-16C76FC3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2F18-985E-1448-971C-1E141069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4EF22D-0E74-5E4C-8EBE-912F57B9E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A3C39-7EA6-4345-8324-BEFF47A50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071F9-7668-384F-84F0-5E118BA06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311D-9FE9-E847-915C-30F10D50460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7CF33-AF59-904D-8D06-6F8A3017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6F57C-4016-9E49-BC29-A63AFB98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9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8E7988-E82E-BE46-BB5F-D763E9BE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E3677-A9F5-C74B-9C8C-AEEC96682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43E4C-012A-B247-A836-6A52D5134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311D-9FE9-E847-915C-30F10D50460C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22976-42A3-C041-B67A-546735EA4B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94B68-59A2-CE41-A112-147B69A81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EFEC2-095D-434E-BF50-F82172412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4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ism.com/a-taste-of-crisp-first-meal-created-with-crispr-gene-editin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30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5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7EC50B-3C12-4CAC-9312-E09AF59F179B}"/>
              </a:ext>
            </a:extLst>
          </p:cNvPr>
          <p:cNvSpPr/>
          <p:nvPr/>
        </p:nvSpPr>
        <p:spPr>
          <a:xfrm>
            <a:off x="212188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223E4F-F418-4E9B-8DE5-E30558599A67}"/>
              </a:ext>
            </a:extLst>
          </p:cNvPr>
          <p:cNvSpPr txBox="1">
            <a:spLocks/>
          </p:cNvSpPr>
          <p:nvPr/>
        </p:nvSpPr>
        <p:spPr>
          <a:xfrm>
            <a:off x="3573192" y="1635502"/>
            <a:ext cx="8462890" cy="5222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হেস্টিংস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রাজস্ব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ব্যবস্থার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গুরুত্বপূর্ণ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সংস্কার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সাধন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করে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কালেক্টর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নামক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ইংলিশ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কর্মচারীদের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উপর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দা</a:t>
            </a:r>
            <a:r>
              <a:rPr lang="as-IN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ি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ত্ব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অর্পণ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করেন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।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রাজস্ব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বিভাগের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দুর্নীতি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দমন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এবং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এর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সুষ্ঠু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পরিচালনার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জন্য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রাজকোষ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মুর্শিদাবাদ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থেকে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কলকাতা</a:t>
            </a:r>
            <a:r>
              <a:rPr lang="as-IN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য়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স্থানান্তর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করে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একটি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রাজস্ব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বোর্ড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গঠন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করেন।রাজকোষাগারের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শূন্যতা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পূরণের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জন্য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পাঁচ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বছর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মে</a:t>
            </a:r>
            <a:r>
              <a:rPr lang="as-IN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া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দি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সর্বোচ্চ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মূল্যে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জমিদারি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ইজারা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দে</a:t>
            </a:r>
            <a:r>
              <a:rPr lang="en-US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য়া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র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নি</a:t>
            </a:r>
            <a:r>
              <a:rPr lang="as-IN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য়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ম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প্রবর্তন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করে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কোম্পানির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আ</a:t>
            </a:r>
            <a:r>
              <a:rPr lang="as-IN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য়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বৃদ্ধির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ব্যবস্থা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করেন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।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ইতিহাসে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এটা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পাঁচশালা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বন্দোবস্ত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নামে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পরিচি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ত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।  এ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ব্যবস্থা</a:t>
            </a:r>
            <a:r>
              <a:rPr lang="as-IN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য়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অর্থলোভী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জমিদাররা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অধিক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মূল্যে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ভূমি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রাজস্ব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বন্দোবস্ত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ক্রয়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করে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অত্যাচার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উৎপীড়নের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মাধ্যমে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জনগণের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নিকট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থেকে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অর্থ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উপার্জন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করতো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।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ফলে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জনসাধারণের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দুঃখ-দুর্দশা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সীমা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ছা</a:t>
            </a:r>
            <a:r>
              <a:rPr lang="as-IN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ড়</a:t>
            </a:r>
            <a:r>
              <a:rPr lang="en-US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ি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য়ে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যা</a:t>
            </a:r>
            <a:r>
              <a:rPr lang="as-IN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য়</a:t>
            </a:r>
            <a:r>
              <a:rPr lang="en-GB" sz="3200" b="1" dirty="0"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ea typeface="Nirmala UI" panose="020B0502040204020203" pitchFamily="34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undefined">
            <a:extLst>
              <a:ext uri="{FF2B5EF4-FFF2-40B4-BE49-F238E27FC236}">
                <a16:creationId xmlns:a16="http://schemas.microsoft.com/office/drawing/2014/main" id="{925B8147-4C48-4202-802B-B1CDF30F32A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2124222"/>
            <a:ext cx="3193365" cy="43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63FE7309-6A04-4C0E-9D9B-FCF05C16BB92}"/>
              </a:ext>
            </a:extLst>
          </p:cNvPr>
          <p:cNvSpPr/>
          <p:nvPr/>
        </p:nvSpPr>
        <p:spPr>
          <a:xfrm>
            <a:off x="3235569" y="313975"/>
            <a:ext cx="6372664" cy="1143438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র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ংস্কার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57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82380-4EA2-4DB9-87EE-AB76D9E1EEEF}"/>
              </a:ext>
            </a:extLst>
          </p:cNvPr>
          <p:cNvSpPr/>
          <p:nvPr/>
        </p:nvSpPr>
        <p:spPr>
          <a:xfrm>
            <a:off x="198120" y="18004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CB258-96BC-4CEC-8DE1-9D1D48584F54}"/>
              </a:ext>
            </a:extLst>
          </p:cNvPr>
          <p:cNvSpPr txBox="1"/>
          <p:nvPr/>
        </p:nvSpPr>
        <p:spPr>
          <a:xfrm>
            <a:off x="3418449" y="2539409"/>
            <a:ext cx="857543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হেস্টিংস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দিওয়ানি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ফৌজদারী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করেন।পূর্বে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দেওয়ানদের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ন্যস্ত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ছিল।হেস্টিংস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ত্বরাম্বিত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দিওয়ানি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বিচারভার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কালেক্টরদের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ফৌজদারী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দিওয়ানি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নেজামত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pic>
        <p:nvPicPr>
          <p:cNvPr id="6" name="Content Placeholder 3" descr="undefined">
            <a:extLst>
              <a:ext uri="{FF2B5EF4-FFF2-40B4-BE49-F238E27FC236}">
                <a16:creationId xmlns:a16="http://schemas.microsoft.com/office/drawing/2014/main" id="{BC2294C6-EB84-440F-91BC-F37199BDE01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" y="2539409"/>
            <a:ext cx="3094253" cy="39449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7B896805-623F-436D-B4B2-1EE809E183C6}"/>
              </a:ext>
            </a:extLst>
          </p:cNvPr>
          <p:cNvSpPr/>
          <p:nvPr/>
        </p:nvSpPr>
        <p:spPr>
          <a:xfrm>
            <a:off x="3010487" y="199784"/>
            <a:ext cx="7033846" cy="149117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82380-4EA2-4DB9-87EE-AB76D9E1EEEF}"/>
              </a:ext>
            </a:extLst>
          </p:cNvPr>
          <p:cNvSpPr/>
          <p:nvPr/>
        </p:nvSpPr>
        <p:spPr>
          <a:xfrm>
            <a:off x="198120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46A689-B30E-4079-AC25-5C32DF0B0B6A}"/>
              </a:ext>
            </a:extLst>
          </p:cNvPr>
          <p:cNvSpPr txBox="1"/>
          <p:nvPr/>
        </p:nvSpPr>
        <p:spPr>
          <a:xfrm>
            <a:off x="3758420" y="2126872"/>
            <a:ext cx="8086577" cy="4534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াবহ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র্ভিক্ষের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োবল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দুর্ভিক্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ণকে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বাঁচানোর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ব্রিটিশ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 ঋ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রেছিলেন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শাসনভার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ন্নতির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ংকোচন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করেন।তিনি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দিল্লির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্ষি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ছাব্বিশ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হাবাদ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জোরপূর্বক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নবাবকে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  <a:r>
              <a:rPr lang="en-US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5" name="Content Placeholder 3" descr="undefined">
            <a:extLst>
              <a:ext uri="{FF2B5EF4-FFF2-40B4-BE49-F238E27FC236}">
                <a16:creationId xmlns:a16="http://schemas.microsoft.com/office/drawing/2014/main" id="{FAD9652F-823C-4E6B-BB79-6275FFAFA46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3" y="2560321"/>
            <a:ext cx="3240259" cy="40000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xplosion: 8 Points 2">
            <a:extLst>
              <a:ext uri="{FF2B5EF4-FFF2-40B4-BE49-F238E27FC236}">
                <a16:creationId xmlns:a16="http://schemas.microsoft.com/office/drawing/2014/main" id="{4D04B09D-04C4-45BF-9C3D-BC05780C90CA}"/>
              </a:ext>
            </a:extLst>
          </p:cNvPr>
          <p:cNvSpPr/>
          <p:nvPr/>
        </p:nvSpPr>
        <p:spPr>
          <a:xfrm>
            <a:off x="3387436" y="297663"/>
            <a:ext cx="5417127" cy="1488933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্থন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ংস্কার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93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82380-4EA2-4DB9-87EE-AB76D9E1EEEF}"/>
              </a:ext>
            </a:extLst>
          </p:cNvPr>
          <p:cNvSpPr/>
          <p:nvPr/>
        </p:nvSpPr>
        <p:spPr>
          <a:xfrm>
            <a:off x="198120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হেস্টিংসও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ুদ্ধে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াঠাদের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অযো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্তী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সচেষ্ট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হন।এ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েশ্যে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মারাঠাদের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্রিত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সম্রাট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লমকে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অযোধ্যার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নবাবকে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বারানসীর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করেন।এ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চুক্তিতে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যে,হেস্টি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িশ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সৈন্য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অযো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ষণের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অযোধ্যাকেই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হবে।এই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বারানসীর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র্তীকালে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রোহিলা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জড়িয়ে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হেস্টিংসের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6CC503FF-77D1-48B4-BB5F-49548EAC53FB}"/>
              </a:ext>
            </a:extLst>
          </p:cNvPr>
          <p:cNvSpPr/>
          <p:nvPr/>
        </p:nvSpPr>
        <p:spPr>
          <a:xfrm>
            <a:off x="2139629" y="189913"/>
            <a:ext cx="8258628" cy="1512278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ংসের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অযোধ্যা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4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4A1308-B309-4E97-8B29-583ED93343CC}"/>
              </a:ext>
            </a:extLst>
          </p:cNvPr>
          <p:cNvSpPr/>
          <p:nvPr/>
        </p:nvSpPr>
        <p:spPr>
          <a:xfrm>
            <a:off x="198120" y="234185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24DEAC-0309-44E2-ACD9-BE9BE65DFA84}"/>
              </a:ext>
            </a:extLst>
          </p:cNvPr>
          <p:cNvSpPr txBox="1"/>
          <p:nvPr/>
        </p:nvSpPr>
        <p:spPr>
          <a:xfrm>
            <a:off x="333829" y="2080455"/>
            <a:ext cx="115388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তমান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র্দার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হাফিজ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রবার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্কারের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ধ্যার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প্রতিরক্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শান্তিচু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9D08F5-C041-41C5-8E62-7205F872E976}"/>
              </a:ext>
            </a:extLst>
          </p:cNvPr>
          <p:cNvSpPr txBox="1"/>
          <p:nvPr/>
        </p:nvSpPr>
        <p:spPr>
          <a:xfrm>
            <a:off x="333830" y="4589358"/>
            <a:ext cx="11538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ব্রিটি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ৈন্যের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মিরনপুর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কাটরার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রোহিলাদের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রোহিলা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অযো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্ভূক্ত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করেন।যুদ্ধে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রোহিলা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EF4F645A-8AAE-49B9-898D-3332A8BF0C2F}"/>
              </a:ext>
            </a:extLst>
          </p:cNvPr>
          <p:cNvSpPr/>
          <p:nvPr/>
        </p:nvSpPr>
        <p:spPr>
          <a:xfrm>
            <a:off x="2641600" y="234185"/>
            <a:ext cx="7245531" cy="1645691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4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BA5028-CE21-4ADB-884F-EA9B832C6464}"/>
              </a:ext>
            </a:extLst>
          </p:cNvPr>
          <p:cNvSpPr/>
          <p:nvPr/>
        </p:nvSpPr>
        <p:spPr>
          <a:xfrm>
            <a:off x="198120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0D822-0572-49E9-9A98-FD1A835BC38E}"/>
              </a:ext>
            </a:extLst>
          </p:cNvPr>
          <p:cNvSpPr txBox="1"/>
          <p:nvPr/>
        </p:nvSpPr>
        <p:spPr>
          <a:xfrm>
            <a:off x="546722" y="2783099"/>
            <a:ext cx="113404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িংস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২।ক্লাই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ৈত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াঁচশালা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বন্দোবস্ত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ন?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৪।রোহিলা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সর্দারের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৫।হেস্টিংসের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অর্পণ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৬।হেস্টিংসের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221C8312-7A8D-4F13-B1C3-A885264B77A5}"/>
              </a:ext>
            </a:extLst>
          </p:cNvPr>
          <p:cNvSpPr/>
          <p:nvPr/>
        </p:nvSpPr>
        <p:spPr>
          <a:xfrm>
            <a:off x="2616591" y="189913"/>
            <a:ext cx="7252962" cy="1503753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ম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123B49-38BB-406A-8B04-EA0E6B997E47}"/>
              </a:ext>
            </a:extLst>
          </p:cNvPr>
          <p:cNvSpPr/>
          <p:nvPr/>
        </p:nvSpPr>
        <p:spPr>
          <a:xfrm>
            <a:off x="198120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9064BE27-2436-48F8-BDCD-6A9D8EA15E38}"/>
              </a:ext>
            </a:extLst>
          </p:cNvPr>
          <p:cNvSpPr/>
          <p:nvPr/>
        </p:nvSpPr>
        <p:spPr>
          <a:xfrm>
            <a:off x="2186523" y="189913"/>
            <a:ext cx="8505371" cy="1553029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294B2-4713-426C-A28D-D67AF596EA7C}"/>
              </a:ext>
            </a:extLst>
          </p:cNvPr>
          <p:cNvSpPr txBox="1"/>
          <p:nvPr/>
        </p:nvSpPr>
        <p:spPr>
          <a:xfrm>
            <a:off x="275772" y="2636213"/>
            <a:ext cx="117957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িংস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গভর্ণর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২।হেস্টি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্বৈ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িংস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র্দারের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হাফিজ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িংস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কালেক্টর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দায়িত্বভার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িংস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ফৌজদারী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আদালত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2C1263-3F3D-4434-A1ED-313B6F6D5F5B}"/>
              </a:ext>
            </a:extLst>
          </p:cNvPr>
          <p:cNvSpPr/>
          <p:nvPr/>
        </p:nvSpPr>
        <p:spPr>
          <a:xfrm>
            <a:off x="198120" y="140674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92073-82AB-4FA8-8637-9F200C4E34DC}"/>
              </a:ext>
            </a:extLst>
          </p:cNvPr>
          <p:cNvSpPr txBox="1"/>
          <p:nvPr/>
        </p:nvSpPr>
        <p:spPr>
          <a:xfrm>
            <a:off x="198120" y="1981200"/>
            <a:ext cx="119938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।হ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ংস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প্রবর্তিত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ঘটান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২।হেস্টিংস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াধ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্তন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আনয়ন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59D2B-1AC9-4300-887F-2411E38D5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3592784"/>
            <a:ext cx="11795760" cy="3189847"/>
          </a:xfrm>
          <a:prstGeom prst="rect">
            <a:avLst/>
          </a:prstGeom>
        </p:spPr>
      </p:pic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DB46572D-ED92-43B8-8E8D-2B469DCEC173}"/>
              </a:ext>
            </a:extLst>
          </p:cNvPr>
          <p:cNvSpPr/>
          <p:nvPr/>
        </p:nvSpPr>
        <p:spPr>
          <a:xfrm>
            <a:off x="3114822" y="140674"/>
            <a:ext cx="6667807" cy="165461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ড়ীর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78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0D2AD9-4028-499D-8301-50E789B11474}"/>
              </a:ext>
            </a:extLst>
          </p:cNvPr>
          <p:cNvSpPr txBox="1"/>
          <p:nvPr/>
        </p:nvSpPr>
        <p:spPr>
          <a:xfrm>
            <a:off x="2461846" y="1223889"/>
            <a:ext cx="761062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5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68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ABA5A1-8A14-493A-866F-29B8D7F54B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ecent Image Scraps: Flower Animation">
            <a:extLst>
              <a:ext uri="{FF2B5EF4-FFF2-40B4-BE49-F238E27FC236}">
                <a16:creationId xmlns:a16="http://schemas.microsoft.com/office/drawing/2014/main" id="{5E17DCA8-DE1E-4862-9B92-DDD7AA7DCB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" y="0"/>
            <a:ext cx="121690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8C5E11-E170-6E44-A633-F3A6B577AC79}"/>
              </a:ext>
            </a:extLst>
          </p:cNvPr>
          <p:cNvSpPr txBox="1"/>
          <p:nvPr/>
        </p:nvSpPr>
        <p:spPr>
          <a:xfrm>
            <a:off x="3834611" y="2316540"/>
            <a:ext cx="7711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 dirty="0" err="1">
                <a:solidFill>
                  <a:srgbClr val="FFFF00"/>
                </a:solidFill>
                <a:latin typeface="Nirmala UI Semilight" panose="020B0402040204020203" pitchFamily="34" charset="0"/>
                <a:cs typeface="Nirmala UI Semilight" panose="020B0402040204020203" pitchFamily="34" charset="0"/>
              </a:rPr>
              <a:t>শুভেচ্ছা</a:t>
            </a:r>
            <a:endParaRPr lang="en-US" sz="9600" b="1">
              <a:solidFill>
                <a:srgbClr val="FFFF00"/>
              </a:solidFill>
              <a:latin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1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5">
            <a:extLst>
              <a:ext uri="{FF2B5EF4-FFF2-40B4-BE49-F238E27FC236}">
                <a16:creationId xmlns:a16="http://schemas.microsoft.com/office/drawing/2014/main" id="{94189E4E-4D29-4689-99D1-F682A26BBA4C}"/>
              </a:ext>
            </a:extLst>
          </p:cNvPr>
          <p:cNvSpPr/>
          <p:nvPr/>
        </p:nvSpPr>
        <p:spPr>
          <a:xfrm>
            <a:off x="315439" y="68650"/>
            <a:ext cx="11578442" cy="196579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EDA3A1-6007-40BA-A557-3B8B51866118}"/>
              </a:ext>
            </a:extLst>
          </p:cNvPr>
          <p:cNvSpPr txBox="1"/>
          <p:nvPr/>
        </p:nvSpPr>
        <p:spPr>
          <a:xfrm>
            <a:off x="189866" y="4339631"/>
            <a:ext cx="8053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মহাবিদ্যালয়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C9CB5B-D3A9-6445-943F-A401995D782B}"/>
              </a:ext>
            </a:extLst>
          </p:cNvPr>
          <p:cNvSpPr txBox="1"/>
          <p:nvPr/>
        </p:nvSpPr>
        <p:spPr>
          <a:xfrm>
            <a:off x="315439" y="2886965"/>
            <a:ext cx="8297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মোসাররাত</a:t>
            </a:r>
            <a:r>
              <a:rPr lang="en-GB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r>
              <a:rPr lang="en-GB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লুনা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39E15-09FD-5F41-9F69-2A0A8B11E4A3}"/>
              </a:ext>
            </a:extLst>
          </p:cNvPr>
          <p:cNvSpPr txBox="1"/>
          <p:nvPr/>
        </p:nvSpPr>
        <p:spPr>
          <a:xfrm>
            <a:off x="315439" y="3619034"/>
            <a:ext cx="11362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GB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4C71DA-0C1A-284C-B75D-380B848C8701}"/>
              </a:ext>
            </a:extLst>
          </p:cNvPr>
          <p:cNvSpPr txBox="1"/>
          <p:nvPr/>
        </p:nvSpPr>
        <p:spPr>
          <a:xfrm>
            <a:off x="315439" y="5138490"/>
            <a:ext cx="6304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GB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A5BA6-5239-224F-86B6-3858BF0ADF15}"/>
              </a:ext>
            </a:extLst>
          </p:cNvPr>
          <p:cNvSpPr txBox="1"/>
          <p:nvPr/>
        </p:nvSpPr>
        <p:spPr>
          <a:xfrm>
            <a:off x="315439" y="5907931"/>
            <a:ext cx="7395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email:musarratctg@gmail.com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/>
          <a:srcRect l="8505" t="41250" r="-3030" b="20445"/>
          <a:stretch/>
        </p:blipFill>
        <p:spPr>
          <a:xfrm rot="16200000">
            <a:off x="8808921" y="2636863"/>
            <a:ext cx="3402263" cy="2527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756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90577"/>
            <a:ext cx="11658599" cy="994172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1600204"/>
            <a:ext cx="11786753" cy="4952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3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অধ্যায়ঃইংরেজ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ঔপনিবেশিক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শাসনঃকোম্পানি</a:t>
            </a:r>
            <a:r>
              <a:rPr lang="en-US" sz="5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0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7839" y="5257796"/>
            <a:ext cx="49792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7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as-IN" sz="72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ারেন হেস্টিংস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39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533A2F-50FC-4226-A612-E7E563F9249A}"/>
              </a:ext>
            </a:extLst>
          </p:cNvPr>
          <p:cNvSpPr/>
          <p:nvPr/>
        </p:nvSpPr>
        <p:spPr>
          <a:xfrm>
            <a:off x="198120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B23C8D-BA79-4A27-A60E-EAD039E95AF1}"/>
              </a:ext>
            </a:extLst>
          </p:cNvPr>
          <p:cNvSpPr txBox="1"/>
          <p:nvPr/>
        </p:nvSpPr>
        <p:spPr>
          <a:xfrm>
            <a:off x="372368" y="2546249"/>
            <a:ext cx="11092802" cy="497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িংসের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ংস্কার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িংসের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অযোধ্যা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Nirmala U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AAA9789B-8B6C-444D-8BED-95A9BEE5E9AA}"/>
              </a:ext>
            </a:extLst>
          </p:cNvPr>
          <p:cNvSpPr/>
          <p:nvPr/>
        </p:nvSpPr>
        <p:spPr>
          <a:xfrm>
            <a:off x="3643745" y="242777"/>
            <a:ext cx="5247037" cy="1740768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14296E-C156-415C-BC7B-8A487B364F74}"/>
              </a:ext>
            </a:extLst>
          </p:cNvPr>
          <p:cNvSpPr txBox="1"/>
          <p:nvPr/>
        </p:nvSpPr>
        <p:spPr>
          <a:xfrm>
            <a:off x="5219114" y="651496"/>
            <a:ext cx="2616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2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6FB944-039C-4EA7-95B7-A313D758CDE1}"/>
              </a:ext>
            </a:extLst>
          </p:cNvPr>
          <p:cNvSpPr/>
          <p:nvPr/>
        </p:nvSpPr>
        <p:spPr>
          <a:xfrm>
            <a:off x="198120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3" descr="undefined">
            <a:extLst>
              <a:ext uri="{FF2B5EF4-FFF2-40B4-BE49-F238E27FC236}">
                <a16:creationId xmlns:a16="http://schemas.microsoft.com/office/drawing/2014/main" id="{C66D206A-FEC5-4EB8-BE04-A8DB2EDA241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9" y="1778831"/>
            <a:ext cx="3159984" cy="4623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7D6414-64C8-4A1C-A777-8FFD26A444FF}"/>
              </a:ext>
            </a:extLst>
          </p:cNvPr>
          <p:cNvSpPr/>
          <p:nvPr/>
        </p:nvSpPr>
        <p:spPr>
          <a:xfrm>
            <a:off x="3563201" y="1576566"/>
            <a:ext cx="8328130" cy="4826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s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মাত্র ১৮ বছর ব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 তিনি ক্লাইভের মতো কোম্পানির সামান্য কর্মচারী হিসেবে উপমহাদেশে আগমন করেন</a:t>
            </a:r>
            <a:r>
              <a:rPr lang="en-GB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নিজের মেধা এবং কর্মদক্ষতার গুণে তিনি কাশিমবাজার রেসিডেন্ট পদে উন্নীত হন</a:t>
            </a:r>
            <a:r>
              <a:rPr lang="en-GB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সিরাজ-উদ-দ্দৌলার কাশিমবাজার অভিযানকালে তিনি বন্দী হন এবং পরে মুক্তি লাভ করে কলকাতা কাউন্সিলের সদস্য পদ লাভ করেন</a:t>
            </a:r>
            <a:r>
              <a:rPr lang="en-GB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as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১৭৬৪ খ্রিস্টাব্দে বক্সারের যুদ্ধান্তে তিনি স্বদেশ ফিরে যান</a:t>
            </a:r>
            <a:r>
              <a:rPr lang="en-GB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as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ইতিমধ্যে উপমহাদেশে কোম্পানির শাসন ব্যাপারে অরজকতা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এবং দুর্নীতি দেখা দিলে ১৭৭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lang="as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খ্রিস্টাব্দে তিনি পুনরা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মাদ্রাজ কাউন্সিলের সদস্য পদ লাভ করে উপমহাদেশে প্রত্যাগমন করেন</a:t>
            </a:r>
            <a:r>
              <a:rPr lang="en-GB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F8FE2645-0C15-4B75-A112-B65374CE2F57}"/>
              </a:ext>
            </a:extLst>
          </p:cNvPr>
          <p:cNvSpPr/>
          <p:nvPr/>
        </p:nvSpPr>
        <p:spPr>
          <a:xfrm>
            <a:off x="2642381" y="259316"/>
            <a:ext cx="6907237" cy="981327"/>
          </a:xfrm>
          <a:prstGeom prst="irregularSeal1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ারেন হেস্টিংস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169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788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decel="50000" autoRev="1" fill="hold">
                                          <p:stCondLst>
                                            <p:cond delay="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82380-4EA2-4DB9-87EE-AB76D9E1EEEF}"/>
              </a:ext>
            </a:extLst>
          </p:cNvPr>
          <p:cNvSpPr/>
          <p:nvPr/>
        </p:nvSpPr>
        <p:spPr>
          <a:xfrm>
            <a:off x="198120" y="189913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7BA3F2-11E2-48BA-B4A1-E472E83715C8}"/>
              </a:ext>
            </a:extLst>
          </p:cNvPr>
          <p:cNvSpPr txBox="1"/>
          <p:nvPr/>
        </p:nvSpPr>
        <p:spPr>
          <a:xfrm>
            <a:off x="3796465" y="1530592"/>
            <a:ext cx="804853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 সম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bn-IN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তাকে ১১৭৬ বাংলা সালের </a:t>
            </a:r>
            <a:r>
              <a:rPr lang="en-GB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IN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১৭৭০</a:t>
            </a:r>
            <a:r>
              <a:rPr lang="en-GB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bn-IN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খ্রিস্টাব্দের ভয়াল দুর্ভিক্ষের পরিণতি হিসেবে বাংলার রাজনৈতিক বিশৃঙ্খলা</a:t>
            </a:r>
            <a:r>
              <a:rPr lang="en-GB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bn-IN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 অস্থিরতা এবং অর্থনৈতিক কঠিন দূরবস্থার মোকাবেলা করতে হ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en-GB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বাংলার দুর্ভিক্ষ পী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ড়</a:t>
            </a:r>
            <a:r>
              <a:rPr lang="as-IN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 অসহা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bn-IN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জনসাধারণকে বাঁচাবার জন্য তিনি ব্রিটিশ পার্লামেন্টের নিকট আর্থিক সাহায্যের আবেদন করেন</a:t>
            </a:r>
            <a:r>
              <a:rPr lang="en-GB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bn-IN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 ১৭৭৩ খ্রিস্টাব্দে ব্রিটিশ পার্লামেন্ট আইন </a:t>
            </a:r>
            <a:r>
              <a:rPr lang="en-GB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(Regulating Act)</a:t>
            </a:r>
            <a:r>
              <a:rPr lang="bn-IN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করে তাকে বাংলার গভর্নর জেনারেল পদে উন্নীত করে আর্থিক সাহায্য মঞ্জুর করেন</a:t>
            </a:r>
            <a:r>
              <a:rPr lang="en-US" sz="3600" b="1" dirty="0"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3" descr="undefined">
            <a:extLst>
              <a:ext uri="{FF2B5EF4-FFF2-40B4-BE49-F238E27FC236}">
                <a16:creationId xmlns:a16="http://schemas.microsoft.com/office/drawing/2014/main" id="{ADB304AF-67C0-4E3F-A17D-84B4682B6CF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3" y="1744394"/>
            <a:ext cx="3068515" cy="46858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28BC582D-ED86-4D78-9F6F-3D9CD51C6A1F}"/>
              </a:ext>
            </a:extLst>
          </p:cNvPr>
          <p:cNvSpPr/>
          <p:nvPr/>
        </p:nvSpPr>
        <p:spPr>
          <a:xfrm>
            <a:off x="2731142" y="316585"/>
            <a:ext cx="7126514" cy="1066296"/>
          </a:xfrm>
          <a:prstGeom prst="irregularSeal1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য়া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রেন হেস্টিংস</a:t>
            </a:r>
            <a:endParaRPr lang="en-GB" sz="4400" b="1" dirty="0">
              <a:solidFill>
                <a:srgbClr val="FF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1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82380-4EA2-4DB9-87EE-AB76D9E1EEEF}"/>
              </a:ext>
            </a:extLst>
          </p:cNvPr>
          <p:cNvSpPr/>
          <p:nvPr/>
        </p:nvSpPr>
        <p:spPr>
          <a:xfrm>
            <a:off x="198119" y="189912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36C55D-9BF2-4A1D-A515-8CC49D479720}"/>
              </a:ext>
            </a:extLst>
          </p:cNvPr>
          <p:cNvSpPr txBox="1"/>
          <p:nvPr/>
        </p:nvSpPr>
        <p:spPr>
          <a:xfrm>
            <a:off x="251767" y="1929421"/>
            <a:ext cx="11688465" cy="434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প্রথমতঃ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ছিয়াত্তরের ভয়াল  দুর্ভিক্ষের বাংলার এক-তৃতী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ং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 লোকের অকাল মৃত্যু ঘটে</a:t>
            </a:r>
            <a:r>
              <a:rPr lang="en-GB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 বাংলার বহুগ্রাম এবং সবুজ প্রান্তর উজার হ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এবং উর্বর জমি মরুভূমিতে পরিণত হ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en-GB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GB" sz="24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দ্বিতীয়তঃ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ক্লাইভের প্রবর্তিত দ্বৈত শাসন নীতির ফলে দেশে প্রশাসনিক জটিলতা সৃষ্টি হলে অর্থনৈতিক মেরুদণ্ড ভেঙে প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en-GB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।। 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ফলে রাজকোষ কপর্দকশূন্য  হ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en-GB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GB" sz="24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তৃতী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তঃ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শাসনতান্ত্রিক দুর্বলতার জন্য কোম্পানির কর্মচারীরা দুর্নীতিপরা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 হ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 ওঠে</a:t>
            </a:r>
            <a:r>
              <a:rPr lang="en-GB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তারা ব্যক্তিগত স্বার্থে ব্যবসা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-বাণিজ্যে এবং অসাধু উপা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 অর্থ উপার্জনে লিপ্ত হয়ে পড়ে</a:t>
            </a:r>
            <a:r>
              <a:rPr lang="en-GB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ফলে বিচার ব্যবস্থাও দুর্নীতিতে নিমজ্জিত হ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en-GB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GB" sz="24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s-IN" sz="2400" b="1" dirty="0">
                <a:solidFill>
                  <a:srgbClr val="FF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চতুর্থতঃ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দাক্ষিণাত্যে মারাঠা শক্তির উত্থান ব্রিটিশ শক্তির প্রতি হুমকিস্বরূপ ছিল</a:t>
            </a:r>
            <a:r>
              <a:rPr lang="en-GB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অন্যদিকে ইংরেজদের বিতারণ  এবং প্রতিশোধ গ্রহণের জন্য মহীশূরের হা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দার আলী সুযোগ খুঁজছিলেন</a:t>
            </a:r>
            <a:r>
              <a:rPr lang="en-GB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এমনই এক বিপদ সংকুল পরিবেশে ওয়ারেন হেস্টিংসকে বাংলা শাসনভার গ্রহণ করতে হ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য়।</a:t>
            </a:r>
            <a:r>
              <a:rPr lang="en-GB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 সময় বাংলা আর্থ</a:t>
            </a:r>
            <a:r>
              <a:rPr lang="en-GB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সামাজিক অবস্থার বর্ণনা দিতে গি</a:t>
            </a:r>
            <a:r>
              <a:rPr lang="en-US" sz="24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য়ে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ঐতিহাসিক স্যার আলফ্রেড বলেন</a:t>
            </a:r>
            <a:r>
              <a:rPr lang="en-GB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“</a:t>
            </a:r>
            <a:r>
              <a:rPr lang="as-IN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দুর্নীতিতে উপমহাদেশে ইংরেজদের ভাগ্য সর্বনিম্ন স্তরে নিমজ্জিত ছিল</a:t>
            </a:r>
            <a:r>
              <a:rPr lang="en-GB" sz="24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।”</a:t>
            </a:r>
            <a:endParaRPr lang="en-GB" sz="2400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B5721FA6-5EEE-47F4-9A1E-44E3CE429522}"/>
              </a:ext>
            </a:extLst>
          </p:cNvPr>
          <p:cNvSpPr/>
          <p:nvPr/>
        </p:nvSpPr>
        <p:spPr>
          <a:xfrm>
            <a:off x="1103084" y="189912"/>
            <a:ext cx="9985829" cy="1174654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n-IN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Nirmala UI" panose="020B0502040204020203" pitchFamily="34" charset="0"/>
              </a:rPr>
              <a:t>হেস্টিংসের  প্রাথমিক অসুবিধা সমূহঃ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182380-4EA2-4DB9-87EE-AB76D9E1EEEF}"/>
              </a:ext>
            </a:extLst>
          </p:cNvPr>
          <p:cNvSpPr/>
          <p:nvPr/>
        </p:nvSpPr>
        <p:spPr>
          <a:xfrm>
            <a:off x="198120" y="188640"/>
            <a:ext cx="11795760" cy="64781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FA8EC-2BD1-408A-8D99-148B60206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136" y="1904432"/>
            <a:ext cx="8444744" cy="4708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দ্বৈত</a:t>
            </a:r>
            <a:r>
              <a:rPr lang="en-GB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GB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GB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অবসানঃ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ক্লাইভ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প্রবর্তিত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দ্বৈত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অবসান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হেস্টিংসের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রাজত্বকালের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দুর্নীতি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অরাজকতার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এসেছিল।পূর্বে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দিও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ন্যস্ত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১৭৭২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অত্যাচারের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অভিযোগে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হেস্টিংস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ডেপুটি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নবাবের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দিওয়ানি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য়ি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শাসনাধীনে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অতঃপর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বিচারের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রেজা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সেতাব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রায়কে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পদচ্যুত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স্থানান্তর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3" descr="undefined">
            <a:extLst>
              <a:ext uri="{FF2B5EF4-FFF2-40B4-BE49-F238E27FC236}">
                <a16:creationId xmlns:a16="http://schemas.microsoft.com/office/drawing/2014/main" id="{36A22ED7-499A-4146-9812-A07EE695C77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0" y="2011680"/>
            <a:ext cx="3145916" cy="46014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F48235CE-2E48-459E-BC93-39802C57D8A8}"/>
              </a:ext>
            </a:extLst>
          </p:cNvPr>
          <p:cNvSpPr/>
          <p:nvPr/>
        </p:nvSpPr>
        <p:spPr>
          <a:xfrm>
            <a:off x="1814732" y="311475"/>
            <a:ext cx="9111175" cy="1065254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9F520-6337-4D18-8EDA-CB94752DCF1F}"/>
              </a:ext>
            </a:extLst>
          </p:cNvPr>
          <p:cNvSpPr txBox="1"/>
          <p:nvPr/>
        </p:nvSpPr>
        <p:spPr>
          <a:xfrm>
            <a:off x="4517487" y="551714"/>
            <a:ext cx="462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ংস্কার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0.6|1.2|1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8|1.2|2.8|9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1827</Words>
  <Application>Microsoft Office PowerPoint</Application>
  <PresentationFormat>Widescreen</PresentationFormat>
  <Paragraphs>64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Nirmala UI Semilight</vt:lpstr>
      <vt:lpstr>Wingdings</vt:lpstr>
      <vt:lpstr>Office Theme</vt:lpstr>
      <vt:lpstr>PowerPoint Presentation</vt:lpstr>
      <vt:lpstr>PowerPoint Presentation</vt:lpstr>
      <vt:lpstr>PowerPoint Presentation</vt:lpstr>
      <vt:lpstr>                          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musarrat luna</dc:creator>
  <cp:lastModifiedBy>luna</cp:lastModifiedBy>
  <cp:revision>64</cp:revision>
  <dcterms:created xsi:type="dcterms:W3CDTF">2020-11-26T16:34:43Z</dcterms:created>
  <dcterms:modified xsi:type="dcterms:W3CDTF">2020-12-14T14:01:22Z</dcterms:modified>
</cp:coreProperties>
</file>