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9" r:id="rId3"/>
    <p:sldId id="268" r:id="rId4"/>
    <p:sldId id="266" r:id="rId5"/>
    <p:sldId id="270" r:id="rId6"/>
    <p:sldId id="280" r:id="rId7"/>
    <p:sldId id="257" r:id="rId8"/>
    <p:sldId id="259" r:id="rId9"/>
    <p:sldId id="265" r:id="rId10"/>
    <p:sldId id="260" r:id="rId11"/>
    <p:sldId id="261" r:id="rId12"/>
    <p:sldId id="262" r:id="rId13"/>
    <p:sldId id="263" r:id="rId14"/>
    <p:sldId id="264" r:id="rId15"/>
    <p:sldId id="258" r:id="rId16"/>
    <p:sldId id="281" r:id="rId17"/>
    <p:sldId id="289" r:id="rId18"/>
    <p:sldId id="273" r:id="rId19"/>
    <p:sldId id="290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E98B-918C-4EAA-9B37-111A649E5C6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EF51F-DFE9-4CE7-B4FD-1A2FE6CDA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21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36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F51F-DFE9-4CE7-B4FD-1A2FE6CDA7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68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B3CF-F9DA-479B-B11A-3E90C7ECACD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02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D59-01BC-4F1E-B52F-2719825AD4A7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7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EAFA-65EE-416A-B7CA-BBEDCAF2B65A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551-8961-4C2E-81E6-CCFAA24B5BF1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1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6842-B3AC-4231-B21B-028357C46121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3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2AF-F163-4EDD-99F1-8D37B11DA032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5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DC96-7389-4E1C-AB59-07B464B24CE5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4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258-9AAE-4391-B1CD-87F47ABA7704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71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60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E528-3423-4FD6-93AD-B7D1C28F03C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1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D72-57E3-4E8B-914B-720132766C59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41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6D00-55F2-4178-BA1E-DFF57CA50A70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AAF1-5CF9-492E-8C36-2BF6A2B4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15-Dec-20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6849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70C-0A81-4BBE-B0C9-F758F7E5872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967" y="368710"/>
            <a:ext cx="1160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লগারিদমের বৈশিষ্ট্য বা নিয়মাবলি , ধর্ম বা নীতি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4966" y="1297857"/>
                <a:ext cx="11602065" cy="98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①</a:t>
                </a:r>
                <a:r>
                  <a:rPr lang="en-US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ভিত্তি যাই হোক না কেন (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1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 এর লগারিদম সর্বদা (০) শুন্য হবে।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{</a:t>
                </a:r>
                <a:r>
                  <a:rPr lang="en-US" sz="2800" b="1" dirty="0" err="1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a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&gt;0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,a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≠1}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যেমন;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40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1297857"/>
                <a:ext cx="11602065" cy="987322"/>
              </a:xfrm>
              <a:prstGeom prst="rect">
                <a:avLst/>
              </a:prstGeom>
              <a:blipFill>
                <a:blip r:embed="rId2" cstate="print"/>
                <a:stretch>
                  <a:fillRect t="-9259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94967" y="2625837"/>
                <a:ext cx="576293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b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b="0" dirty="0" smtClean="0"/>
              </a:p>
              <a:p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ctr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" y="2625837"/>
                <a:ext cx="5762933" cy="2862322"/>
              </a:xfrm>
              <a:prstGeom prst="rect">
                <a:avLst/>
              </a:prstGeom>
              <a:blipFill>
                <a:blip r:embed="rId3" cstate="print"/>
                <a:stretch>
                  <a:fillRect l="-3171" t="-3412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793226" y="4037667"/>
                <a:ext cx="67203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bn-IN" sz="3600" b="1" dirty="0" smtClean="0"/>
                  <a:t> </a:t>
                </a:r>
                <a:r>
                  <a:rPr lang="en-US" sz="3600" b="1" dirty="0" smtClean="0"/>
                  <a:t>= </a:t>
                </a:r>
                <a:r>
                  <a:rPr lang="en-US" sz="3600" b="1" dirty="0" smtClean="0">
                    <a:solidFill>
                      <a:srgbClr val="00B050"/>
                    </a:solidFill>
                  </a:rPr>
                  <a:t> N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/>
                  <a:t>= 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26" y="4037667"/>
                <a:ext cx="6720347" cy="646331"/>
              </a:xfrm>
              <a:prstGeom prst="rect">
                <a:avLst/>
              </a:prstGeom>
              <a:blipFill>
                <a:blip r:embed="rId4" cstate="print"/>
                <a:stretch>
                  <a:fillRect t="-1603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057899" y="3133606"/>
            <a:ext cx="4748980" cy="1467464"/>
          </a:xfrm>
          <a:prstGeom prst="arc">
            <a:avLst>
              <a:gd name="adj1" fmla="val 10576208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5620363" y="4229812"/>
            <a:ext cx="3789108" cy="1090936"/>
          </a:xfrm>
          <a:prstGeom prst="arc">
            <a:avLst>
              <a:gd name="adj1" fmla="val 10576208"/>
              <a:gd name="adj2" fmla="val 35192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885037" y="3771265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8004" y="4549516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2922" y="4549516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9F2A-B442-4957-B92D-F83A97D1614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63345" y="676776"/>
                <a:ext cx="11897033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②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লগারিদমের ক্ষেত্রে যদি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লগ এর সংখ্যা এবং ভিত্তি একই হয় তবে তার মান (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1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সর্বদাই  হবে।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endParaRPr lang="bn-IN" sz="2800" b="1" dirty="0" smtClean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{</a:t>
                </a:r>
                <a:r>
                  <a:rPr lang="en-US" sz="2800" b="1" dirty="0" err="1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a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&gt;0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,a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≠1}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যেমন;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𝒑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𝒑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𝟒𝟎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𝟒𝟎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5" y="676776"/>
                <a:ext cx="11897033" cy="1418209"/>
              </a:xfrm>
              <a:prstGeom prst="rect">
                <a:avLst/>
              </a:prstGeom>
              <a:blipFill>
                <a:blip r:embed="rId2" cstate="print"/>
                <a:stretch>
                  <a:fillRect l="-1025" t="-6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15861" y="2573740"/>
                <a:ext cx="5987846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b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b="0" dirty="0" smtClean="0"/>
              </a:p>
              <a:p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ctr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1" y="2573740"/>
                <a:ext cx="5987846" cy="2909771"/>
              </a:xfrm>
              <a:prstGeom prst="rect">
                <a:avLst/>
              </a:prstGeom>
              <a:blipFill>
                <a:blip r:embed="rId3" cstate="print"/>
                <a:stretch>
                  <a:fillRect l="-3157" t="-3138" b="-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5471652" y="3349603"/>
                <a:ext cx="6720348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bn-IN" sz="4000" b="1" dirty="0"/>
                  <a:t> </a:t>
                </a:r>
                <a:r>
                  <a:rPr lang="en-US" sz="4000" b="1" dirty="0"/>
                  <a:t>= </a:t>
                </a:r>
                <a:r>
                  <a:rPr lang="en-US" sz="4000" b="1" dirty="0">
                    <a:solidFill>
                      <a:srgbClr val="00B050"/>
                    </a:solidFill>
                  </a:rPr>
                  <a:t> a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52" y="3349603"/>
                <a:ext cx="6720348" cy="721801"/>
              </a:xfrm>
              <a:prstGeom prst="rect">
                <a:avLst/>
              </a:prstGeom>
              <a:blipFill>
                <a:blip r:embed="rId4" cstate="print"/>
                <a:stretch>
                  <a:fillRect t="-1512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577781" y="2516647"/>
            <a:ext cx="4881718" cy="1435921"/>
          </a:xfrm>
          <a:prstGeom prst="arc">
            <a:avLst>
              <a:gd name="adj1" fmla="val 10737400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7562237" y="3166450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6223819" y="3641723"/>
            <a:ext cx="3977150" cy="1090936"/>
          </a:xfrm>
          <a:prstGeom prst="arc">
            <a:avLst>
              <a:gd name="adj1" fmla="val 10576208"/>
              <a:gd name="adj2" fmla="val 296944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7371" y="3935666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8862" y="4028626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1DE8-CAEC-48B4-BED4-72BB3643FBD1}" type="datetime5">
              <a:rPr lang="en-US" smtClean="0"/>
              <a:pPr/>
              <a:t>15-Dec-20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24912" y="648929"/>
                <a:ext cx="11665975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③</a:t>
                </a:r>
                <a:r>
                  <a:rPr lang="bn-IN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যে কোনো দু,টি পূর্ণ সংখ্যার গুণফলের লগারিদম হবে তাদের লদারিদমের সমষ্টির সমান।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[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একই ভিত্তিতে]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উদাহরণঃ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bn-IN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)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</m:e>
                    </m:func>
                  </m:oMath>
                </a14:m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</m:e>
                    </m:func>
                  </m:oMath>
                </a14:m>
                <a:endParaRPr lang="bn-IN" sz="2800" b="1" dirty="0">
                  <a:solidFill>
                    <a:srgbClr val="00B050"/>
                  </a:solidFill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12" y="648929"/>
                <a:ext cx="11665975" cy="2369880"/>
              </a:xfrm>
              <a:prstGeom prst="rect">
                <a:avLst/>
              </a:prstGeom>
              <a:blipFill>
                <a:blip r:embed="rId2" cstate="print"/>
                <a:stretch>
                  <a:fillRect l="-418" t="-4370" r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85799" y="2302550"/>
                <a:ext cx="1120508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প্রমানঃ</a:t>
                </a:r>
              </a:p>
              <a:p>
                <a:r>
                  <a:rPr lang="en-US" sz="2800" dirty="0" err="1" smtClean="0"/>
                  <a:t>ধরি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= x,</a:t>
                </a:r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M=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  N=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এখন,MN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)=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দ্রষ্টব্যঃ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 . . 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)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</m:e>
                    </m:func>
                  </m:oMath>
                </a14:m>
                <a:r>
                  <a:rPr lang="bn-IN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 . . .</m:t>
                        </m:r>
                      </m:e>
                    </m:func>
                  </m:oMath>
                </a14:m>
                <a:endParaRPr lang="en-US" sz="2800" b="1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দ্রষ্টব্যঃ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±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≠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±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302550"/>
                <a:ext cx="11205088" cy="3970318"/>
              </a:xfrm>
              <a:prstGeom prst="rect">
                <a:avLst/>
              </a:prstGeom>
              <a:blipFill>
                <a:blip r:embed="rId3" cstate="print"/>
                <a:stretch>
                  <a:fillRect l="-1088" t="-1997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5475905" y="3394918"/>
                <a:ext cx="68635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𝑴</m:t>
                          </m:r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𝑵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func>
                      <m:r>
                        <a:rPr lang="bn-IN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𝑴</m:t>
                          </m:r>
                        </m:e>
                      </m:func>
                      <m:r>
                        <a:rPr lang="bn-IN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+ </m:t>
                      </m:r>
                      <m:func>
                        <m:funcPr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𝑵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905" y="3394918"/>
                <a:ext cx="6863579" cy="6463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6872698">
            <a:off x="8895825" y="1501396"/>
            <a:ext cx="2123182" cy="4836915"/>
          </a:xfrm>
          <a:prstGeom prst="arc">
            <a:avLst>
              <a:gd name="adj1" fmla="val 16200000"/>
              <a:gd name="adj2" fmla="val 3838606"/>
            </a:avLst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928857">
            <a:off x="6460892" y="1255599"/>
            <a:ext cx="1996374" cy="4058155"/>
          </a:xfrm>
          <a:prstGeom prst="arc">
            <a:avLst>
              <a:gd name="adj1" fmla="val 15921117"/>
              <a:gd name="adj2" fmla="val 1192784"/>
            </a:avLst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6008639">
            <a:off x="7581749" y="794818"/>
            <a:ext cx="2126917" cy="5707879"/>
          </a:xfrm>
          <a:prstGeom prst="arc">
            <a:avLst>
              <a:gd name="adj1" fmla="val 16200000"/>
              <a:gd name="adj2" fmla="val 4006191"/>
            </a:avLst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7305244">
            <a:off x="8013508" y="2117832"/>
            <a:ext cx="1576593" cy="3400489"/>
          </a:xfrm>
          <a:prstGeom prst="arc">
            <a:avLst>
              <a:gd name="adj1" fmla="val 15961350"/>
              <a:gd name="adj2" fmla="val 3147498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7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AE0-4350-4904-967D-CDBE41CEA20E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5306" y="339213"/>
                <a:ext cx="11665974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④</a:t>
                </a:r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একই ভিত্তিতে দু;টি পৃথক সংখ্যার ভাগফলের লগারিদম হবে সংখ্যা দু’টোর লগারিদমের    বিয়োগফল বা অন্তরফলের সমান। উদাহরণঃ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𝑵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" y="339213"/>
                <a:ext cx="11665974" cy="1324786"/>
              </a:xfrm>
              <a:prstGeom prst="rect">
                <a:avLst/>
              </a:prstGeom>
              <a:blipFill>
                <a:blip r:embed="rId2" cstate="print"/>
                <a:stretch>
                  <a:fillRect l="-1306" t="-7834" r="-2403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77080" y="1663999"/>
                <a:ext cx="11057603" cy="5477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প্রমাণঃ মনে করি, </a:t>
                </a:r>
                <a:endParaRPr lang="bn-IN" sz="4000" b="1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bn-IN" sz="3200" b="1" dirty="0" smtClean="0"/>
                  <a:t>= </a:t>
                </a:r>
                <a:r>
                  <a:rPr lang="en-US" sz="3200" b="1" dirty="0" smtClean="0"/>
                  <a:t>x</a:t>
                </a:r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  M . . . . . . . . . . .( </a:t>
                </a:r>
                <a:r>
                  <a:rPr lang="en-US" sz="3200" b="1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</a:t>
                </a:r>
                <a:endParaRPr lang="bn-IN" sz="3200" b="1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3200" b="1" dirty="0" smtClean="0"/>
                  <a:t>=y</a:t>
                </a:r>
                <a:endParaRPr lang="bn-IN" sz="3200" b="1" dirty="0" smtClean="0"/>
              </a:p>
              <a:p>
                <a:pPr algn="ctr"/>
                <a:r>
                  <a:rPr lang="bn-IN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𝑵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. . . . . .. . . . ( ⅱ)</m:t>
                    </m:r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Or,</a:t>
                </a:r>
                <a:r>
                  <a:rPr lang="en-US" sz="3200" b="1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 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bn-IN" sz="3200" b="1" dirty="0"/>
              </a:p>
              <a:p>
                <a:endParaRPr lang="bn-IN" sz="3200" dirty="0" smtClean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80" y="1663999"/>
                <a:ext cx="11057603" cy="5477462"/>
              </a:xfrm>
              <a:prstGeom prst="rect">
                <a:avLst/>
              </a:prstGeom>
              <a:blipFill>
                <a:blip r:embed="rId3" cstate="print"/>
                <a:stretch>
                  <a:fillRect l="-441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89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3D49-B496-4C69-9E20-13CF3E1CFE57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40890" y="123321"/>
                <a:ext cx="1171021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নির্দষ্ট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উদাহরণঃ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b="1" dirty="0" smtClean="0"/>
                  <a:t> </a:t>
                </a:r>
                <a:r>
                  <a:rPr lang="bn-IN" sz="3200" b="1" dirty="0" smtClean="0"/>
                  <a:t>= </a:t>
                </a:r>
                <a:r>
                  <a:rPr lang="en-US" sz="3200" b="1" dirty="0" smtClean="0"/>
                  <a:t>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123321"/>
                <a:ext cx="11710219" cy="1692771"/>
              </a:xfrm>
              <a:prstGeom prst="rect">
                <a:avLst/>
              </a:prstGeom>
              <a:blipFill>
                <a:blip r:embed="rId2" cstate="print"/>
                <a:stretch>
                  <a:fillRect l="-1615" t="-5396" b="-1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8994" y="2183649"/>
                <a:ext cx="11636477" cy="380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/>
                  <a:t>ধরি,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 dirty="0" smtClean="0"/>
                  <a:t>     </a:t>
                </a:r>
                <a:r>
                  <a:rPr lang="en-US" sz="4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en-US" sz="4000" dirty="0" smtClean="0"/>
                  <a:t> M=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dirty="0"/>
              </a:p>
              <a:p>
                <a:pPr algn="ctr"/>
                <a:r>
                  <a:rPr lang="en-US" sz="4000" dirty="0" smtClean="0"/>
                  <a:t>Or,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4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bn-IN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endParaRPr lang="en-US" sz="4000" dirty="0" smtClean="0"/>
              </a:p>
              <a:p>
                <a:pPr algn="ctr"/>
                <a:r>
                  <a:rPr lang="en-US" sz="4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𝑟𝑥</m:t>
                        </m:r>
                      </m:e>
                    </m:func>
                  </m:oMath>
                </a14:m>
                <a:r>
                  <a:rPr lang="en-US" sz="4000" dirty="0" smtClean="0"/>
                  <a:t>      </a:t>
                </a:r>
                <a:endParaRPr lang="bn-IN" sz="4000" dirty="0" smtClean="0"/>
              </a:p>
              <a:p>
                <a:pPr algn="ctr"/>
                <a:r>
                  <a:rPr lang="en-US" sz="4000" dirty="0" smtClean="0"/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func>
                  </m:oMath>
                </a14:m>
                <a:endParaRPr lang="en-US" sz="40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000" dirty="0" smtClean="0"/>
                  <a:t> (</a:t>
                </a:r>
                <a:r>
                  <a:rPr lang="en-US" sz="4000" dirty="0" err="1" smtClean="0"/>
                  <a:t>প্রমানিত</a:t>
                </a:r>
                <a:r>
                  <a:rPr lang="en-US" sz="4000" dirty="0" smtClean="0"/>
                  <a:t>)</a:t>
                </a:r>
                <a:endParaRPr lang="en-US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" y="2183649"/>
                <a:ext cx="11636477" cy="3805144"/>
              </a:xfrm>
              <a:prstGeom prst="rect">
                <a:avLst/>
              </a:prstGeom>
              <a:blipFill>
                <a:blip r:embed="rId3" cstate="print"/>
                <a:stretch>
                  <a:fillRect t="-3205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783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E602-E139-4B28-9393-E0B6B38B3BE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548581" y="117988"/>
                <a:ext cx="8716297" cy="121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 পরিবর্তন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𝑀</m:t>
                          </m:r>
                        </m:e>
                      </m:func>
                      <m:r>
                        <a:rPr lang="bn-IN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𝑀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1" y="117988"/>
                <a:ext cx="8716297" cy="1216167"/>
              </a:xfrm>
              <a:prstGeom prst="rect">
                <a:avLst/>
              </a:prstGeom>
              <a:blipFill>
                <a:blip r:embed="rId2" cstate="print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002890" y="1460090"/>
                <a:ext cx="10707329" cy="42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প্রমাণঃ </a:t>
                </a:r>
                <a:r>
                  <a:rPr lang="en-US" dirty="0" err="1" smtClean="0"/>
                  <a:t>ধরি</a:t>
                </a:r>
                <a:r>
                  <a:rPr lang="en-US" dirty="0" smtClean="0"/>
                  <a:t>   </a:t>
                </a:r>
                <a:endParaRPr lang="bn-IN" dirty="0"/>
              </a:p>
              <a:p>
                <a:pPr algn="ct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3200" b="1" dirty="0" smtClean="0"/>
                  <a:t>   =x,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3200" b="1" dirty="0" smtClean="0"/>
                  <a:t>  =</a:t>
                </a:r>
                <a:r>
                  <a:rPr lang="bn-IN" sz="3200" b="1" dirty="0" smtClean="0"/>
                  <a:t> </a:t>
                </a:r>
                <a:r>
                  <a:rPr lang="en-US" sz="3200" b="1" dirty="0" smtClean="0"/>
                  <a:t>y </a:t>
                </a:r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=M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=M</a:t>
                </a:r>
                <a:r>
                  <a:rPr lang="bn-IN" sz="3200" b="1" dirty="0" smtClean="0"/>
                  <a:t> </a:t>
                </a:r>
                <a:r>
                  <a:rPr lang="en-US" sz="3200" b="1" dirty="0" smtClean="0"/>
                  <a:t> </a:t>
                </a:r>
                <a:r>
                  <a:rPr lang="bn-IN" sz="3200" b="1" dirty="0" smtClean="0"/>
                  <a:t> 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বা,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</a:t>
                </a:r>
                <a:r>
                  <a:rPr lang="en-US" sz="3200" b="1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বা</a:t>
                </a:r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 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/>
              </a:p>
              <a:p>
                <a:pPr algn="ctr"/>
                <a:r>
                  <a:rPr lang="en-US" sz="3200" b="1" dirty="0" smtClean="0"/>
                  <a:t>  </a:t>
                </a:r>
                <a:r>
                  <a:rPr lang="en-US" sz="3200" b="1" dirty="0" err="1" smtClean="0"/>
                  <a:t>বা</a:t>
                </a:r>
                <a:r>
                  <a:rPr lang="en-US" sz="3200" b="1" dirty="0" smtClean="0"/>
                  <a:t>, X=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𝐲𝐥𝐨𝐠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 smtClean="0"/>
              </a:p>
              <a:p>
                <a:pPr algn="ctr"/>
                <a:r>
                  <a:rPr lang="bn-IN" sz="3200" b="1" dirty="0" smtClean="0"/>
                  <a:t> </a:t>
                </a:r>
                <a:r>
                  <a:rPr lang="en-US" sz="3200" b="1" dirty="0" err="1" smtClean="0"/>
                  <a:t>বা</a:t>
                </a:r>
                <a:r>
                  <a:rPr lang="en-US" sz="3200" b="1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0" y="1460090"/>
                <a:ext cx="10707329" cy="4293676"/>
              </a:xfrm>
              <a:prstGeom prst="rect">
                <a:avLst/>
              </a:prstGeom>
              <a:blipFill>
                <a:blip r:embed="rId3" cstate="print"/>
                <a:stretch>
                  <a:fillRect l="-513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599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2ED2-087D-4750-94EA-219AEC33FA0D}" type="datetime3">
              <a:rPr lang="en-US" smtClean="0"/>
              <a:pPr/>
              <a:t>15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Bioul Sarkar- Atmool High School -Shibgonj-Bogura- 01730169555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8" b="16370"/>
          <a:stretch/>
        </p:blipFill>
        <p:spPr>
          <a:xfrm>
            <a:off x="4238625" y="0"/>
            <a:ext cx="371475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987241" y="3145438"/>
                <a:ext cx="11017946" cy="1154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b="1" dirty="0" smtClean="0">
                    <a:solidFill>
                      <a:srgbClr val="FF0000"/>
                    </a:solidFill>
                  </a:rPr>
                  <a:t>উদাহরণঃ</a:t>
                </a:r>
                <a:r>
                  <a:rPr lang="bn-IN" sz="2400" b="1" dirty="0" smtClean="0"/>
                  <a:t> ১০ ,</a:t>
                </a:r>
                <a:r>
                  <a:rPr lang="bn-IN" sz="2400" b="1" dirty="0" smtClean="0">
                    <a:solidFill>
                      <a:srgbClr val="00B050"/>
                    </a:solidFill>
                  </a:rPr>
                  <a:t>সরল করঃ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rad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1" y="3145438"/>
                <a:ext cx="11017946" cy="1154290"/>
              </a:xfrm>
              <a:prstGeom prst="rect">
                <a:avLst/>
              </a:prstGeom>
              <a:blipFill>
                <a:blip r:embed="rId3" cstate="print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37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29A4-5E99-4921-B29D-D20349DB4A0D}" type="datetime3">
              <a:rPr lang="en-US" smtClean="0"/>
              <a:pPr/>
              <a:t>15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Bioul</a:t>
            </a:r>
            <a:r>
              <a:rPr lang="en-US" dirty="0" smtClean="0"/>
              <a:t> Sarkar- </a:t>
            </a:r>
            <a:r>
              <a:rPr lang="en-US" dirty="0" err="1" smtClean="0"/>
              <a:t>Atmool</a:t>
            </a:r>
            <a:r>
              <a:rPr lang="en-US" dirty="0" smtClean="0"/>
              <a:t> High School -</a:t>
            </a:r>
            <a:r>
              <a:rPr lang="en-US" dirty="0" err="1" smtClean="0"/>
              <a:t>Shibgonj-Bogura</a:t>
            </a:r>
            <a:r>
              <a:rPr lang="en-US" dirty="0" smtClean="0"/>
              <a:t>- 01730169555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51267" y="173335"/>
                <a:ext cx="11017946" cy="1154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b="1" dirty="0" smtClean="0">
                    <a:solidFill>
                      <a:srgbClr val="FF0000"/>
                    </a:solidFill>
                  </a:rPr>
                  <a:t>উদাহরণঃ</a:t>
                </a:r>
                <a:r>
                  <a:rPr lang="bn-IN" sz="2400" b="1" dirty="0" smtClean="0"/>
                  <a:t> ১০ ,</a:t>
                </a:r>
                <a:r>
                  <a:rPr lang="bn-IN" sz="2400" b="1" dirty="0" smtClean="0">
                    <a:solidFill>
                      <a:srgbClr val="00B050"/>
                    </a:solidFill>
                  </a:rPr>
                  <a:t>সরল করঃ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rad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67" y="173335"/>
                <a:ext cx="11017946" cy="1154290"/>
              </a:xfrm>
              <a:prstGeom prst="rect">
                <a:avLst/>
              </a:prstGeom>
              <a:blipFill>
                <a:blip r:embed="rId2" cstate="print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95015" y="1504336"/>
                <a:ext cx="11330449" cy="452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B050"/>
                    </a:solidFill>
                  </a:rPr>
                  <a:t>সমাধাণঃ</a:t>
                </a:r>
                <a:r>
                  <a:rPr lang="bn-IN" sz="2800" b="1" dirty="0" smtClean="0">
                    <a:solidFill>
                      <a:srgbClr val="002060"/>
                    </a:solidFill>
                  </a:rPr>
                  <a:t> </a:t>
                </a:r>
                <a:endParaRPr lang="en-US" sz="28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e>
                              </m:rad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func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𝟏𝟎𝟎𝟎</m:t>
                                  </m:r>
                                </m:e>
                              </m:ra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b="1" dirty="0" smtClean="0"/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  <m:func>
                          <m:func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func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 smtClean="0"/>
              </a:p>
              <a:p>
                <a:pPr algn="ctr"/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1" dirty="0" smtClean="0"/>
                  <a:t> 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{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=1}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𝐴𝑛𝑠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15" y="1504336"/>
                <a:ext cx="11330449" cy="4523739"/>
              </a:xfrm>
              <a:prstGeom prst="rect">
                <a:avLst/>
              </a:prstGeom>
              <a:blipFill>
                <a:blip r:embed="rId3" cstate="print"/>
                <a:stretch>
                  <a:fillRect l="-11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936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" t="10460" r="2650" b="39524"/>
          <a:stretch/>
        </p:blipFill>
        <p:spPr>
          <a:xfrm>
            <a:off x="4685071" y="0"/>
            <a:ext cx="3468329" cy="1460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968478" y="2644925"/>
                <a:ext cx="11223522" cy="191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lain" startAt="4"/>
                </a:pPr>
                <a:r>
                  <a:rPr lang="bn-IN" sz="2000" b="1" dirty="0" smtClean="0"/>
                  <a:t>সরল করঃ</a:t>
                </a:r>
              </a:p>
              <a:p>
                <a:r>
                  <a:rPr lang="bn-IN" dirty="0" smtClean="0"/>
                  <a:t> </a:t>
                </a:r>
                <a:r>
                  <a:rPr lang="bn-IN" sz="3200" dirty="0" smtClean="0"/>
                  <a:t>ক</a:t>
                </a:r>
                <a:r>
                  <a:rPr lang="bn-IN" sz="3200" b="1" dirty="0" smtClean="0"/>
                  <a:t>)</a:t>
                </a:r>
                <a:r>
                  <a:rPr lang="bn-IN" sz="4000" b="1" dirty="0" smtClean="0"/>
                  <a:t> 7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4000" b="1" dirty="0" smtClean="0"/>
                  <a:t> - 2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4000" b="1" dirty="0" smtClean="0"/>
                  <a:t>+3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bn-IN" sz="4000" b="1" i="1" smtClean="0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den>
                        </m:f>
                      </m:e>
                    </m:func>
                  </m:oMath>
                </a14:m>
                <a:endParaRPr lang="en-US" sz="4000" b="1" dirty="0" smtClean="0"/>
              </a:p>
              <a:p>
                <a:r>
                  <a:rPr lang="bn-IN" sz="4000" b="1" dirty="0" smtClean="0"/>
                  <a:t> </a:t>
                </a:r>
                <a:endParaRPr lang="en-US" sz="4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8" y="2644925"/>
                <a:ext cx="11223522" cy="1911036"/>
              </a:xfrm>
              <a:prstGeom prst="rect">
                <a:avLst/>
              </a:prstGeom>
              <a:blipFill>
                <a:blip r:embed="rId3" cstate="print"/>
                <a:stretch>
                  <a:fillRect l="-1955" t="-1597" b="-1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98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29A4-5E99-4921-B29D-D20349DB4A0D}" type="datetime3">
              <a:rPr lang="en-US" smtClean="0"/>
              <a:pPr/>
              <a:t>15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6866" y="6217672"/>
            <a:ext cx="4114800" cy="365125"/>
          </a:xfrm>
        </p:spPr>
        <p:txBody>
          <a:bodyPr/>
          <a:lstStyle/>
          <a:p>
            <a:r>
              <a:rPr lang="en-US" smtClean="0"/>
              <a:t>Bioul Sarkar- Atmool High School -Shibgonj-Bogura- 01730169555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66251" y="373444"/>
                <a:ext cx="11459497" cy="1149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/>
                  <a:t>ক)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7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2800" b="1" dirty="0"/>
                  <a:t> -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/>
                  <a:t> </a:t>
                </a:r>
                <a:r>
                  <a:rPr lang="bn-IN" sz="2800" b="1" dirty="0" smtClean="0"/>
                  <a:t>+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den>
                        </m:f>
                      </m:e>
                    </m:func>
                  </m:oMath>
                </a14:m>
                <a:endParaRPr lang="bn-IN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51" y="373444"/>
                <a:ext cx="11459497" cy="1149867"/>
              </a:xfrm>
              <a:prstGeom prst="rect">
                <a:avLst/>
              </a:prstGeom>
              <a:blipFill>
                <a:blip r:embed="rId2" cstate="print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7424" y="1713369"/>
                <a:ext cx="7538884" cy="417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সমাধানঃ</a:t>
                </a:r>
              </a:p>
              <a:p>
                <a:r>
                  <a:rPr lang="en-US" sz="2000" dirty="0" smtClean="0"/>
                  <a:t>ক)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7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2800" b="1" dirty="0"/>
                  <a:t> -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/>
                  <a:t> </a:t>
                </a:r>
                <a:r>
                  <a:rPr lang="bn-IN" sz="2800" b="1" dirty="0"/>
                  <a:t>+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bn-I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den>
                        </m:f>
                      </m:e>
                    </m:func>
                  </m:oMath>
                </a14:m>
                <a:endParaRPr lang="bn-IN" sz="2800" b="1" dirty="0"/>
              </a:p>
              <a:p>
                <a:endParaRPr lang="en-US" sz="2800" dirty="0" smtClean="0"/>
              </a:p>
              <a:p>
                <a:r>
                  <a:rPr lang="bn-IN" sz="2800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2400" b="1" dirty="0" smtClean="0"/>
                  <a:t>-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bn-IN" sz="2400" b="1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endParaRPr lang="bn-IN" sz="2400" b="1" dirty="0" smtClean="0"/>
              </a:p>
              <a:p>
                <a:endParaRPr lang="en-US" sz="2800" b="1" dirty="0" smtClean="0"/>
              </a:p>
              <a:p>
                <a:r>
                  <a:rPr lang="en-US" sz="2400" b="1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b="1" dirty="0" smtClean="0"/>
                  <a:t>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b="1" dirty="0" smtClean="0"/>
                  <a:t>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endParaRPr lang="bn-IN" sz="2400" b="1" dirty="0"/>
              </a:p>
              <a:p>
                <a:endParaRPr lang="en-US" sz="2000" b="1" dirty="0" smtClean="0"/>
              </a:p>
              <a:p>
                <a:r>
                  <a:rPr lang="en-US" sz="2000" b="1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 -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bn-IN" sz="2400" dirty="0" smtClean="0"/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" y="1713369"/>
                <a:ext cx="7538884" cy="4175567"/>
              </a:xfrm>
              <a:prstGeom prst="rect">
                <a:avLst/>
              </a:prstGeom>
              <a:blipFill>
                <a:blip r:embed="rId3" cstate="print"/>
                <a:stretch>
                  <a:fillRect l="-1699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5692877" y="948377"/>
                <a:ext cx="6499123" cy="441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bn-IN" sz="2800" b="1" dirty="0"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800" b="1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/>
                  <a:t>)</a:t>
                </a:r>
                <a:endParaRPr lang="bn-IN" sz="2800" b="1" dirty="0"/>
              </a:p>
              <a:p>
                <a:pPr algn="ctr"/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bn-IN" sz="2800" b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800" b="1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/>
                  <a:t>)</a:t>
                </a:r>
                <a:endParaRPr lang="bn-IN" sz="2800" b="1" dirty="0"/>
              </a:p>
              <a:p>
                <a:pPr algn="ctr"/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</m:e>
                    </m:func>
                  </m:oMath>
                </a14:m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func>
                  </m:oMath>
                </a14:m>
                <a:endParaRPr lang="en-US" sz="2800" b="1" dirty="0" smtClean="0"/>
              </a:p>
              <a:p>
                <a:pPr algn="ctr"/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77" y="948377"/>
                <a:ext cx="6499123" cy="4410759"/>
              </a:xfrm>
              <a:prstGeom prst="rect">
                <a:avLst/>
              </a:prstGeom>
              <a:blipFill>
                <a:blip r:embed="rId4" cstate="print"/>
                <a:stretch>
                  <a:fillRect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459794" y="1091381"/>
            <a:ext cx="29496" cy="4551358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76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15 December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 cstate="print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01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59426" y="1279636"/>
                <a:ext cx="10604090" cy="558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Vindabody"/>
                  </a:rPr>
                  <a:t> 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১)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4log3+3log2+log5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Vindabody"/>
                  </a:rPr>
                  <a:t>২</a:t>
                </a:r>
                <a:r>
                  <a:rPr lang="en-US" sz="4000" dirty="0" smtClean="0">
                    <a:latin typeface="Vindabody"/>
                  </a:rPr>
                  <a:t>)</a:t>
                </a:r>
                <a:r>
                  <a:rPr lang="en-US" sz="4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এর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মান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bn-IN" sz="4000" dirty="0">
                    <a:solidFill>
                      <a:srgbClr val="0070C0"/>
                    </a:solidFill>
                    <a:latin typeface="Vindabody"/>
                  </a:rPr>
                  <a:t>কত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?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৩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000" b="0" dirty="0" smtClean="0">
                    <a:solidFill>
                      <a:srgbClr val="0070C0"/>
                    </a:solidFill>
                    <a:latin typeface="Vindabody"/>
                  </a:rPr>
                  <a:t> = ?</a:t>
                </a:r>
              </a:p>
              <a:p>
                <a:r>
                  <a:rPr lang="en-US" sz="4000" dirty="0" smtClean="0">
                    <a:solidFill>
                      <a:srgbClr val="00B050"/>
                    </a:solidFill>
                    <a:latin typeface="Vindabody"/>
                  </a:rPr>
                  <a:t>৪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Vindabody"/>
                  </a:rPr>
                  <a:t>এর</a:t>
                </a:r>
                <a:r>
                  <a:rPr lang="en-US" sz="4000" dirty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Vindabody"/>
                  </a:rPr>
                  <a:t>মান</a:t>
                </a:r>
                <a:r>
                  <a:rPr lang="en-US" sz="4000" dirty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bn-IN" sz="4000" dirty="0">
                    <a:solidFill>
                      <a:srgbClr val="002060"/>
                    </a:solidFill>
                    <a:latin typeface="Vindabody"/>
                  </a:rPr>
                  <a:t>কত 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Vindabody"/>
                  </a:rPr>
                  <a:t>?</a:t>
                </a: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৫) 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Vindabody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e>
                    </m:func>
                  </m:oMath>
                </a14:m>
                <a:r>
                  <a:rPr lang="bn-IN" sz="4000" dirty="0" smtClean="0">
                    <a:solidFill>
                      <a:srgbClr val="002060"/>
                    </a:solidFill>
                    <a:latin typeface="Vindabody"/>
                  </a:rPr>
                  <a:t> -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Vindabody"/>
                  </a:rPr>
                  <a:t>এর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Vindabody"/>
                  </a:rPr>
                  <a:t>মান</a:t>
                </a:r>
                <a:r>
                  <a:rPr lang="en-US" sz="4000" dirty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bn-IN" sz="4000" dirty="0">
                    <a:solidFill>
                      <a:srgbClr val="002060"/>
                    </a:solidFill>
                    <a:latin typeface="Vindabody"/>
                  </a:rPr>
                  <a:t>কত 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Vindabody"/>
                  </a:rPr>
                  <a:t>?</a:t>
                </a:r>
                <a:endParaRPr lang="en-US" sz="4000" b="0" i="0" dirty="0" smtClean="0">
                  <a:solidFill>
                    <a:srgbClr val="002060"/>
                  </a:solidFill>
                  <a:latin typeface="Vindabody"/>
                </a:endParaRP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৬</a:t>
                </a:r>
                <a:r>
                  <a:rPr lang="en-US" sz="4000" b="0" dirty="0" smtClean="0">
                    <a:solidFill>
                      <a:srgbClr val="002060"/>
                    </a:solidFill>
                    <a:latin typeface="Vindabody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Vindabody"/>
                  </a:rPr>
                  <a:t>এর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Vindabody"/>
                  </a:rPr>
                  <a:t>মান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Vindabody"/>
                  </a:rPr>
                  <a:t> </a:t>
                </a:r>
                <a:r>
                  <a:rPr lang="bn-IN" sz="4000" dirty="0" smtClean="0">
                    <a:solidFill>
                      <a:srgbClr val="002060"/>
                    </a:solidFill>
                    <a:latin typeface="Vindabody"/>
                  </a:rPr>
                  <a:t>কত ?</a:t>
                </a:r>
                <a:endParaRPr lang="en-US" sz="4000" dirty="0" smtClean="0">
                  <a:solidFill>
                    <a:srgbClr val="002060"/>
                  </a:solidFill>
                  <a:latin typeface="Vindabody"/>
                </a:endParaRPr>
              </a:p>
              <a:p>
                <a:r>
                  <a:rPr lang="en-US" sz="4000" dirty="0" smtClean="0">
                    <a:solidFill>
                      <a:srgbClr val="0070C0"/>
                    </a:solidFill>
                  </a:rPr>
                  <a:t>৭)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4000" dirty="0">
                    <a:solidFill>
                      <a:srgbClr val="0070C0"/>
                    </a:solidFill>
                    <a:latin typeface="Vindabody"/>
                  </a:rPr>
                  <a:t>কত ?</a:t>
                </a:r>
                <a:endParaRPr lang="en-US" sz="4000" dirty="0">
                  <a:solidFill>
                    <a:srgbClr val="0070C0"/>
                  </a:solidFill>
                  <a:latin typeface="Vindabody"/>
                </a:endParaRPr>
              </a:p>
              <a:p>
                <a:endParaRPr lang="en-US" sz="4000" dirty="0">
                  <a:latin typeface="Vindabody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26" y="1279636"/>
                <a:ext cx="10604090" cy="5588774"/>
              </a:xfrm>
              <a:prstGeom prst="rect">
                <a:avLst/>
              </a:prstGeom>
              <a:blipFill>
                <a:blip r:embed="rId3" cstate="print"/>
                <a:stretch>
                  <a:fillRect l="-2070" t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74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171"/>
          <a:stretch/>
        </p:blipFill>
        <p:spPr>
          <a:xfrm>
            <a:off x="3924300" y="191728"/>
            <a:ext cx="4267200" cy="10176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96528" y="2705619"/>
                <a:ext cx="11503742" cy="2744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ক) d 10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Vindabody"/>
                  </a:rPr>
                  <a:t>এর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Vindabody"/>
                  </a:rPr>
                  <a:t>মান</a:t>
                </a:r>
                <a:r>
                  <a:rPr lang="bn-IN" sz="3200" dirty="0">
                    <a:solidFill>
                      <a:srgbClr val="00B050"/>
                    </a:solidFill>
                    <a:latin typeface="Vindabody"/>
                  </a:rPr>
                  <a:t>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Vindabody"/>
                  </a:rPr>
                  <a:t>নির্ণয় কর ।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 </a:t>
                </a:r>
              </a:p>
              <a:p>
                <a:pPr algn="ctr"/>
                <a:endParaRPr lang="en-US" sz="3200" dirty="0" smtClean="0">
                  <a:latin typeface="Vindabody"/>
                </a:endParaRPr>
              </a:p>
              <a:p>
                <a:pPr algn="ctr"/>
                <a:r>
                  <a:rPr lang="en-US" sz="3200" dirty="0" smtClean="0">
                    <a:latin typeface="Vindabody"/>
                  </a:rPr>
                  <a:t>খ)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কর।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latin typeface="Vindabody"/>
                </a:endParaRPr>
              </a:p>
              <a:p>
                <a:pPr algn="ctr"/>
                <a:endParaRPr lang="en-US" sz="3200" dirty="0" smtClean="0">
                  <a:latin typeface="Vindabody"/>
                </a:endParaRPr>
              </a:p>
              <a:p>
                <a:pPr algn="ctr"/>
                <a:r>
                  <a:rPr lang="en-US" sz="3200" dirty="0" smtClean="0">
                    <a:latin typeface="Vindabody"/>
                  </a:rPr>
                  <a:t>গ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indabody"/>
                  </a:rPr>
                  <a:t>)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)+</m:t>
                        </m:r>
                        <m:func>
                          <m:funcPr>
                            <m:ctrlPr>
                              <a:rPr lang="en-US" sz="320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Vindabody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US" sz="3200" dirty="0">
                  <a:solidFill>
                    <a:srgbClr val="0070C0"/>
                  </a:solidFill>
                  <a:latin typeface="Vindabody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8" y="2705619"/>
                <a:ext cx="11503742" cy="2744469"/>
              </a:xfrm>
              <a:prstGeom prst="rect">
                <a:avLst/>
              </a:prstGeom>
              <a:blipFill>
                <a:blip r:embed="rId3" cstate="print"/>
                <a:stretch>
                  <a:fillRect t="-2889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221227" y="1592135"/>
                <a:ext cx="11341508" cy="92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,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, </a:t>
                </a:r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, </a:t>
                </a:r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e>
                    </m:rad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7" y="1592135"/>
                <a:ext cx="11341508" cy="924805"/>
              </a:xfrm>
              <a:prstGeom prst="rect">
                <a:avLst/>
              </a:prstGeom>
              <a:blipFill>
                <a:blip r:embed="rId4" cstate="print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93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98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1" y="2549708"/>
            <a:ext cx="9556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বীজগণিত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( লগারিদম 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১৫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১২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/২০২০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2" cstate="print"/>
          <a:srcRect l="21007" t="14336" r="54470" b="23445"/>
          <a:stretch/>
        </p:blipFill>
        <p:spPr>
          <a:xfrm>
            <a:off x="4424807" y="193266"/>
            <a:ext cx="4332985" cy="2561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955167" y="3980869"/>
                <a:ext cx="710380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9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9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96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9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9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9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9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67" y="3980869"/>
                <a:ext cx="7103805" cy="156966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424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z="1800" b="1" smtClean="0">
                <a:solidFill>
                  <a:srgbClr val="002060"/>
                </a:solidFill>
              </a:rPr>
              <a:pPr/>
              <a:t>15-Dec-20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109" y="6356350"/>
            <a:ext cx="1192407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School- 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(01730169555)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95415" y="607845"/>
                <a:ext cx="1179871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16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Vindabody"/>
                    <a:cs typeface="NikoshBAN" panose="02000000000000000000" pitchFamily="2" charset="0"/>
                  </a:rPr>
                  <a:t>{2কে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8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2800" b="1" dirty="0" smtClean="0">
                    <a:latin typeface="Vindabody"/>
                    <a:cs typeface="NikoshBAN" panose="02000000000000000000" pitchFamily="2" charset="0"/>
                  </a:rPr>
                  <a:t> }   </a:t>
                </a:r>
                <a:endParaRPr lang="bn-IN" sz="28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5" y="607845"/>
                <a:ext cx="11798710" cy="847733"/>
              </a:xfrm>
              <a:prstGeom prst="rect">
                <a:avLst/>
              </a:prstGeom>
              <a:blipFill>
                <a:blip r:embed="rId2" cstate="print"/>
                <a:stretch>
                  <a:fillRect b="-17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7429" y="2500094"/>
                <a:ext cx="1191669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81</a:t>
                </a:r>
                <a:r>
                  <a:rPr lang="en-US" sz="3200" b="1" dirty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{ 3কে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81  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} </a:t>
                </a:r>
                <a:endParaRPr lang="bn-IN" sz="32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9" y="2500094"/>
                <a:ext cx="11916696" cy="784767"/>
              </a:xfrm>
              <a:prstGeom prst="rect">
                <a:avLst/>
              </a:prstGeom>
              <a:blipFill>
                <a:blip r:embed="rId3" cstate="print"/>
                <a:stretch>
                  <a:fillRect b="-2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72846" y="1519671"/>
                <a:ext cx="1179133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 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Vindabody"/>
                    <a:cs typeface="NikoshBAN" panose="02000000000000000000" pitchFamily="2" charset="0"/>
                  </a:rPr>
                  <a:t>{ 2কে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n-IN" sz="2000" b="1" dirty="0">
                    <a:latin typeface="Vindabody"/>
                  </a:rPr>
                  <a:t> </a:t>
                </a:r>
                <a:r>
                  <a:rPr lang="en-US" sz="2000" b="1" dirty="0">
                    <a:latin typeface="Vindabody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000" b="1" dirty="0" smtClean="0">
                    <a:latin typeface="Vindabody"/>
                    <a:cs typeface="NikoshBAN" panose="02000000000000000000" pitchFamily="2" charset="0"/>
                  </a:rPr>
                  <a:t>?}</a:t>
                </a:r>
                <a:r>
                  <a:rPr lang="en-US" sz="4800" b="1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 </m:t>
                        </m:r>
                      </m:sup>
                    </m:sSup>
                  </m:oMath>
                </a14:m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=7 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{ 2কে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7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4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2400" b="1" dirty="0" smtClean="0">
                    <a:latin typeface="Vindabody"/>
                    <a:cs typeface="NikoshBAN" panose="02000000000000000000" pitchFamily="2" charset="0"/>
                  </a:rPr>
                  <a:t>}</a:t>
                </a:r>
                <a:endParaRPr lang="bn-IN" sz="36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6" y="1519671"/>
                <a:ext cx="11791334" cy="847733"/>
              </a:xfrm>
              <a:prstGeom prst="rect">
                <a:avLst/>
              </a:prstGeom>
              <a:blipFill>
                <a:blip r:embed="rId4" cstate="print"/>
                <a:stretch>
                  <a:fillRect b="-20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83556" y="97687"/>
            <a:ext cx="91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109" y="3284861"/>
            <a:ext cx="11791335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কি ধরনের রাশি ? এবং এগুলোর মান নির্ণয়ে কোন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50" y="4749059"/>
            <a:ext cx="11643851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রাশি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সূচকীয় রাশি। এগুলোর মাণ নির্ণয়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জন্য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pPr/>
              <a:t>15-Dec-20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80220"/>
            <a:ext cx="5031657" cy="863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33" y="684081"/>
            <a:ext cx="12088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15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15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15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7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70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6577781" y="3667018"/>
            <a:ext cx="4881718" cy="1435921"/>
          </a:xfrm>
          <a:prstGeom prst="arc">
            <a:avLst>
              <a:gd name="adj1" fmla="val 10737400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7562237" y="4316821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6223819" y="4792094"/>
            <a:ext cx="3977150" cy="1090936"/>
          </a:xfrm>
          <a:prstGeom prst="arc">
            <a:avLst>
              <a:gd name="adj1" fmla="val 10576208"/>
              <a:gd name="adj2" fmla="val 296944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97371" y="5086037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8862" y="5178997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5495004" y="4455339"/>
                <a:ext cx="6720348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bn-IN" sz="4000" b="1" dirty="0"/>
                  <a:t> </a:t>
                </a:r>
                <a:r>
                  <a:rPr lang="en-US" sz="4000" b="1" dirty="0"/>
                  <a:t>= </a:t>
                </a:r>
                <a:r>
                  <a:rPr lang="en-US" sz="4000" b="1" dirty="0">
                    <a:solidFill>
                      <a:srgbClr val="00B050"/>
                    </a:solidFill>
                  </a:rPr>
                  <a:t> a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04" y="4455339"/>
                <a:ext cx="6720348" cy="721801"/>
              </a:xfrm>
              <a:prstGeom prst="rect">
                <a:avLst/>
              </a:prstGeom>
              <a:blipFill>
                <a:blip r:embed="rId3" cstate="print"/>
                <a:stretch>
                  <a:fillRect t="-15254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603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925097"/>
            <a:ext cx="11430000" cy="2723535"/>
          </a:xfrm>
        </p:spPr>
        <p:txBody>
          <a:bodyPr>
            <a:normAutofit lnSpcReduction="10000"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লগের সূত্রাবলি প্রমাণ করতে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লগ রাশির মান নির্ণয় করতে 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pPr/>
              <a:t>15 December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4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94966" y="1210081"/>
                <a:ext cx="11223522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2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3200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bn-IN" sz="32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ৎ 2-এর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চুতুর্থ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16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1210081"/>
                <a:ext cx="11223522" cy="1119409"/>
              </a:xfrm>
              <a:prstGeom prst="rect">
                <a:avLst/>
              </a:prstGeom>
              <a:blipFill>
                <a:blip r:embed="rId2" cstate="print"/>
                <a:stretch>
                  <a:fillRect t="-9836"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91728" y="2822552"/>
                <a:ext cx="11429999" cy="12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2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600" b="1" dirty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600" b="1" dirty="0" smtClean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600" b="1" dirty="0" smtClean="0">
                    <a:latin typeface="Vindabody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3600" b="1" dirty="0">
                    <a:latin typeface="Vindabody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indabody"/>
                  </a:rPr>
                  <a:t>  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ৎ</a:t>
                </a:r>
                <a:r>
                  <a:rPr lang="en-US" sz="3600" b="1" dirty="0">
                    <a:latin typeface="Vindabody"/>
                  </a:rPr>
                  <a:t> 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2-এর </a:t>
                </a:r>
                <a:r>
                  <a:rPr lang="en-US" sz="3600" b="1" dirty="0" err="1" smtClean="0">
                    <a:latin typeface="Vindabody"/>
                    <a:cs typeface="NikoshBAN" panose="02000000000000000000" pitchFamily="2" charset="0"/>
                  </a:rPr>
                  <a:t>ষষ্ট</a:t>
                </a:r>
                <a:r>
                  <a:rPr lang="en-US" sz="36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en-US" sz="3600" b="1" dirty="0" smtClean="0">
                    <a:latin typeface="Vindabody"/>
                  </a:rPr>
                  <a:t>64 </a:t>
                </a:r>
                <a:endParaRPr lang="en-US" sz="3600" b="1" dirty="0">
                  <a:latin typeface="Vindabody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2822552"/>
                <a:ext cx="11429999" cy="1212896"/>
              </a:xfrm>
              <a:prstGeom prst="rect">
                <a:avLst/>
              </a:prstGeom>
              <a:blipFill>
                <a:blip r:embed="rId3" cstate="print"/>
                <a:stretch>
                  <a:fillRect t="-10050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86697" y="4528510"/>
                <a:ext cx="11429999" cy="151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b="1" dirty="0" smtClean="0">
                    <a:latin typeface="Vindabody"/>
                  </a:rPr>
                  <a:t>2-</a:t>
                </a:r>
                <a:r>
                  <a:rPr lang="en-US" sz="3200" b="1" dirty="0" smtClean="0">
                    <a:latin typeface="Vindabody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Vindabody"/>
                  </a:rPr>
                  <a:t> </a:t>
                </a:r>
                <a:r>
                  <a:rPr lang="en-US" sz="3200" b="1" dirty="0" smtClean="0">
                    <a:latin typeface="Vindabody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200" b="1" dirty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200" b="1" dirty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200" b="1" dirty="0">
                    <a:latin typeface="Vindabody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Vindabody"/>
                  </a:rPr>
                  <a:t> 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ৎ</a:t>
                </a:r>
                <a:r>
                  <a:rPr lang="en-US" sz="3200" b="1" dirty="0">
                    <a:latin typeface="Vindabody"/>
                  </a:rPr>
                  <a:t> 2-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Vindabody"/>
                  </a:rPr>
                  <a:t> </a:t>
                </a:r>
                <a:r>
                  <a:rPr lang="en-US" sz="3200" b="1" dirty="0" smtClean="0">
                    <a:latin typeface="Vindabody"/>
                  </a:rPr>
                  <a:t>(-3)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 smtClean="0">
                    <a:latin typeface="Vindabody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 </a:t>
                </a:r>
                <a:endParaRPr lang="en-US" sz="3200" b="1" dirty="0">
                  <a:latin typeface="Vindabody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4528510"/>
                <a:ext cx="11429999" cy="1515287"/>
              </a:xfrm>
              <a:prstGeom prst="rect">
                <a:avLst/>
              </a:prstGeom>
              <a:blipFill>
                <a:blip r:embed="rId4" cstate="print"/>
                <a:stretch>
                  <a:fillRect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B773-F6CB-4F96-AA32-9838650C4F20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Bipul</a:t>
            </a:r>
            <a:r>
              <a:rPr lang="en-US" dirty="0" smtClean="0"/>
              <a:t> Sarkar - </a:t>
            </a:r>
            <a:r>
              <a:rPr lang="en-US" dirty="0" err="1" smtClean="0"/>
              <a:t>Atmool</a:t>
            </a:r>
            <a:r>
              <a:rPr lang="en-US" dirty="0" smtClean="0"/>
              <a:t> High School- </a:t>
            </a:r>
            <a:r>
              <a:rPr lang="en-US" dirty="0" err="1" smtClean="0"/>
              <a:t>Shibgonj-Bogura</a:t>
            </a:r>
            <a:r>
              <a:rPr lang="en-US" dirty="0" smtClean="0"/>
              <a:t> (01730169555)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7" b="22169"/>
          <a:stretch/>
        </p:blipFill>
        <p:spPr>
          <a:xfrm>
            <a:off x="294966" y="0"/>
            <a:ext cx="5247968" cy="9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50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BC3-F3A0-4DC6-B009-FCA0AAF3D51C}" type="datetime5">
              <a:rPr lang="en-US" smtClean="0"/>
              <a:pPr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62116" y="2083192"/>
                <a:ext cx="11267768" cy="319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/>
                  <a:t>(power  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/>
                  <a:t> (Indices)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উন্নীত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 smtClean="0"/>
                  <a:t>= N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/>
                  <a:t>  x-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b="1" dirty="0" smtClean="0"/>
                  <a:t>  N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/>
                  <a:t> a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/>
                  <a:t>( log)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লগারিদমের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প্রতীক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ব্যবহার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করে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লেখা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হয়ঃ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 smtClean="0"/>
                  <a:t>=x ।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/>
                  <a:t>=</a:t>
                </a:r>
                <a:r>
                  <a:rPr lang="en-US" sz="2800" b="1" dirty="0" smtClean="0"/>
                  <a:t>x-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/>
                  <a:t>N-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 smtClean="0"/>
                  <a:t>   a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/>
                  <a:t>x  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/>
                  <a:t> a 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</a:t>
                </a:r>
                <a:r>
                  <a:rPr lang="en-US" sz="2800" b="1" dirty="0" smtClean="0"/>
                  <a:t>0</a:t>
                </a:r>
                <a:r>
                  <a:rPr lang="bn-IN" sz="2800" b="1" dirty="0" smtClean="0"/>
                  <a:t>,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≠</a:t>
                </a:r>
                <a:r>
                  <a:rPr lang="en-US" sz="2800" b="1" dirty="0" smtClean="0"/>
                  <a:t>  1</a:t>
                </a:r>
                <a:r>
                  <a:rPr lang="bn-IN" sz="2800" b="1" dirty="0" smtClean="0"/>
                  <a:t> এবং </a:t>
                </a:r>
                <a:r>
                  <a:rPr lang="en-US" sz="2800" b="1" dirty="0" smtClean="0"/>
                  <a:t>N</a:t>
                </a:r>
                <a:r>
                  <a:rPr lang="bn-IN" sz="2800" b="1" dirty="0" smtClean="0"/>
                  <a:t> 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সংখ্যা হতে হবে</a:t>
                </a:r>
                <a:r>
                  <a:rPr lang="bn-IN" sz="2800" b="1" dirty="0" smtClean="0"/>
                  <a:t>।</a:t>
                </a:r>
                <a:r>
                  <a:rPr lang="en-US" sz="2800" b="1" dirty="0" smtClean="0"/>
                  <a:t>   </a:t>
                </a:r>
                <a:endParaRPr lang="en-US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2083192"/>
                <a:ext cx="11267768" cy="3192541"/>
              </a:xfrm>
              <a:prstGeom prst="rect">
                <a:avLst/>
              </a:prstGeom>
              <a:blipFill>
                <a:blip r:embed="rId2" cstate="print"/>
                <a:stretch>
                  <a:fillRect l="-1136" t="-1912" b="-4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7" b="22169"/>
          <a:stretch/>
        </p:blipFill>
        <p:spPr>
          <a:xfrm>
            <a:off x="2905432" y="125969"/>
            <a:ext cx="5247968" cy="9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127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558" y="524591"/>
                <a:ext cx="12034684" cy="1325563"/>
              </a:xfrm>
            </p:spPr>
            <p:txBody>
              <a:bodyPr>
                <a:norm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বীজগণিতে সাধারণ আকারের সমীকরণ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bn-IN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রুপান্তর করলে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bn-IN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হয়। মূলত সমীকরণ দূ’টি একই ,কেবলমাত্র প্রকাশ ভিন্ন।অনুরুপভাবে ,লগারিদমের সমীকরণ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=x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আবার বীজগণিতে সাধারণ সমীকরণ</a:t>
                </a:r>
                <a:b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 রুপান্তর করা যায় । যেমন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558" y="524591"/>
                <a:ext cx="12034684" cy="1325563"/>
              </a:xfrm>
              <a:blipFill>
                <a:blip r:embed="rId3" cstate="print"/>
                <a:stretch>
                  <a:fillRect l="-811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সমীকরণ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588419"/>
                <a:ext cx="5157787" cy="318849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4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588419"/>
                <a:ext cx="5157787" cy="3188493"/>
              </a:xfrm>
              <a:blipFill>
                <a:blip r:embed="rId4" cstate="print"/>
                <a:stretch>
                  <a:fillRect t="-1721" b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লগারিদমের মাধ্যমে সমীকরণ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588418"/>
                <a:ext cx="5183188" cy="318849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=0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=o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=2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=3</a:t>
                </a:r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588418"/>
                <a:ext cx="5183188" cy="3188494"/>
              </a:xfrm>
              <a:blipFill>
                <a:blip r:embed="rId5" cstate="print"/>
                <a:stretch>
                  <a:fillRect t="-2677" b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7158-0224-4009-80C0-F37C3F0511C3}" type="datetime5">
              <a:rPr lang="en-US" sz="1800" b="1" smtClean="0">
                <a:solidFill>
                  <a:srgbClr val="002060"/>
                </a:solidFill>
              </a:rPr>
              <a:pPr/>
              <a:t>15-Dec-20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9213" y="6356350"/>
            <a:ext cx="1169547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School- 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(01730169555)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57200" y="5914103"/>
                <a:ext cx="11577484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X-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 যাই হোক না কেনো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সর্বদাই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ধনাত্মক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তবে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ঋণাত্মক</m:t>
                    </m:r>
                    <m:r>
                      <m:rPr>
                        <m:nor/>
                      </m:rPr>
                      <a:rPr lang="bn-IN" b="1" i="0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IN" b="1" i="0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শুন্য বা এক হতে পারবে না। </m:t>
                    </m:r>
                  </m:oMath>
                </a14:m>
                <a:endParaRPr lang="en-US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14103"/>
                <a:ext cx="11577484" cy="426527"/>
              </a:xfrm>
              <a:prstGeom prst="rect">
                <a:avLst/>
              </a:prstGeom>
              <a:blipFill>
                <a:blip r:embed="rId6" cstate="print"/>
                <a:stretch>
                  <a:fillRect t="-285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84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371</Words>
  <Application>Microsoft Office PowerPoint</Application>
  <PresentationFormat>Custom</PresentationFormat>
  <Paragraphs>110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 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247</cp:revision>
  <dcterms:created xsi:type="dcterms:W3CDTF">2020-05-17T15:01:03Z</dcterms:created>
  <dcterms:modified xsi:type="dcterms:W3CDTF">2020-12-15T16:05:37Z</dcterms:modified>
</cp:coreProperties>
</file>