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5" r:id="rId6"/>
    <p:sldId id="267" r:id="rId7"/>
    <p:sldId id="281" r:id="rId8"/>
    <p:sldId id="268" r:id="rId9"/>
    <p:sldId id="269" r:id="rId10"/>
    <p:sldId id="270" r:id="rId11"/>
    <p:sldId id="271" r:id="rId12"/>
    <p:sldId id="273" r:id="rId13"/>
    <p:sldId id="274" r:id="rId14"/>
    <p:sldId id="277" r:id="rId15"/>
    <p:sldId id="276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3FDF-0306-4BBD-95F2-F5BF0AFC0A5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37D6-0F3E-46CA-9928-709040D2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3FDF-0306-4BBD-95F2-F5BF0AFC0A5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37D6-0F3E-46CA-9928-709040D2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3FDF-0306-4BBD-95F2-F5BF0AFC0A5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37D6-0F3E-46CA-9928-709040D2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3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3FDF-0306-4BBD-95F2-F5BF0AFC0A5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37D6-0F3E-46CA-9928-709040D2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3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3FDF-0306-4BBD-95F2-F5BF0AFC0A5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37D6-0F3E-46CA-9928-709040D2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2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3FDF-0306-4BBD-95F2-F5BF0AFC0A5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37D6-0F3E-46CA-9928-709040D2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3FDF-0306-4BBD-95F2-F5BF0AFC0A5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37D6-0F3E-46CA-9928-709040D2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87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3FDF-0306-4BBD-95F2-F5BF0AFC0A5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37D6-0F3E-46CA-9928-709040D2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6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3FDF-0306-4BBD-95F2-F5BF0AFC0A5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37D6-0F3E-46CA-9928-709040D2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3FDF-0306-4BBD-95F2-F5BF0AFC0A5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37D6-0F3E-46CA-9928-709040D2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3FDF-0306-4BBD-95F2-F5BF0AFC0A5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37D6-0F3E-46CA-9928-709040D2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2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83FDF-0306-4BBD-95F2-F5BF0AFC0A5F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337D6-0F3E-46CA-9928-709040D2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762145" y="539263"/>
            <a:ext cx="2174972" cy="166396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4807652" y="539263"/>
            <a:ext cx="2174972" cy="1663961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6853159" y="539263"/>
            <a:ext cx="2174972" cy="1663961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400000">
            <a:off x="9059475" y="2397372"/>
            <a:ext cx="1969477" cy="174673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10800000">
            <a:off x="2791745" y="4346203"/>
            <a:ext cx="6285500" cy="1728728"/>
            <a:chOff x="2326611" y="4268345"/>
            <a:chExt cx="5580587" cy="1728728"/>
          </a:xfrm>
        </p:grpSpPr>
        <p:sp>
          <p:nvSpPr>
            <p:cNvPr id="5" name="Isosceles Triangle 4"/>
            <p:cNvSpPr/>
            <p:nvPr/>
          </p:nvSpPr>
          <p:spPr>
            <a:xfrm>
              <a:off x="4114584" y="4268345"/>
              <a:ext cx="1969477" cy="1713797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2326611" y="4402799"/>
              <a:ext cx="1969477" cy="1552523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5937721" y="4402798"/>
              <a:ext cx="1969477" cy="159427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Isosceles Triangle 8"/>
          <p:cNvSpPr/>
          <p:nvPr/>
        </p:nvSpPr>
        <p:spPr>
          <a:xfrm rot="16200000">
            <a:off x="728051" y="2397371"/>
            <a:ext cx="1969477" cy="1746738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9477" y="2396743"/>
            <a:ext cx="6095427" cy="17554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Process 33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48" name="Flowchart: Process 47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Process 52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Process 53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lowchart: Process 58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61" name="Chord 60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hord 61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hord 63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hord 64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68" name="Chord 67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hord 68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hord 69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hord 70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1221841" y="963795"/>
            <a:ext cx="1072055" cy="1210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9622996" y="963795"/>
            <a:ext cx="1072055" cy="12109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713981" y="861848"/>
            <a:ext cx="311351" cy="3682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6774604" y="779674"/>
            <a:ext cx="311351" cy="36824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0044213" y="609601"/>
            <a:ext cx="0" cy="538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  <a:endCxn id="10" idx="0"/>
          </p:cNvCxnSpPr>
          <p:nvPr/>
        </p:nvCxnSpPr>
        <p:spPr>
          <a:xfrm flipH="1">
            <a:off x="1757869" y="597879"/>
            <a:ext cx="7939" cy="365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869656" y="586155"/>
            <a:ext cx="51586" cy="377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30279" y="609601"/>
            <a:ext cx="0" cy="354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6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12" name="Flowchart: Process 11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lowchart: Process 21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24" name="Chord 23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hord 24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hord 25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hord 26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29" name="Chord 28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hord 29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hord 30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hord 31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486FA60-4237-4850-AB3B-D6011B3737C8}"/>
              </a:ext>
            </a:extLst>
          </p:cNvPr>
          <p:cNvGrpSpPr/>
          <p:nvPr/>
        </p:nvGrpSpPr>
        <p:grpSpPr>
          <a:xfrm>
            <a:off x="1437723" y="1234702"/>
            <a:ext cx="9099055" cy="3831027"/>
            <a:chOff x="1847850" y="1108007"/>
            <a:chExt cx="9099055" cy="3831027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DD623971-FCAF-4C2B-A5DD-EA379E0284A6}"/>
                </a:ext>
              </a:extLst>
            </p:cNvPr>
            <p:cNvSpPr/>
            <p:nvPr/>
          </p:nvSpPr>
          <p:spPr>
            <a:xfrm>
              <a:off x="1847850" y="2590800"/>
              <a:ext cx="8496300" cy="190462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>
                  <a:ln w="0"/>
                  <a:solidFill>
                    <a:srgbClr val="0099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Elephant" panose="02020904090505020303" pitchFamily="18" charset="0"/>
                </a:rPr>
                <a:t>Open your book</a:t>
              </a:r>
            </a:p>
            <a:p>
              <a:r>
                <a:rPr lang="en-US" sz="4400" dirty="0">
                  <a:ln w="0"/>
                  <a:solidFill>
                    <a:srgbClr val="0099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Elephant" panose="02020904090505020303" pitchFamily="18" charset="0"/>
                </a:rPr>
                <a:t> at page 38</a:t>
              </a:r>
              <a:endParaRPr lang="en-US" sz="4400" dirty="0">
                <a:ln w="0"/>
                <a:solidFill>
                  <a:srgbClr val="00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65064786-13A2-4C41-94A8-D98B8C176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3755" y="1108007"/>
              <a:ext cx="2943150" cy="38310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039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720675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8483761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-356602" y="699343"/>
            <a:ext cx="12757298" cy="6134372"/>
            <a:chOff x="-322448" y="567838"/>
            <a:chExt cx="12757298" cy="6134372"/>
          </a:xfrm>
        </p:grpSpPr>
        <p:sp>
          <p:nvSpPr>
            <p:cNvPr id="12" name="Flowchart: Process 11"/>
            <p:cNvSpPr/>
            <p:nvPr/>
          </p:nvSpPr>
          <p:spPr>
            <a:xfrm>
              <a:off x="9659228" y="611605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0898406" y="610433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9951" y="611605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219245" y="610433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2433865" y="610433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657620" y="610433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858705" y="609261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6057467" y="609261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7292058" y="610433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8495262" y="610433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hord 23"/>
            <p:cNvSpPr/>
            <p:nvPr/>
          </p:nvSpPr>
          <p:spPr>
            <a:xfrm rot="1419933">
              <a:off x="11082239" y="567838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hord 24"/>
            <p:cNvSpPr/>
            <p:nvPr/>
          </p:nvSpPr>
          <p:spPr>
            <a:xfrm rot="1419933">
              <a:off x="11125176" y="1935008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hord 25"/>
            <p:cNvSpPr/>
            <p:nvPr/>
          </p:nvSpPr>
          <p:spPr>
            <a:xfrm rot="1419933">
              <a:off x="11091559" y="3302178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hord 26"/>
            <p:cNvSpPr/>
            <p:nvPr/>
          </p:nvSpPr>
          <p:spPr>
            <a:xfrm rot="1419933">
              <a:off x="11065182" y="4649137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hord 28"/>
            <p:cNvSpPr/>
            <p:nvPr/>
          </p:nvSpPr>
          <p:spPr>
            <a:xfrm rot="12066958">
              <a:off x="-256664" y="4763287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hord 29"/>
            <p:cNvSpPr/>
            <p:nvPr/>
          </p:nvSpPr>
          <p:spPr>
            <a:xfrm rot="12066958">
              <a:off x="-261647" y="3372901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hord 30"/>
            <p:cNvSpPr/>
            <p:nvPr/>
          </p:nvSpPr>
          <p:spPr>
            <a:xfrm rot="12066958">
              <a:off x="-288881" y="2005589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hord 31"/>
            <p:cNvSpPr/>
            <p:nvPr/>
          </p:nvSpPr>
          <p:spPr>
            <a:xfrm rot="12066958">
              <a:off x="-322448" y="658790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926082" y="1238339"/>
            <a:ext cx="6248400" cy="64633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Elephant" panose="02020904090505020303" pitchFamily="18" charset="0"/>
              </a:rPr>
              <a:t>Student’s reading silently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533414D-9006-4DB4-9036-566550848BDB}"/>
              </a:ext>
            </a:extLst>
          </p:cNvPr>
          <p:cNvGrpSpPr/>
          <p:nvPr/>
        </p:nvGrpSpPr>
        <p:grpSpPr>
          <a:xfrm>
            <a:off x="1523999" y="2833898"/>
            <a:ext cx="8991601" cy="2215766"/>
            <a:chOff x="1447799" y="3758478"/>
            <a:chExt cx="8991601" cy="2215766"/>
          </a:xfrm>
          <a:solidFill>
            <a:srgbClr val="FF66FF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36" name="TextBox 35"/>
            <p:cNvSpPr txBox="1"/>
            <p:nvPr/>
          </p:nvSpPr>
          <p:spPr>
            <a:xfrm>
              <a:off x="1447799" y="3758478"/>
              <a:ext cx="2438400" cy="584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Elephant" panose="02020904090505020303" pitchFamily="18" charset="0"/>
                  <a:cs typeface="NikoshBAN" pitchFamily="2" charset="0"/>
                </a:rPr>
                <a:t>farmer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47799" y="4837743"/>
              <a:ext cx="2438399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Elephant" panose="02020904090505020303" pitchFamily="18" charset="0"/>
                  <a:cs typeface="NikoshBAN" pitchFamily="2" charset="0"/>
                </a:rPr>
                <a:t>pilot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47800" y="4287560"/>
              <a:ext cx="2438399" cy="584775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Elephant" panose="02020904090505020303" pitchFamily="18" charset="0"/>
                  <a:cs typeface="NikoshBAN" pitchFamily="2" charset="0"/>
                </a:rPr>
                <a:t>doctor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447799" y="5389469"/>
              <a:ext cx="2438398" cy="584775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Elephant" panose="02020904090505020303" pitchFamily="18" charset="0"/>
                  <a:cs typeface="NikoshBAN" pitchFamily="2" charset="0"/>
                </a:rPr>
                <a:t>blacksmith</a:t>
              </a: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3886200" y="3954254"/>
              <a:ext cx="762000" cy="205076"/>
            </a:xfrm>
            <a:prstGeom prst="rightArrow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Elephant" panose="02020904090505020303" pitchFamily="18" charset="0"/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3886200" y="4505980"/>
              <a:ext cx="838200" cy="221010"/>
            </a:xfrm>
            <a:prstGeom prst="rightArrow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Elephant" panose="02020904090505020303" pitchFamily="18" charset="0"/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3886200" y="5039380"/>
              <a:ext cx="838200" cy="264840"/>
            </a:xfrm>
            <a:prstGeom prst="rightArrow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Elephant" panose="02020904090505020303" pitchFamily="18" charset="0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3810000" y="5572780"/>
              <a:ext cx="838200" cy="221010"/>
            </a:xfrm>
            <a:prstGeom prst="rightArrow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Elephant" panose="02020904090505020303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54880" y="3820180"/>
              <a:ext cx="5684520" cy="584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Elephant" panose="02020904090505020303" pitchFamily="18" charset="0"/>
                  <a:cs typeface="NikoshBAN" pitchFamily="2" charset="0"/>
                </a:rPr>
                <a:t>A farmer grows food.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54880" y="4353580"/>
              <a:ext cx="5684520" cy="584775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Elephant" panose="02020904090505020303" pitchFamily="18" charset="0"/>
                  <a:cs typeface="NikoshBAN" pitchFamily="2" charset="0"/>
                </a:rPr>
                <a:t>A doctor helps people.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54880" y="4911805"/>
              <a:ext cx="5684520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Elephant" panose="02020904090505020303" pitchFamily="18" charset="0"/>
                  <a:cs typeface="NikoshBAN" pitchFamily="2" charset="0"/>
                </a:rPr>
                <a:t>A pilot flies plane.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754880" y="5492115"/>
              <a:ext cx="5684520" cy="461665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Elephant" panose="02020904090505020303" pitchFamily="18" charset="0"/>
                  <a:cs typeface="NikoshBAN" pitchFamily="2" charset="0"/>
                </a:rPr>
                <a:t>A </a:t>
              </a:r>
              <a:r>
                <a:rPr lang="en-US" sz="2400" dirty="0" err="1">
                  <a:latin typeface="Elephant" panose="02020904090505020303" pitchFamily="18" charset="0"/>
                  <a:cs typeface="NikoshBAN" pitchFamily="2" charset="0"/>
                </a:rPr>
                <a:t>blacksm</a:t>
              </a:r>
              <a:r>
                <a:rPr lang="en-US" sz="2400" dirty="0">
                  <a:latin typeface="Elephant" panose="02020904090505020303" pitchFamily="18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Elephant" panose="02020904090505020303" pitchFamily="18" charset="0"/>
                  <a:cs typeface="NikoshBAN" pitchFamily="2" charset="0"/>
                </a:rPr>
                <a:t>ithmakes</a:t>
              </a:r>
              <a:r>
                <a:rPr lang="en-US" sz="2400" dirty="0">
                  <a:latin typeface="Elephant" panose="02020904090505020303" pitchFamily="18" charset="0"/>
                  <a:cs typeface="NikoshBAN" pitchFamily="2" charset="0"/>
                </a:rPr>
                <a:t> metal things.</a:t>
              </a: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2A7E7EDA-4E71-4710-86DB-39AB095C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200" y="1048369"/>
            <a:ext cx="1572004" cy="11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58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Process 15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26" name="Flowchart: Process 25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Process 26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Process 27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Process 28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lowchart: Process 35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38" name="Chord 37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hord 38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hord 39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hord 40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43" name="Chord 42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hord 43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hord 44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hord 45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916464" y="1047887"/>
            <a:ext cx="2042160" cy="830997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ritannic Bold" panose="020B0903060703020204" pitchFamily="34" charset="0"/>
              </a:rPr>
              <a:t>Let’s play a Kim’s game.</a:t>
            </a:r>
          </a:p>
        </p:txBody>
      </p:sp>
      <p:sp>
        <p:nvSpPr>
          <p:cNvPr id="50" name="Sun 49"/>
          <p:cNvSpPr/>
          <p:nvPr/>
        </p:nvSpPr>
        <p:spPr>
          <a:xfrm>
            <a:off x="3733800" y="2172702"/>
            <a:ext cx="5119464" cy="2627898"/>
          </a:xfrm>
          <a:prstGeom prst="sun">
            <a:avLst>
              <a:gd name="adj" fmla="val 226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Britannic Bold" panose="020B0903060703020204" pitchFamily="34" charset="0"/>
              </a:rPr>
              <a:t>Occupation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349240" y="807720"/>
            <a:ext cx="2042160" cy="1173480"/>
            <a:chOff x="3926250" y="1083982"/>
            <a:chExt cx="1226343" cy="1226343"/>
          </a:xfrm>
          <a:solidFill>
            <a:srgbClr val="FFFF00"/>
          </a:solidFill>
        </p:grpSpPr>
        <p:sp>
          <p:nvSpPr>
            <p:cNvPr id="52" name="Oval 51"/>
            <p:cNvSpPr/>
            <p:nvPr/>
          </p:nvSpPr>
          <p:spPr>
            <a:xfrm>
              <a:off x="3926250" y="1083982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Oval 4"/>
            <p:cNvSpPr/>
            <p:nvPr/>
          </p:nvSpPr>
          <p:spPr>
            <a:xfrm>
              <a:off x="4105844" y="1295017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>
                  <a:solidFill>
                    <a:srgbClr val="FF0000"/>
                  </a:solidFill>
                  <a:latin typeface="Britannic Bold" panose="020B0903060703020204" pitchFamily="34" charset="0"/>
                </a:rPr>
                <a:t>farmer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029111" y="2835040"/>
            <a:ext cx="2400889" cy="1355960"/>
            <a:chOff x="3926250" y="1083982"/>
            <a:chExt cx="1226343" cy="1226343"/>
          </a:xfrm>
          <a:solidFill>
            <a:srgbClr val="FF66FF"/>
          </a:solidFill>
        </p:grpSpPr>
        <p:sp>
          <p:nvSpPr>
            <p:cNvPr id="55" name="Oval 54"/>
            <p:cNvSpPr/>
            <p:nvPr/>
          </p:nvSpPr>
          <p:spPr>
            <a:xfrm>
              <a:off x="3926250" y="1083982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Oval 4"/>
            <p:cNvSpPr/>
            <p:nvPr/>
          </p:nvSpPr>
          <p:spPr>
            <a:xfrm>
              <a:off x="4105844" y="1263576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latin typeface="Britannic Bold" panose="020B0903060703020204" pitchFamily="34" charset="0"/>
                </a:rPr>
                <a:t> </a:t>
              </a:r>
              <a:r>
                <a:rPr lang="en-US" sz="3600" dirty="0">
                  <a:solidFill>
                    <a:schemeClr val="tx1"/>
                  </a:solidFill>
                  <a:latin typeface="Britannic Bold" panose="020B0903060703020204" pitchFamily="34" charset="0"/>
                </a:rPr>
                <a:t>doctor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074920" y="4953000"/>
            <a:ext cx="2042160" cy="1147381"/>
            <a:chOff x="3926250" y="1083982"/>
            <a:chExt cx="1226343" cy="1226343"/>
          </a:xfrm>
          <a:solidFill>
            <a:srgbClr val="FFFF00"/>
          </a:solidFill>
        </p:grpSpPr>
        <p:sp>
          <p:nvSpPr>
            <p:cNvPr id="58" name="Oval 57"/>
            <p:cNvSpPr/>
            <p:nvPr/>
          </p:nvSpPr>
          <p:spPr>
            <a:xfrm>
              <a:off x="3926250" y="1083982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Oval 4"/>
            <p:cNvSpPr/>
            <p:nvPr/>
          </p:nvSpPr>
          <p:spPr>
            <a:xfrm>
              <a:off x="4105844" y="1263576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latin typeface="Britannic Bold" panose="020B0903060703020204" pitchFamily="34" charset="0"/>
                </a:rPr>
                <a:t> </a:t>
              </a:r>
              <a:r>
                <a:rPr lang="en-US" sz="4000" dirty="0">
                  <a:solidFill>
                    <a:srgbClr val="FF0000"/>
                  </a:solidFill>
                  <a:latin typeface="Britannic Bold" panose="020B0903060703020204" pitchFamily="34" charset="0"/>
                </a:rPr>
                <a:t>pilot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14400" y="2754175"/>
            <a:ext cx="2614251" cy="1436825"/>
            <a:chOff x="3926250" y="1083982"/>
            <a:chExt cx="1226343" cy="1226343"/>
          </a:xfrm>
          <a:solidFill>
            <a:srgbClr val="FF66FF"/>
          </a:solidFill>
        </p:grpSpPr>
        <p:sp>
          <p:nvSpPr>
            <p:cNvPr id="61" name="Oval 60"/>
            <p:cNvSpPr/>
            <p:nvPr/>
          </p:nvSpPr>
          <p:spPr>
            <a:xfrm>
              <a:off x="3926250" y="1083982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Oval 4"/>
            <p:cNvSpPr/>
            <p:nvPr/>
          </p:nvSpPr>
          <p:spPr>
            <a:xfrm>
              <a:off x="3972009" y="1421825"/>
              <a:ext cx="1134825" cy="4442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solidFill>
                    <a:schemeClr val="tx1"/>
                  </a:solidFill>
                  <a:latin typeface="Britannic Bold" panose="020B0903060703020204" pitchFamily="34" charset="0"/>
                </a:rPr>
                <a:t> blacksmith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79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12" name="Flowchart: Process 11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lowchart: Process 21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24" name="Chord 23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hord 24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hord 25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hord 26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29" name="Chord 28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hord 29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hord 30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hord 31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626462" y="1966320"/>
            <a:ext cx="1645920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ritannic Bold" panose="020B0903060703020204" pitchFamily="34" charset="0"/>
              </a:rPr>
              <a:t>Group 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67058" y="2718077"/>
            <a:ext cx="487310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</a:rPr>
              <a:t>Who grows foods and crops?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26462" y="2727963"/>
            <a:ext cx="1666342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ritannic Bold" panose="020B0903060703020204" pitchFamily="34" charset="0"/>
              </a:rPr>
              <a:t>Group 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97579" y="1948386"/>
            <a:ext cx="4901003" cy="58477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ritannic Bold" panose="020B0903060703020204" pitchFamily="34" charset="0"/>
              </a:rPr>
              <a:t>Who teaches students?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36520" y="3489963"/>
            <a:ext cx="1666342" cy="584775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ritannic Bold" panose="020B0903060703020204" pitchFamily="34" charset="0"/>
              </a:rPr>
              <a:t>Group 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97577" y="5124822"/>
            <a:ext cx="4901005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ritannic Bold" panose="020B0903060703020204" pitchFamily="34" charset="0"/>
              </a:rPr>
              <a:t>Who makes metal things?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26462" y="4328163"/>
            <a:ext cx="1686458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ritannic Bold" panose="020B0903060703020204" pitchFamily="34" charset="0"/>
              </a:rPr>
              <a:t>Group 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29201" y="4332628"/>
            <a:ext cx="489204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ritannic Bold" panose="020B0903060703020204" pitchFamily="34" charset="0"/>
              </a:rPr>
              <a:t>Who helps people?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16591" y="5090163"/>
            <a:ext cx="1696329" cy="584775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ritannic Bold" panose="020B0903060703020204" pitchFamily="34" charset="0"/>
              </a:rPr>
              <a:t>Group 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49733" y="3511577"/>
            <a:ext cx="4873106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Britannic Bold" panose="020B0903060703020204" pitchFamily="34" charset="0"/>
              </a:rPr>
              <a:t>Who drives a bus?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4389120" y="2086202"/>
            <a:ext cx="609600" cy="38323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4343400" y="2806395"/>
            <a:ext cx="609600" cy="383233"/>
          </a:xfrm>
          <a:prstGeom prst="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4343400" y="3568395"/>
            <a:ext cx="609600" cy="383233"/>
          </a:xfrm>
          <a:prstGeom prst="rightArrow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4343400" y="4495803"/>
            <a:ext cx="609600" cy="38323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4343400" y="5173060"/>
            <a:ext cx="609600" cy="383233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1E36FCC9-46C6-432B-95CE-AD4AC38DD63F}"/>
              </a:ext>
            </a:extLst>
          </p:cNvPr>
          <p:cNvGrpSpPr/>
          <p:nvPr/>
        </p:nvGrpSpPr>
        <p:grpSpPr>
          <a:xfrm>
            <a:off x="2636520" y="825434"/>
            <a:ext cx="7495492" cy="938037"/>
            <a:chOff x="3822217" y="825434"/>
            <a:chExt cx="5695449" cy="938037"/>
          </a:xfrm>
        </p:grpSpPr>
        <p:sp>
          <p:nvSpPr>
            <p:cNvPr id="49" name="TextBox 48"/>
            <p:cNvSpPr txBox="1"/>
            <p:nvPr/>
          </p:nvSpPr>
          <p:spPr>
            <a:xfrm>
              <a:off x="4386774" y="955003"/>
              <a:ext cx="4376225" cy="646331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Algerian" panose="04020705040A02060702" pitchFamily="82" charset="0"/>
                </a:rPr>
                <a:t>Group work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="" xmlns:a16="http://schemas.microsoft.com/office/drawing/2014/main" id="{0A47AFF0-623B-48DC-9BDC-DAE372090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9030" y="836305"/>
              <a:ext cx="1238636" cy="927166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="" xmlns:a16="http://schemas.microsoft.com/office/drawing/2014/main" id="{1030E143-EC24-432F-98FF-70381BA45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217" y="825434"/>
              <a:ext cx="1238636" cy="927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68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12" name="Flowchart: Process 11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lowchart: Process 21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24" name="Chord 23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hord 24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hord 25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hord 26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29" name="Chord 28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hord 29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hord 30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hord 31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01275" y="766562"/>
            <a:ext cx="2267494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Britannic Bold" panose="020B0903060703020204" pitchFamily="34" charset="0"/>
              </a:rPr>
              <a:t>Individual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Britannic Bold" panose="020B0903060703020204" pitchFamily="34" charset="0"/>
              </a:rPr>
              <a:t> work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343547" y="852587"/>
            <a:ext cx="6336487" cy="523220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ritannic Bold" panose="020B0903060703020204" pitchFamily="34" charset="0"/>
              </a:rPr>
              <a:t>See the pictures and say about these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8" b="11282"/>
          <a:stretch/>
        </p:blipFill>
        <p:spPr>
          <a:xfrm>
            <a:off x="8396307" y="3831155"/>
            <a:ext cx="2450878" cy="15185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861" y="1589168"/>
            <a:ext cx="2533422" cy="16286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13" y="1589168"/>
            <a:ext cx="2519432" cy="16844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661" y="3713530"/>
            <a:ext cx="2554873" cy="18164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5"/>
          <a:stretch/>
        </p:blipFill>
        <p:spPr>
          <a:xfrm>
            <a:off x="4624308" y="1618791"/>
            <a:ext cx="2795478" cy="16430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18" y="3964430"/>
            <a:ext cx="2416904" cy="15733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7" name="TextBox 46"/>
          <p:cNvSpPr txBox="1"/>
          <p:nvPr/>
        </p:nvSpPr>
        <p:spPr>
          <a:xfrm>
            <a:off x="1441690" y="5559416"/>
            <a:ext cx="239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Pilot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56390" y="5349712"/>
            <a:ext cx="307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Blacksmith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9067" y="3229203"/>
            <a:ext cx="239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Doctor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39222" y="5515714"/>
            <a:ext cx="239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Tailor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66627" y="3093739"/>
            <a:ext cx="239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Teacher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30638" y="3213103"/>
            <a:ext cx="239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Farmer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1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12" name="Flowchart: Process 11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lowchart: Process 21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24" name="Chord 23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hord 24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hord 25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hord 26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29" name="Chord 28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hord 29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hord 30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hord 31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205088" y="651823"/>
            <a:ext cx="5979944" cy="120032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dirty="0" err="1">
                <a:solidFill>
                  <a:srgbClr val="212121"/>
                </a:solidFill>
                <a:latin typeface="Edwardian Script ITC" panose="030303020407070D0804" pitchFamily="66" charset="0"/>
                <a:cs typeface="Arial" pitchFamily="34" charset="0"/>
              </a:rPr>
              <a:t>Elvauation</a:t>
            </a:r>
            <a:r>
              <a:rPr lang="en-US" sz="7200" dirty="0">
                <a:solidFill>
                  <a:srgbClr val="212121"/>
                </a:solidFill>
                <a:latin typeface="Edwardian Script ITC" panose="030303020407070D0804" pitchFamily="66" charset="0"/>
                <a:cs typeface="Arial" pitchFamily="34" charset="0"/>
              </a:rPr>
              <a:t> </a:t>
            </a:r>
            <a:r>
              <a:rPr lang="en-US" sz="7200" dirty="0">
                <a:solidFill>
                  <a:schemeClr val="tx1"/>
                </a:solidFill>
                <a:latin typeface="Edwardian Script ITC" panose="030303020407070D0804" pitchFamily="66" charset="0"/>
                <a:cs typeface="Arial" pitchFamily="34" charset="0"/>
              </a:rPr>
              <a:t> </a:t>
            </a:r>
            <a:endParaRPr lang="en-US" sz="9600" dirty="0">
              <a:solidFill>
                <a:schemeClr val="tx1"/>
              </a:solidFill>
              <a:latin typeface="Edwardian Script ITC" panose="030303020407070D0804" pitchFamily="66" charset="0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96CC191A-3129-46A6-9D60-69F823971D65}"/>
              </a:ext>
            </a:extLst>
          </p:cNvPr>
          <p:cNvGrpSpPr/>
          <p:nvPr/>
        </p:nvGrpSpPr>
        <p:grpSpPr>
          <a:xfrm>
            <a:off x="3246121" y="1933908"/>
            <a:ext cx="6076791" cy="3968203"/>
            <a:chOff x="3237416" y="1718606"/>
            <a:chExt cx="5387988" cy="3968203"/>
          </a:xfrm>
        </p:grpSpPr>
        <p:sp>
          <p:nvSpPr>
            <p:cNvPr id="35" name="TextBox 34"/>
            <p:cNvSpPr txBox="1"/>
            <p:nvPr/>
          </p:nvSpPr>
          <p:spPr>
            <a:xfrm>
              <a:off x="3299846" y="5040478"/>
              <a:ext cx="5302117" cy="6463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5</a:t>
              </a:r>
              <a:r>
                <a:rPr lang="en-US" sz="3600" dirty="0" smtClean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. </a:t>
              </a:r>
              <a:r>
                <a:rPr lang="en-US" sz="3600" dirty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Who grows food? </a:t>
              </a:r>
              <a:r>
                <a:rPr lang="en-US" sz="3600" dirty="0">
                  <a:solidFill>
                    <a:schemeClr val="tx1"/>
                  </a:solidFill>
                  <a:latin typeface="Britannic Bold" panose="020B0903060703020204" pitchFamily="34" charset="0"/>
                  <a:cs typeface="Arial" pitchFamily="34" charset="0"/>
                </a:rPr>
                <a:t> </a:t>
              </a:r>
              <a:endParaRPr lang="en-US" sz="4800" dirty="0">
                <a:solidFill>
                  <a:schemeClr val="tx1"/>
                </a:solidFill>
                <a:latin typeface="Britannic Bold" panose="020B0903060703020204" pitchFamily="34" charset="0"/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83904" y="3366244"/>
              <a:ext cx="5302117" cy="646331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3</a:t>
              </a:r>
              <a:r>
                <a:rPr lang="en-US" sz="3600" dirty="0" smtClean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. </a:t>
              </a:r>
              <a:r>
                <a:rPr lang="en-US" sz="3600" dirty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Who helps people? </a:t>
              </a:r>
              <a:r>
                <a:rPr lang="en-US" sz="3600" dirty="0">
                  <a:solidFill>
                    <a:schemeClr val="tx1"/>
                  </a:solidFill>
                  <a:latin typeface="Britannic Bold" panose="020B0903060703020204" pitchFamily="34" charset="0"/>
                  <a:cs typeface="Arial" pitchFamily="34" charset="0"/>
                </a:rPr>
                <a:t> </a:t>
              </a:r>
              <a:endParaRPr lang="en-US" sz="4800" dirty="0">
                <a:solidFill>
                  <a:schemeClr val="tx1"/>
                </a:solidFill>
                <a:latin typeface="Britannic Bold" panose="020B0903060703020204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99846" y="4153350"/>
              <a:ext cx="5302117" cy="64633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4</a:t>
              </a:r>
              <a:r>
                <a:rPr lang="en-US" sz="3600" dirty="0" smtClean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. </a:t>
              </a:r>
              <a:r>
                <a:rPr lang="en-US" sz="3600" dirty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Who flies a plane? </a:t>
              </a:r>
              <a:r>
                <a:rPr lang="en-US" sz="3600" dirty="0">
                  <a:solidFill>
                    <a:schemeClr val="tx1"/>
                  </a:solidFill>
                  <a:latin typeface="Britannic Bold" panose="020B0903060703020204" pitchFamily="34" charset="0"/>
                  <a:cs typeface="Arial" pitchFamily="34" charset="0"/>
                </a:rPr>
                <a:t> </a:t>
              </a:r>
              <a:endParaRPr lang="en-US" sz="4800" dirty="0">
                <a:solidFill>
                  <a:schemeClr val="tx1"/>
                </a:solidFill>
                <a:latin typeface="Britannic Bold" panose="020B0903060703020204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37416" y="1718606"/>
              <a:ext cx="5364480" cy="6463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1</a:t>
              </a:r>
              <a:r>
                <a:rPr lang="en-US" sz="3600" dirty="0" smtClean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. </a:t>
              </a:r>
              <a:r>
                <a:rPr lang="en-US" sz="3600" dirty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Who Teaches at school? </a:t>
              </a:r>
              <a:r>
                <a:rPr lang="en-US" sz="3600" dirty="0">
                  <a:solidFill>
                    <a:schemeClr val="tx1"/>
                  </a:solidFill>
                  <a:latin typeface="Britannic Bold" panose="020B0903060703020204" pitchFamily="34" charset="0"/>
                  <a:cs typeface="Arial" pitchFamily="34" charset="0"/>
                </a:rPr>
                <a:t> </a:t>
              </a:r>
              <a:endParaRPr lang="en-US" sz="4800" dirty="0">
                <a:solidFill>
                  <a:schemeClr val="tx1"/>
                </a:solidFill>
                <a:latin typeface="Britannic Bold" panose="020B0903060703020204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1405" y="2498403"/>
              <a:ext cx="5333999" cy="646331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2</a:t>
              </a:r>
              <a:r>
                <a:rPr lang="en-US" sz="3600" dirty="0" smtClean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. </a:t>
              </a:r>
              <a:r>
                <a:rPr lang="en-US" sz="3600" dirty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Who makes clothes? </a:t>
              </a:r>
              <a:r>
                <a:rPr lang="en-US" sz="3600" dirty="0">
                  <a:solidFill>
                    <a:schemeClr val="tx1"/>
                  </a:solidFill>
                  <a:latin typeface="Britannic Bold" panose="020B0903060703020204" pitchFamily="34" charset="0"/>
                  <a:cs typeface="Arial" pitchFamily="34" charset="0"/>
                </a:rPr>
                <a:t> </a:t>
              </a:r>
              <a:endParaRPr lang="en-US" sz="4800" dirty="0">
                <a:solidFill>
                  <a:schemeClr val="tx1"/>
                </a:solidFill>
                <a:latin typeface="Britannic Bold" panose="020B0903060703020204" pitchFamily="34" charset="0"/>
                <a:cs typeface="Arial" pitchFamily="34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0" y="562517"/>
            <a:ext cx="2271600" cy="571502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57" y="597876"/>
            <a:ext cx="2558084" cy="56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uble Wave 36"/>
          <p:cNvSpPr/>
          <p:nvPr/>
        </p:nvSpPr>
        <p:spPr>
          <a:xfrm>
            <a:off x="1138497" y="3031279"/>
            <a:ext cx="9675850" cy="2985868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Process 1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12" name="Flowchart: Process 11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lowchart: Process 21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24" name="Chord 23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hord 24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hord 25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hord 26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29" name="Chord 28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hord 29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hord 30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hord 31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86018" y="3533038"/>
            <a:ext cx="7353300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FFFF00"/>
                </a:solidFill>
                <a:latin typeface="Britannic Bold" panose="020B0903060703020204" pitchFamily="34" charset="0"/>
                <a:cs typeface="Arial" pitchFamily="34" charset="0"/>
              </a:rPr>
              <a:t>Make a list of different occupation people who live in your area.  </a:t>
            </a:r>
            <a:endParaRPr lang="en-US" sz="6000" dirty="0">
              <a:solidFill>
                <a:srgbClr val="FFFF00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2F478CD4-C248-4AA5-8D6C-D0B1D89F2F12}"/>
              </a:ext>
            </a:extLst>
          </p:cNvPr>
          <p:cNvGrpSpPr/>
          <p:nvPr/>
        </p:nvGrpSpPr>
        <p:grpSpPr>
          <a:xfrm>
            <a:off x="1689560" y="-124968"/>
            <a:ext cx="8664830" cy="4127713"/>
            <a:chOff x="2140175" y="269815"/>
            <a:chExt cx="8169974" cy="3298839"/>
          </a:xfrm>
        </p:grpSpPr>
        <p:pic>
          <p:nvPicPr>
            <p:cNvPr id="35" name="Picture 34">
              <a:extLst>
                <a:ext uri="{FF2B5EF4-FFF2-40B4-BE49-F238E27FC236}">
                  <a16:creationId xmlns="" xmlns:a16="http://schemas.microsoft.com/office/drawing/2014/main" id="{69F88C77-F6F7-4DC0-9647-B0E8BE5BB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175" y="269815"/>
              <a:ext cx="3017448" cy="329883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7A6162A-ED69-4531-AA76-3494048C5334}"/>
                </a:ext>
              </a:extLst>
            </p:cNvPr>
            <p:cNvSpPr txBox="1"/>
            <p:nvPr/>
          </p:nvSpPr>
          <p:spPr>
            <a:xfrm>
              <a:off x="6149097" y="1157433"/>
              <a:ext cx="4161052" cy="70916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800" dirty="0">
                  <a:solidFill>
                    <a:srgbClr val="212121"/>
                  </a:solidFill>
                  <a:latin typeface="Britannic Bold" panose="020B0903060703020204" pitchFamily="34" charset="0"/>
                  <a:cs typeface="Arial" pitchFamily="34" charset="0"/>
                </a:rPr>
                <a:t>Home work </a:t>
              </a:r>
              <a:r>
                <a:rPr lang="en-US" sz="4800" dirty="0">
                  <a:solidFill>
                    <a:schemeClr val="tx1"/>
                  </a:solidFill>
                  <a:latin typeface="Britannic Bold" panose="020B0903060703020204" pitchFamily="34" charset="0"/>
                  <a:cs typeface="Arial" pitchFamily="34" charset="0"/>
                </a:rPr>
                <a:t> </a:t>
              </a:r>
              <a:endParaRPr lang="en-US" sz="6600" dirty="0">
                <a:solidFill>
                  <a:schemeClr val="tx1"/>
                </a:solidFill>
                <a:latin typeface="Britannic Bold" panose="020B0903060703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2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12" name="Flowchart: Process 11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lowchart: Process 21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24" name="Chord 23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hord 24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hord 25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hord 26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29" name="Chord 28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hord 29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hord 30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hord 31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465BE2AF-8879-4F9A-B97A-485E3DFD2F0A}"/>
              </a:ext>
            </a:extLst>
          </p:cNvPr>
          <p:cNvGrpSpPr/>
          <p:nvPr/>
        </p:nvGrpSpPr>
        <p:grpSpPr>
          <a:xfrm>
            <a:off x="1281505" y="883015"/>
            <a:ext cx="9529982" cy="4797286"/>
            <a:chOff x="2564767" y="1874818"/>
            <a:chExt cx="6945166" cy="2895600"/>
          </a:xfrm>
        </p:grpSpPr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541109BA-90C9-4982-B085-A06ED4181BF7}"/>
                </a:ext>
              </a:extLst>
            </p:cNvPr>
            <p:cNvGrpSpPr/>
            <p:nvPr/>
          </p:nvGrpSpPr>
          <p:grpSpPr>
            <a:xfrm>
              <a:off x="2564767" y="1874818"/>
              <a:ext cx="6945166" cy="2895600"/>
              <a:chOff x="2635485" y="1879283"/>
              <a:chExt cx="6945166" cy="289560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="" xmlns:a16="http://schemas.microsoft.com/office/drawing/2014/main" id="{19D8C624-7B52-4AC2-8A45-0A8F330942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0868"/>
              <a:stretch/>
            </p:blipFill>
            <p:spPr>
              <a:xfrm>
                <a:off x="2635485" y="1879283"/>
                <a:ext cx="6945166" cy="2895600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  <a:effectLst>
                <a:softEdge rad="112500"/>
              </a:effectLst>
            </p:spPr>
          </p:pic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6D405747-AD28-47AD-8710-9E24543B96B7}"/>
                  </a:ext>
                </a:extLst>
              </p:cNvPr>
              <p:cNvSpPr/>
              <p:nvPr/>
            </p:nvSpPr>
            <p:spPr>
              <a:xfrm>
                <a:off x="3005556" y="3084067"/>
                <a:ext cx="609600" cy="590550"/>
              </a:xfrm>
              <a:prstGeom prst="rect">
                <a:avLst/>
              </a:prstGeom>
              <a:solidFill>
                <a:schemeClr val="accent6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B3F652DB-D66D-450A-A761-562195E5E2CD}"/>
                  </a:ext>
                </a:extLst>
              </p:cNvPr>
              <p:cNvSpPr/>
              <p:nvPr/>
            </p:nvSpPr>
            <p:spPr>
              <a:xfrm>
                <a:off x="3962400" y="3143250"/>
                <a:ext cx="609600" cy="590550"/>
              </a:xfrm>
              <a:prstGeom prst="rect">
                <a:avLst/>
              </a:pr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4F17DF96-C278-4FF9-91B1-26E3977C9133}"/>
                  </a:ext>
                </a:extLst>
              </p:cNvPr>
              <p:cNvSpPr/>
              <p:nvPr/>
            </p:nvSpPr>
            <p:spPr>
              <a:xfrm>
                <a:off x="4876800" y="3219450"/>
                <a:ext cx="609600" cy="59055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3BD13067-85DB-48D3-A4E9-FE558D110AE4}"/>
                  </a:ext>
                </a:extLst>
              </p:cNvPr>
              <p:cNvSpPr/>
              <p:nvPr/>
            </p:nvSpPr>
            <p:spPr>
              <a:xfrm>
                <a:off x="5791200" y="3200400"/>
                <a:ext cx="609600" cy="59055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="" xmlns:a16="http://schemas.microsoft.com/office/drawing/2014/main" id="{D4411A39-5BED-4FB9-B0FF-D864E9BDBE3A}"/>
                  </a:ext>
                </a:extLst>
              </p:cNvPr>
              <p:cNvSpPr/>
              <p:nvPr/>
            </p:nvSpPr>
            <p:spPr>
              <a:xfrm>
                <a:off x="6705600" y="2971800"/>
                <a:ext cx="609600" cy="590550"/>
              </a:xfrm>
              <a:prstGeom prst="rect">
                <a:avLst/>
              </a:prstGeom>
              <a:solidFill>
                <a:srgbClr val="92D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2189AF69-6CFC-4D80-A217-203D9AF83904}"/>
                  </a:ext>
                </a:extLst>
              </p:cNvPr>
              <p:cNvSpPr/>
              <p:nvPr/>
            </p:nvSpPr>
            <p:spPr>
              <a:xfrm>
                <a:off x="7679891" y="3193220"/>
                <a:ext cx="609600" cy="590550"/>
              </a:xfrm>
              <a:prstGeom prst="rect">
                <a:avLst/>
              </a:prstGeom>
              <a:solidFill>
                <a:srgbClr val="CC00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="" xmlns:a16="http://schemas.microsoft.com/office/drawing/2014/main" id="{1C27A12C-53BA-46FC-897D-451F98A88CA7}"/>
                  </a:ext>
                </a:extLst>
              </p:cNvPr>
              <p:cNvSpPr/>
              <p:nvPr/>
            </p:nvSpPr>
            <p:spPr>
              <a:xfrm>
                <a:off x="8594291" y="3067050"/>
                <a:ext cx="609600" cy="590550"/>
              </a:xfrm>
              <a:prstGeom prst="rect">
                <a:avLst/>
              </a:prstGeom>
              <a:solidFill>
                <a:srgbClr val="FF33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96A4AA76-0A81-4B00-9F4F-BA3039188394}"/>
                </a:ext>
              </a:extLst>
            </p:cNvPr>
            <p:cNvSpPr txBox="1"/>
            <p:nvPr/>
          </p:nvSpPr>
          <p:spPr>
            <a:xfrm>
              <a:off x="2901150" y="3096220"/>
              <a:ext cx="685800" cy="55731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002060"/>
                  </a:solidFill>
                  <a:latin typeface="Britannic Bold" panose="020B0903060703020204" pitchFamily="34" charset="0"/>
                </a:rPr>
                <a:t>G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2F794A4C-3671-450B-9E3D-C501BE6D8FA1}"/>
                </a:ext>
              </a:extLst>
            </p:cNvPr>
            <p:cNvSpPr txBox="1"/>
            <p:nvPr/>
          </p:nvSpPr>
          <p:spPr>
            <a:xfrm>
              <a:off x="3857986" y="3052377"/>
              <a:ext cx="685800" cy="55731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002060"/>
                  </a:solidFill>
                  <a:latin typeface="Britannic Bold" panose="020B0903060703020204" pitchFamily="34" charset="0"/>
                </a:rPr>
                <a:t>o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E297CAD-70F4-4897-BCA8-742E827092EC}"/>
                </a:ext>
              </a:extLst>
            </p:cNvPr>
            <p:cNvSpPr txBox="1"/>
            <p:nvPr/>
          </p:nvSpPr>
          <p:spPr>
            <a:xfrm>
              <a:off x="4808926" y="3212553"/>
              <a:ext cx="685800" cy="55731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002060"/>
                  </a:solidFill>
                  <a:latin typeface="Britannic Bold" panose="020B0903060703020204" pitchFamily="34" charset="0"/>
                </a:rPr>
                <a:t>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9B24589-8226-42BD-AE5E-89239175120D}"/>
                </a:ext>
              </a:extLst>
            </p:cNvPr>
            <p:cNvSpPr txBox="1"/>
            <p:nvPr/>
          </p:nvSpPr>
          <p:spPr>
            <a:xfrm>
              <a:off x="5738970" y="3195935"/>
              <a:ext cx="685800" cy="557314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002060"/>
                  </a:solidFill>
                  <a:latin typeface="Britannic Bold" panose="020B0903060703020204" pitchFamily="34" charset="0"/>
                </a:rPr>
                <a:t>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703034FD-F3A5-4356-8021-1C37DED3B188}"/>
                </a:ext>
              </a:extLst>
            </p:cNvPr>
            <p:cNvSpPr txBox="1"/>
            <p:nvPr/>
          </p:nvSpPr>
          <p:spPr>
            <a:xfrm>
              <a:off x="6650000" y="2967335"/>
              <a:ext cx="685800" cy="55731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rgbClr val="002060"/>
                  </a:solidFill>
                  <a:latin typeface="Britannic Bold" panose="020B0903060703020204" pitchFamily="34" charset="0"/>
                </a:rPr>
                <a:t>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A5427F17-3F53-4E3F-B1EA-6999F7C7DC4B}"/>
                </a:ext>
              </a:extLst>
            </p:cNvPr>
            <p:cNvSpPr txBox="1"/>
            <p:nvPr/>
          </p:nvSpPr>
          <p:spPr>
            <a:xfrm>
              <a:off x="7612543" y="3096220"/>
              <a:ext cx="685800" cy="55731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2060"/>
                  </a:solidFill>
                  <a:latin typeface="Britannic Bold" panose="020B0903060703020204" pitchFamily="34" charset="0"/>
                </a:rPr>
                <a:t>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FEFD0F75-528B-47AB-A160-140E72891204}"/>
                </a:ext>
              </a:extLst>
            </p:cNvPr>
            <p:cNvSpPr txBox="1"/>
            <p:nvPr/>
          </p:nvSpPr>
          <p:spPr>
            <a:xfrm>
              <a:off x="8542658" y="3043961"/>
              <a:ext cx="685800" cy="55731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002060"/>
                  </a:solidFill>
                  <a:latin typeface="Britannic Bold" panose="020B0903060703020204" pitchFamily="34" charset="0"/>
                </a:rPr>
                <a:t>e</a:t>
              </a:r>
            </a:p>
          </p:txBody>
        </p:sp>
      </p:grpSp>
      <p:pic>
        <p:nvPicPr>
          <p:cNvPr id="50" name="Goodby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32326" y="40817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0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Process 33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48" name="Flowchart: Process 47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Process 52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Process 53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lowchart: Process 58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61" name="Chord 60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hord 61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hord 63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hord 64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68" name="Chord 67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hord 68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hord 69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hord 70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29919" y="586155"/>
            <a:ext cx="5532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Edwardian Script ITC" panose="030303020407070D0804" pitchFamily="66" charset="0"/>
              </a:rPr>
              <a:t>Introducing</a:t>
            </a:r>
            <a:endParaRPr lang="en-US" sz="8800" dirty="0">
              <a:solidFill>
                <a:srgbClr val="FFFF00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97901" y="3328583"/>
            <a:ext cx="3724821" cy="206210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Satyajit</a:t>
            </a:r>
            <a:r>
              <a:rPr lang="en-US" sz="3200" dirty="0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goswami</a:t>
            </a:r>
            <a:endParaRPr lang="en-US" sz="3200" dirty="0">
              <a:solidFill>
                <a:srgbClr val="FFFF0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Head Teacher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Betory</a:t>
            </a:r>
            <a:r>
              <a:rPr lang="en-US" sz="3200" dirty="0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GPS</a:t>
            </a:r>
          </a:p>
          <a:p>
            <a:r>
              <a:rPr lang="en-US" sz="3200" dirty="0" err="1" smtClean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Sadar,Moulvibazar</a:t>
            </a:r>
            <a:endParaRPr lang="en-US" sz="3200" dirty="0">
              <a:solidFill>
                <a:srgbClr val="FFFF00"/>
              </a:solidFill>
              <a:latin typeface="Britannic Bold" panose="020B09030607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80031107-321E-45A8-AD7A-8DE0A4672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41" y="147679"/>
            <a:ext cx="1915068" cy="493195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415447" y="3047955"/>
            <a:ext cx="3890292" cy="2308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Class : Three</a:t>
            </a:r>
          </a:p>
          <a:p>
            <a:r>
              <a:rPr lang="en-US" sz="3600" dirty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3600" dirty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Lesson: 1 - 2</a:t>
            </a:r>
          </a:p>
          <a:p>
            <a:r>
              <a:rPr lang="en-US" sz="3600" dirty="0">
                <a:solidFill>
                  <a:srgbClr val="FFFF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Lesson Unit: 19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56" y="586155"/>
            <a:ext cx="2356745" cy="2742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41" y="1687270"/>
            <a:ext cx="2576825" cy="4493529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1622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95" y="2042379"/>
            <a:ext cx="8612982" cy="3844102"/>
          </a:xfrm>
          <a:prstGeom prst="rect">
            <a:avLst/>
          </a:prstGeom>
        </p:spPr>
      </p:pic>
      <p:sp>
        <p:nvSpPr>
          <p:cNvPr id="14" name="Flowchart: Process 13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Process 33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48" name="Flowchart: Process 47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Process 52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Process 53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lowchart: Process 58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61" name="Chord 60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hord 61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hord 63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hord 64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68" name="Chord 67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hord 68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hord 69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hord 70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801228" y="728186"/>
            <a:ext cx="7165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FF00"/>
                </a:solidFill>
                <a:latin typeface="Edwardian Script ITC" panose="030303020407070D0804" pitchFamily="66" charset="0"/>
              </a:rPr>
              <a:t>Let`s enjoy a song</a:t>
            </a:r>
            <a:endParaRPr lang="en-US" sz="8800" dirty="0">
              <a:solidFill>
                <a:srgbClr val="FFFF00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4" name="A tailor_a cobler_a policeman[1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Process 33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48" name="Flowchart: Process 47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Process 52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Process 53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lowchart: Process 58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61" name="Chord 60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hord 61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hord 63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hord 64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68" name="Chord 67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hord 68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hord 69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hord 70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E313483-A265-436F-BDCB-E549665B9711}"/>
              </a:ext>
            </a:extLst>
          </p:cNvPr>
          <p:cNvSpPr txBox="1"/>
          <p:nvPr/>
        </p:nvSpPr>
        <p:spPr>
          <a:xfrm>
            <a:off x="2971800" y="914400"/>
            <a:ext cx="632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b="1" dirty="0">
                <a:solidFill>
                  <a:srgbClr val="FF3399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Today's lesson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CE8E5DD1-9D67-412F-95DB-D4E2DB46E75C}"/>
              </a:ext>
            </a:extLst>
          </p:cNvPr>
          <p:cNvSpPr/>
          <p:nvPr/>
        </p:nvSpPr>
        <p:spPr>
          <a:xfrm>
            <a:off x="1295400" y="2590800"/>
            <a:ext cx="9448800" cy="1676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>
              <a:solidFill>
                <a:schemeClr val="tx1"/>
              </a:solidFill>
              <a:latin typeface="Britannic Bold" panose="020B0903060703020204" pitchFamily="34" charset="0"/>
            </a:endParaRPr>
          </a:p>
          <a:p>
            <a:pPr algn="ctr"/>
            <a:r>
              <a:rPr lang="en-US" sz="8000" b="1" i="1" dirty="0">
                <a:solidFill>
                  <a:srgbClr val="00B050"/>
                </a:solidFill>
                <a:latin typeface="Bell MT" panose="02020503060305020303" pitchFamily="18" charset="0"/>
              </a:rPr>
              <a:t>Occupations</a:t>
            </a:r>
          </a:p>
          <a:p>
            <a:pPr algn="ctr"/>
            <a:endParaRPr lang="en-US" sz="8000" b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>
            <a:off x="6022256" y="-13296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Process 33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48" name="Flowchart: Process 47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Process 52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Process 53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lowchart: Process 58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61" name="Chord 60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hord 61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hord 63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hord 64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68" name="Chord 67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hord 68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hord 69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hord 70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CBB1982-E76D-40D7-9803-5D469CBB32B5}"/>
              </a:ext>
            </a:extLst>
          </p:cNvPr>
          <p:cNvSpPr txBox="1"/>
          <p:nvPr/>
        </p:nvSpPr>
        <p:spPr>
          <a:xfrm>
            <a:off x="3469072" y="187128"/>
            <a:ext cx="604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u="sng" dirty="0">
                <a:solidFill>
                  <a:srgbClr val="FFFF00"/>
                </a:solidFill>
                <a:latin typeface="Edwardian Script ITC" panose="030303020407070D0804" pitchFamily="66" charset="0"/>
              </a:rPr>
              <a:t>Learning outcomes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5F3BE281-E9E7-4372-982A-1C49A8419B7A}"/>
              </a:ext>
            </a:extLst>
          </p:cNvPr>
          <p:cNvGrpSpPr/>
          <p:nvPr/>
        </p:nvGrpSpPr>
        <p:grpSpPr>
          <a:xfrm>
            <a:off x="1273870" y="1373154"/>
            <a:ext cx="9640550" cy="4430881"/>
            <a:chOff x="2276048" y="1373154"/>
            <a:chExt cx="8815595" cy="4430881"/>
          </a:xfrm>
        </p:grpSpPr>
        <p:sp>
          <p:nvSpPr>
            <p:cNvPr id="45" name="TextBox 44"/>
            <p:cNvSpPr txBox="1"/>
            <p:nvPr/>
          </p:nvSpPr>
          <p:spPr>
            <a:xfrm>
              <a:off x="3775055" y="1373154"/>
              <a:ext cx="5511000" cy="584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0">
              <a:scrgbClr r="0" g="0" b="0"/>
            </a:lnRef>
            <a:fillRef idx="1002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Students will be able </a:t>
              </a:r>
              <a:r>
                <a:rPr lang="en-US" sz="32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 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10CFFD50-D224-48DA-B41B-27B3AC843B81}"/>
                </a:ext>
              </a:extLst>
            </p:cNvPr>
            <p:cNvSpPr/>
            <p:nvPr/>
          </p:nvSpPr>
          <p:spPr>
            <a:xfrm>
              <a:off x="2307175" y="2172862"/>
              <a:ext cx="8763000" cy="1123770"/>
            </a:xfrm>
            <a:prstGeom prst="rect">
              <a:avLst/>
            </a:prstGeom>
            <a:solidFill>
              <a:srgbClr val="FF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1.1.3 repeat words, phrases and sentences after the    teacher  with proper sounds and  stress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4533FB37-1862-4990-9958-7A26A861B9B0}"/>
                </a:ext>
              </a:extLst>
            </p:cNvPr>
            <p:cNvSpPr/>
            <p:nvPr/>
          </p:nvSpPr>
          <p:spPr>
            <a:xfrm>
              <a:off x="2276048" y="4680264"/>
              <a:ext cx="8763000" cy="1123771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1.3.1 recognize which words in a sentence are stressed.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8C1E4E1D-3AA2-4CF4-831D-4693A6B5BABE}"/>
                </a:ext>
              </a:extLst>
            </p:cNvPr>
            <p:cNvSpPr/>
            <p:nvPr/>
          </p:nvSpPr>
          <p:spPr>
            <a:xfrm>
              <a:off x="2328643" y="3455977"/>
              <a:ext cx="8763000" cy="1123770"/>
            </a:xfrm>
            <a:prstGeom prst="rect">
              <a:avLst/>
            </a:prstGeom>
            <a:solidFill>
              <a:srgbClr val="FF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1.1.4 say words, phrases and sentences with proper sounds and stress.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45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Process 15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rocess 16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Process 18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Process 33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48" name="Flowchart: Process 47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Process 48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Process 49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Process 50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Process 51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Process 52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Process 53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Process 54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Process 55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Process 56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lowchart: Process 58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61" name="Chord 60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hord 61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hord 63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hord 64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68" name="Chord 67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hord 68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hord 69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Chord 70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5DEB316-A229-441B-9741-830A67E44DD7}"/>
              </a:ext>
            </a:extLst>
          </p:cNvPr>
          <p:cNvSpPr txBox="1"/>
          <p:nvPr/>
        </p:nvSpPr>
        <p:spPr>
          <a:xfrm>
            <a:off x="2711959" y="627293"/>
            <a:ext cx="66294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What do you see in the pictures?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323" y="1561464"/>
            <a:ext cx="4873850" cy="3244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97" y="1605340"/>
            <a:ext cx="4853819" cy="310297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5DEB316-A229-441B-9741-830A67E44DD7}"/>
              </a:ext>
            </a:extLst>
          </p:cNvPr>
          <p:cNvSpPr txBox="1"/>
          <p:nvPr/>
        </p:nvSpPr>
        <p:spPr>
          <a:xfrm>
            <a:off x="1244461" y="4958210"/>
            <a:ext cx="4590219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Farmer</a:t>
            </a:r>
            <a:endParaRPr lang="en-US" sz="3600" b="1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5DEB316-A229-441B-9741-830A67E44DD7}"/>
              </a:ext>
            </a:extLst>
          </p:cNvPr>
          <p:cNvSpPr txBox="1"/>
          <p:nvPr/>
        </p:nvSpPr>
        <p:spPr>
          <a:xfrm>
            <a:off x="6264206" y="4888688"/>
            <a:ext cx="4590219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Blacksmith</a:t>
            </a:r>
            <a:endParaRPr lang="en-US" sz="3600" b="1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8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Process 18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Process 21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Process 22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Process 23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Process 24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Process 25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Process 26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29" name="Flowchart: Process 28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Process 33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Process 34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Process 35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Process 36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Process 37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Flowchart: Process 38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41" name="Chord 40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hord 41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hord 42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hord 43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46" name="Chord 45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hord 46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hord 47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hord 48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65DEB316-A229-441B-9741-830A67E44DD7}"/>
              </a:ext>
            </a:extLst>
          </p:cNvPr>
          <p:cNvSpPr txBox="1"/>
          <p:nvPr/>
        </p:nvSpPr>
        <p:spPr>
          <a:xfrm>
            <a:off x="2711959" y="627293"/>
            <a:ext cx="66294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Franklin Gothic Demi Cond" panose="020B0706030402020204" pitchFamily="34" charset="0"/>
              </a:rPr>
              <a:t>What do you see in the pictures?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92" y="1589854"/>
            <a:ext cx="4102188" cy="31029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9" y="1629973"/>
            <a:ext cx="4034953" cy="3102972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5DEB316-A229-441B-9741-830A67E44DD7}"/>
              </a:ext>
            </a:extLst>
          </p:cNvPr>
          <p:cNvSpPr txBox="1"/>
          <p:nvPr/>
        </p:nvSpPr>
        <p:spPr>
          <a:xfrm>
            <a:off x="1480105" y="4849646"/>
            <a:ext cx="4162276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Doctor</a:t>
            </a:r>
            <a:endParaRPr lang="en-US" sz="3600" b="1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65DEB316-A229-441B-9741-830A67E44DD7}"/>
              </a:ext>
            </a:extLst>
          </p:cNvPr>
          <p:cNvSpPr txBox="1"/>
          <p:nvPr/>
        </p:nvSpPr>
        <p:spPr>
          <a:xfrm>
            <a:off x="6420260" y="4844398"/>
            <a:ext cx="4053876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Franklin Gothic Demi Cond" panose="020B0706030402020204" pitchFamily="34" charset="0"/>
              </a:rPr>
              <a:t>Pilot</a:t>
            </a:r>
            <a:endParaRPr lang="en-US" sz="3600" b="1" dirty="0">
              <a:solidFill>
                <a:srgbClr val="C0000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8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-25469" y="2344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1183825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2398445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622200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823285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6022047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7256638" y="11725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8459842" y="11725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10897428" y="1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951" y="6092610"/>
            <a:ext cx="12052421" cy="609600"/>
            <a:chOff x="55334" y="46890"/>
            <a:chExt cx="12052421" cy="609600"/>
          </a:xfrm>
        </p:grpSpPr>
        <p:sp>
          <p:nvSpPr>
            <p:cNvPr id="12" name="Flowchart: Process 11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lowchart: Process 21"/>
          <p:cNvSpPr/>
          <p:nvPr/>
        </p:nvSpPr>
        <p:spPr>
          <a:xfrm>
            <a:off x="9694224" y="1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1065182" y="567838"/>
            <a:ext cx="1369668" cy="5405803"/>
            <a:chOff x="11156311" y="689233"/>
            <a:chExt cx="1369668" cy="5405803"/>
          </a:xfrm>
        </p:grpSpPr>
        <p:sp>
          <p:nvSpPr>
            <p:cNvPr id="24" name="Chord 23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hord 24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hord 25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hord 26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0647025">
            <a:off x="-347989" y="659358"/>
            <a:ext cx="1426535" cy="5427656"/>
            <a:chOff x="11156311" y="667380"/>
            <a:chExt cx="1426535" cy="5427656"/>
          </a:xfrm>
        </p:grpSpPr>
        <p:sp>
          <p:nvSpPr>
            <p:cNvPr id="29" name="Chord 28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hord 29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hord 30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hord 31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95400" y="914400"/>
            <a:ext cx="9677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odoni MT Black" panose="02070A03080606020203" pitchFamily="18" charset="0"/>
                <a:cs typeface="NikoshBAN" pitchFamily="2" charset="0"/>
              </a:rPr>
              <a:t>Everybody look, listen and say after me.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47" y="1799420"/>
            <a:ext cx="3013371" cy="20542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 b="14023"/>
          <a:stretch/>
        </p:blipFill>
        <p:spPr>
          <a:xfrm>
            <a:off x="1614189" y="4092382"/>
            <a:ext cx="3015716" cy="17451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6" name="Right Arrow 35"/>
          <p:cNvSpPr/>
          <p:nvPr/>
        </p:nvSpPr>
        <p:spPr>
          <a:xfrm>
            <a:off x="4648200" y="2684142"/>
            <a:ext cx="1066800" cy="457200"/>
          </a:xfrm>
          <a:prstGeom prst="rightArrow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4648200" y="4800600"/>
            <a:ext cx="1066800" cy="428118"/>
          </a:xfrm>
          <a:prstGeom prst="rightArrow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729990" y="2530706"/>
            <a:ext cx="5533792" cy="707886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itannic Bold" panose="020B0903060703020204" pitchFamily="34" charset="0"/>
                <a:cs typeface="NikoshBAN" pitchFamily="2" charset="0"/>
              </a:rPr>
              <a:t>A doctor helps people.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15000" y="4734116"/>
            <a:ext cx="5548782" cy="523220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Britannic Bold" panose="020B0903060703020204" pitchFamily="34" charset="0"/>
                <a:cs typeface="NikoshBAN" pitchFamily="2" charset="0"/>
              </a:rPr>
              <a:t>A blacksmith makes metal things.</a:t>
            </a:r>
          </a:p>
        </p:txBody>
      </p:sp>
    </p:spTree>
    <p:extLst>
      <p:ext uri="{BB962C8B-B14F-4D97-AF65-F5344CB8AC3E}">
        <p14:creationId xmlns:p14="http://schemas.microsoft.com/office/powerpoint/2010/main" val="332020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-25469" y="35639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1183825" y="23917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2398445" y="2391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622200" y="23917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4823285" y="12193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6022047" y="12193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7256638" y="23917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8459842" y="23917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10897428" y="12193"/>
            <a:ext cx="1163966" cy="58615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9951" y="6104802"/>
            <a:ext cx="12052421" cy="609600"/>
            <a:chOff x="55334" y="46890"/>
            <a:chExt cx="12052421" cy="609600"/>
          </a:xfrm>
        </p:grpSpPr>
        <p:sp>
          <p:nvSpPr>
            <p:cNvPr id="12" name="Flowchart: Process 11"/>
            <p:cNvSpPr/>
            <p:nvPr/>
          </p:nvSpPr>
          <p:spPr>
            <a:xfrm>
              <a:off x="9704611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10943789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>
            <a:xfrm>
              <a:off x="55334" y="70336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Process 14"/>
            <p:cNvSpPr/>
            <p:nvPr/>
          </p:nvSpPr>
          <p:spPr>
            <a:xfrm>
              <a:off x="1264628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Process 15"/>
            <p:cNvSpPr/>
            <p:nvPr/>
          </p:nvSpPr>
          <p:spPr>
            <a:xfrm>
              <a:off x="2479248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3703003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Process 17"/>
            <p:cNvSpPr/>
            <p:nvPr/>
          </p:nvSpPr>
          <p:spPr>
            <a:xfrm>
              <a:off x="4904088" y="46890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Process 18"/>
            <p:cNvSpPr/>
            <p:nvPr/>
          </p:nvSpPr>
          <p:spPr>
            <a:xfrm>
              <a:off x="6102850" y="46890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7337441" y="58614"/>
              <a:ext cx="1163966" cy="586154"/>
            </a:xfrm>
            <a:prstGeom prst="flowChartProces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8540645" y="58614"/>
              <a:ext cx="1163966" cy="586154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lowchart: Process 21"/>
          <p:cNvSpPr/>
          <p:nvPr/>
        </p:nvSpPr>
        <p:spPr>
          <a:xfrm>
            <a:off x="9694224" y="12193"/>
            <a:ext cx="1163966" cy="58615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1065182" y="580030"/>
            <a:ext cx="1369668" cy="5405803"/>
            <a:chOff x="11156311" y="689233"/>
            <a:chExt cx="1369668" cy="5405803"/>
          </a:xfrm>
        </p:grpSpPr>
        <p:sp>
          <p:nvSpPr>
            <p:cNvPr id="24" name="Chord 23"/>
            <p:cNvSpPr/>
            <p:nvPr/>
          </p:nvSpPr>
          <p:spPr>
            <a:xfrm rot="1419933">
              <a:off x="11173368" y="68923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hord 24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hord 25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hord 26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 rot="10647025">
            <a:off x="-347989" y="671550"/>
            <a:ext cx="1426535" cy="5427656"/>
            <a:chOff x="11156311" y="667380"/>
            <a:chExt cx="1426535" cy="5427656"/>
          </a:xfrm>
        </p:grpSpPr>
        <p:sp>
          <p:nvSpPr>
            <p:cNvPr id="29" name="Chord 28"/>
            <p:cNvSpPr/>
            <p:nvPr/>
          </p:nvSpPr>
          <p:spPr>
            <a:xfrm rot="1419933">
              <a:off x="11282538" y="667380"/>
              <a:ext cx="1300308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hord 29"/>
            <p:cNvSpPr/>
            <p:nvPr/>
          </p:nvSpPr>
          <p:spPr>
            <a:xfrm rot="1419933">
              <a:off x="11216305" y="2056403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hord 30"/>
            <p:cNvSpPr/>
            <p:nvPr/>
          </p:nvSpPr>
          <p:spPr>
            <a:xfrm rot="1419933">
              <a:off x="11182688" y="3423573"/>
              <a:ext cx="1309674" cy="1324504"/>
            </a:xfrm>
            <a:prstGeom prst="chor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hord 31"/>
            <p:cNvSpPr/>
            <p:nvPr/>
          </p:nvSpPr>
          <p:spPr>
            <a:xfrm rot="1419933">
              <a:off x="11156311" y="4770532"/>
              <a:ext cx="1309674" cy="1324504"/>
            </a:xfrm>
            <a:prstGeom prst="cho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DA2771A-69F3-4FB0-B1CF-E9DFC2BFA05C}"/>
              </a:ext>
            </a:extLst>
          </p:cNvPr>
          <p:cNvSpPr txBox="1"/>
          <p:nvPr/>
        </p:nvSpPr>
        <p:spPr>
          <a:xfrm>
            <a:off x="1138497" y="873047"/>
            <a:ext cx="99060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odoni MT Black" panose="02070A03080606020203" pitchFamily="18" charset="0"/>
                <a:cs typeface="NikoshBAN" pitchFamily="2" charset="0"/>
              </a:rPr>
              <a:t>Everybody look, listen and say after me.</a:t>
            </a:r>
          </a:p>
        </p:txBody>
      </p:sp>
      <p:sp>
        <p:nvSpPr>
          <p:cNvPr id="35" name="Right Arrow 18">
            <a:extLst>
              <a:ext uri="{FF2B5EF4-FFF2-40B4-BE49-F238E27FC236}">
                <a16:creationId xmlns="" xmlns:a16="http://schemas.microsoft.com/office/drawing/2014/main" id="{14395DCC-B9D0-416C-B0F0-08183E3E9084}"/>
              </a:ext>
            </a:extLst>
          </p:cNvPr>
          <p:cNvSpPr/>
          <p:nvPr/>
        </p:nvSpPr>
        <p:spPr>
          <a:xfrm>
            <a:off x="4648200" y="2667000"/>
            <a:ext cx="1219200" cy="457200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391EF78-1AD6-45CE-8378-E9A00D3F2351}"/>
              </a:ext>
            </a:extLst>
          </p:cNvPr>
          <p:cNvSpPr txBox="1"/>
          <p:nvPr/>
        </p:nvSpPr>
        <p:spPr>
          <a:xfrm>
            <a:off x="5943600" y="2495155"/>
            <a:ext cx="495300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itannic Bold" panose="020B0903060703020204" pitchFamily="34" charset="0"/>
                <a:cs typeface="NikoshBAN" pitchFamily="2" charset="0"/>
              </a:rPr>
              <a:t>A farmer grows food.</a:t>
            </a:r>
          </a:p>
        </p:txBody>
      </p:sp>
      <p:sp>
        <p:nvSpPr>
          <p:cNvPr id="37" name="Right Arrow 19">
            <a:extLst>
              <a:ext uri="{FF2B5EF4-FFF2-40B4-BE49-F238E27FC236}">
                <a16:creationId xmlns="" xmlns:a16="http://schemas.microsoft.com/office/drawing/2014/main" id="{A4AF1964-914F-43CF-BC9C-6928C4AC3406}"/>
              </a:ext>
            </a:extLst>
          </p:cNvPr>
          <p:cNvSpPr/>
          <p:nvPr/>
        </p:nvSpPr>
        <p:spPr>
          <a:xfrm>
            <a:off x="4648200" y="4769152"/>
            <a:ext cx="1219200" cy="457200"/>
          </a:xfrm>
          <a:prstGeom prst="rightArrow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8D3D824-07BB-4345-92BC-5F733D82A13D}"/>
              </a:ext>
            </a:extLst>
          </p:cNvPr>
          <p:cNvSpPr txBox="1"/>
          <p:nvPr/>
        </p:nvSpPr>
        <p:spPr>
          <a:xfrm>
            <a:off x="5943600" y="4643809"/>
            <a:ext cx="4945233" cy="707886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ritannic Bold" panose="020B0903060703020204" pitchFamily="34" charset="0"/>
                <a:cs typeface="NikoshBAN" pitchFamily="2" charset="0"/>
              </a:rPr>
              <a:t>A pilot flies a plane.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0613285B-46C9-465A-9312-62C8F4AB86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7"/>
          <a:stretch/>
        </p:blipFill>
        <p:spPr>
          <a:xfrm>
            <a:off x="1514475" y="3932523"/>
            <a:ext cx="3134897" cy="20022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1714343"/>
            <a:ext cx="3185479" cy="20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8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292</Words>
  <Application>Microsoft Office PowerPoint</Application>
  <PresentationFormat>Widescreen</PresentationFormat>
  <Paragraphs>83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Algerian</vt:lpstr>
      <vt:lpstr>Arial</vt:lpstr>
      <vt:lpstr>Arial Black</vt:lpstr>
      <vt:lpstr>Bell MT</vt:lpstr>
      <vt:lpstr>Bodoni MT Black</vt:lpstr>
      <vt:lpstr>Britannic Bold</vt:lpstr>
      <vt:lpstr>Calibri</vt:lpstr>
      <vt:lpstr>Calibri Light</vt:lpstr>
      <vt:lpstr>Edwardian Script ITC</vt:lpstr>
      <vt:lpstr>Elephant</vt:lpstr>
      <vt:lpstr>Franklin Gothic Demi Cond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68</cp:revision>
  <dcterms:created xsi:type="dcterms:W3CDTF">2020-12-05T06:07:19Z</dcterms:created>
  <dcterms:modified xsi:type="dcterms:W3CDTF">2020-12-10T17:49:23Z</dcterms:modified>
</cp:coreProperties>
</file>