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59" r:id="rId6"/>
    <p:sldId id="264" r:id="rId7"/>
    <p:sldId id="272" r:id="rId8"/>
    <p:sldId id="280" r:id="rId9"/>
    <p:sldId id="265" r:id="rId10"/>
    <p:sldId id="277" r:id="rId11"/>
    <p:sldId id="278" r:id="rId12"/>
    <p:sldId id="279" r:id="rId13"/>
    <p:sldId id="281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  <a:srgbClr val="00CC00"/>
    <a:srgbClr val="FF66CC"/>
    <a:srgbClr val="66FFFF"/>
    <a:srgbClr val="00FFFF"/>
    <a:srgbClr val="FF3300"/>
    <a:srgbClr val="00FF00"/>
    <a:srgbClr val="66FF99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606" y="-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90A6-25AB-455D-880C-765DE437142B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6F497-73EC-4CC0-89B6-AD05499F6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F497-73EC-4CC0-89B6-AD05499F6F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14-Dec-20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2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38200"/>
            <a:ext cx="121920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5715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glow rad="139700">
                    <a:srgbClr val="000000"/>
                  </a:glow>
                </a:effectLst>
                <a:latin typeface="Cooper Black" pitchFamily="18" charset="0"/>
                <a:ea typeface="Adobe Gothic Std B" pitchFamily="34" charset="-128"/>
                <a:cs typeface="Times New Roman" pitchFamily="18" charset="0"/>
              </a:rPr>
              <a:t>welcome</a:t>
            </a:r>
            <a:endParaRPr lang="en-US" sz="19900" b="1" dirty="0">
              <a:ln w="57150">
                <a:solidFill>
                  <a:srgbClr val="FF3300"/>
                </a:solidFill>
              </a:ln>
              <a:solidFill>
                <a:srgbClr val="FF0000"/>
              </a:solidFill>
              <a:effectLst>
                <a:glow rad="139700">
                  <a:srgbClr val="000000"/>
                </a:glow>
              </a:effectLst>
              <a:latin typeface="Cooper Black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19600"/>
            <a:ext cx="12192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57150">
                  <a:noFill/>
                </a:ln>
                <a:solidFill>
                  <a:srgbClr val="00FF00"/>
                </a:solidFill>
                <a:effectLst>
                  <a:glow rad="139700">
                    <a:srgbClr val="000000"/>
                  </a:glow>
                </a:effectLst>
                <a:latin typeface="Cooper Black" pitchFamily="18" charset="0"/>
                <a:ea typeface="Adobe Gothic Std B" pitchFamily="34" charset="-128"/>
                <a:cs typeface="Times New Roman" pitchFamily="18" charset="0"/>
              </a:rPr>
              <a:t>To my class</a:t>
            </a:r>
            <a:endParaRPr lang="en-US" sz="11500" b="1" dirty="0">
              <a:ln w="57150">
                <a:noFill/>
              </a:ln>
              <a:solidFill>
                <a:srgbClr val="00FF00"/>
              </a:solidFill>
              <a:effectLst>
                <a:glow rad="139700">
                  <a:srgbClr val="000000"/>
                </a:glow>
              </a:effectLst>
              <a:latin typeface="Cooper Black" pitchFamily="18" charset="0"/>
              <a:ea typeface="Adobe Gothic Std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228600"/>
            <a:ext cx="104394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Collective Noun</a:t>
            </a:r>
            <a:endParaRPr lang="en-US" sz="1600" dirty="0">
              <a:solidFill>
                <a:srgbClr val="FF33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12192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FF00"/>
                </a:solidFill>
                <a:latin typeface="Cooper Black" pitchFamily="18" charset="0"/>
                <a:cs typeface="SutonnyOMJ" pitchFamily="2" charset="0"/>
              </a:rPr>
              <a:t>যে</a:t>
            </a:r>
            <a:r>
              <a:rPr lang="en-US" sz="4000" b="1" dirty="0" smtClean="0">
                <a:solidFill>
                  <a:srgbClr val="00FF00"/>
                </a:solidFill>
                <a:latin typeface="Cooper Black" pitchFamily="18" charset="0"/>
                <a:cs typeface="SutonnyOMJ" pitchFamily="2" charset="0"/>
              </a:rPr>
              <a:t> Noun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একজাতীয়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বস্তু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পৃথক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ভাবে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বুঝিয়ে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তাদের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SutonnyOMJ" pitchFamily="2" charset="0"/>
                <a:cs typeface="SutonnyOMJ" pitchFamily="2" charset="0"/>
              </a:rPr>
              <a:t>সমষ্টি</a:t>
            </a:r>
            <a:r>
              <a:rPr lang="en-US" sz="5400" b="1" dirty="0" smtClean="0">
                <a:solidFill>
                  <a:srgbClr val="FF33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0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rgbClr val="00FF00"/>
                </a:solidFill>
                <a:latin typeface="Cooper Black" pitchFamily="18" charset="0"/>
                <a:cs typeface="SutonnyOMJ" pitchFamily="2" charset="0"/>
              </a:rPr>
              <a:t>Co</a:t>
            </a:r>
            <a:r>
              <a:rPr lang="en-US" sz="4000" b="1" dirty="0" smtClean="0">
                <a:solidFill>
                  <a:srgbClr val="00FF00"/>
                </a:solidFill>
                <a:latin typeface="Cooper Black" pitchFamily="18" charset="0"/>
                <a:cs typeface="SutonnyOMJ" pitchFamily="2" charset="0"/>
              </a:rPr>
              <a:t>llective Noun </a:t>
            </a:r>
            <a:r>
              <a:rPr lang="en-US" sz="32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4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400" b="1" dirty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2766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Blip>
                <a:blip r:embed="rId2"/>
              </a:buBlip>
            </a:pPr>
            <a:r>
              <a:rPr lang="en-US" sz="4400" dirty="0" smtClean="0">
                <a:solidFill>
                  <a:srgbClr val="00FFFF"/>
                </a:solidFill>
                <a:latin typeface="Cooper Black" pitchFamily="18" charset="0"/>
                <a:cs typeface="SutonnyOMJ" pitchFamily="2" charset="0"/>
              </a:rPr>
              <a:t>Collective Noun , Singular Number </a:t>
            </a:r>
            <a:r>
              <a:rPr lang="en-US" sz="4400" dirty="0" err="1" smtClean="0">
                <a:solidFill>
                  <a:srgbClr val="00FFFF"/>
                </a:solidFill>
                <a:latin typeface="Cooper Black" pitchFamily="18" charset="0"/>
                <a:cs typeface="SutonnyOMJ" pitchFamily="2" charset="0"/>
              </a:rPr>
              <a:t>হয়</a:t>
            </a:r>
            <a:r>
              <a:rPr lang="en-US" sz="4400" dirty="0" smtClean="0">
                <a:solidFill>
                  <a:srgbClr val="00FFFF"/>
                </a:solidFill>
                <a:latin typeface="Cooper Black" pitchFamily="18" charset="0"/>
                <a:cs typeface="SutonnyOMJ" pitchFamily="2" charset="0"/>
              </a:rPr>
              <a:t>।। </a:t>
            </a:r>
            <a:endParaRPr lang="en-US" sz="2800" dirty="0">
              <a:solidFill>
                <a:srgbClr val="00FFFF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334000"/>
            <a:ext cx="12192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ooper Std Black" pitchFamily="18" charset="0"/>
              </a:rPr>
              <a:t>Example: </a:t>
            </a:r>
            <a:r>
              <a:rPr lang="en-US" sz="4800" b="1" dirty="0" smtClean="0">
                <a:solidFill>
                  <a:srgbClr val="FFFF00"/>
                </a:solidFill>
                <a:latin typeface="Cooper Std Black" pitchFamily="18" charset="0"/>
              </a:rPr>
              <a:t>Team, Army, Group, Party</a:t>
            </a:r>
            <a:r>
              <a:rPr lang="en-US" sz="3200" b="1" dirty="0" smtClean="0">
                <a:solidFill>
                  <a:srgbClr val="FFFF00"/>
                </a:solidFill>
                <a:latin typeface="Cooper Std Black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Cooper Std Black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0386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He reads in class five.</a:t>
            </a:r>
            <a:endParaRPr lang="en-US" sz="4800" dirty="0">
              <a:solidFill>
                <a:schemeClr val="tx1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4600" y="4114800"/>
            <a:ext cx="16002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23" grpId="0" animBg="1"/>
      <p:bldP spid="15" grpId="0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228600"/>
            <a:ext cx="10439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Material Noun</a:t>
            </a:r>
            <a:endParaRPr lang="en-US" sz="1600" dirty="0">
              <a:solidFill>
                <a:srgbClr val="FF33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371600"/>
            <a:ext cx="12192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গননা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,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ওজন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পরিমাপ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তাদের</a:t>
            </a:r>
            <a:r>
              <a:rPr lang="en-US" sz="6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Material Noun</a:t>
            </a:r>
            <a:r>
              <a:rPr lang="en-US" sz="1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MJ" pitchFamily="2" charset="0"/>
              </a:rPr>
              <a:t>  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 smtClean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0480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Blip>
                <a:blip r:embed="rId2"/>
              </a:buBlip>
            </a:pPr>
            <a:r>
              <a:rPr lang="en-US" sz="40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Material Noun-</a:t>
            </a:r>
            <a:r>
              <a:rPr lang="en-US" sz="40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এর</a:t>
            </a:r>
            <a:r>
              <a:rPr lang="en-US" sz="40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পূর্বে</a:t>
            </a:r>
            <a:r>
              <a:rPr lang="en-US" sz="40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বসলে</a:t>
            </a:r>
            <a:r>
              <a:rPr lang="en-US" sz="40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Common Noun </a:t>
            </a:r>
            <a:r>
              <a:rPr lang="en-US" sz="40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হয়</a:t>
            </a:r>
            <a:r>
              <a:rPr lang="en-US" sz="40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। </a:t>
            </a:r>
            <a:endParaRPr lang="en-US" sz="2400" dirty="0">
              <a:solidFill>
                <a:srgbClr val="66FFFF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733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3"/>
              </a:buBlip>
            </a:pPr>
            <a:r>
              <a:rPr lang="en-US" sz="4400" dirty="0" smtClean="0">
                <a:solidFill>
                  <a:srgbClr val="00CC00"/>
                </a:solidFill>
                <a:latin typeface="Cooper Black" pitchFamily="18" charset="0"/>
                <a:cs typeface="SutonnyOMJ" pitchFamily="2" charset="0"/>
              </a:rPr>
              <a:t>Sugar is white.</a:t>
            </a:r>
            <a:endParaRPr lang="en-US" sz="4400" dirty="0">
              <a:solidFill>
                <a:srgbClr val="00CC00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5600" y="3733800"/>
            <a:ext cx="1905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3"/>
              </a:buBlip>
            </a:pPr>
            <a:r>
              <a:rPr lang="en-US" sz="44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We drink water</a:t>
            </a:r>
            <a:r>
              <a:rPr lang="en-US" sz="44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.</a:t>
            </a:r>
            <a:endParaRPr lang="en-US" sz="4400" dirty="0">
              <a:solidFill>
                <a:srgbClr val="FFFF00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3"/>
              </a:buBlip>
            </a:pPr>
            <a:r>
              <a:rPr lang="en-US" sz="4400" dirty="0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The rice of </a:t>
            </a:r>
            <a:r>
              <a:rPr lang="en-US" sz="4400" dirty="0" err="1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Barishal</a:t>
            </a:r>
            <a:r>
              <a:rPr lang="en-US" sz="4400" dirty="0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 is fine.</a:t>
            </a:r>
            <a:endParaRPr lang="en-US" sz="4400" dirty="0">
              <a:solidFill>
                <a:srgbClr val="99FF33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4724400"/>
            <a:ext cx="1905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5715000"/>
            <a:ext cx="12954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8077200" y="3733800"/>
            <a:ext cx="1752600" cy="2819400"/>
          </a:xfrm>
          <a:prstGeom prst="bentArrow">
            <a:avLst>
              <a:gd name="adj1" fmla="val 16071"/>
              <a:gd name="adj2" fmla="val 25000"/>
              <a:gd name="adj3" fmla="val 25000"/>
              <a:gd name="adj4" fmla="val 4375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24" grpId="0" animBg="1"/>
      <p:bldP spid="8" grpId="0"/>
      <p:bldP spid="9" grpId="0"/>
      <p:bldP spid="11" grpId="0" animBg="1"/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228600"/>
            <a:ext cx="104394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Abstract Noun</a:t>
            </a:r>
            <a:endParaRPr lang="en-US" sz="1600" dirty="0">
              <a:solidFill>
                <a:srgbClr val="FF33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95400"/>
            <a:ext cx="12192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Noun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ব্যক্তি,বস্তুর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গুনের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Abstract Noun</a:t>
            </a:r>
            <a:r>
              <a:rPr lang="en-US" sz="10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MJ" pitchFamily="2" charset="0"/>
              </a:rPr>
              <a:t>  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 smtClean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194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Honesty is the best policy.</a:t>
            </a:r>
            <a:endParaRPr lang="en-US" sz="4400" dirty="0">
              <a:solidFill>
                <a:schemeClr val="tx1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0" y="2895600"/>
            <a:ext cx="25146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Kindness is the great virtue.</a:t>
            </a:r>
            <a:endParaRPr lang="en-US" sz="5400" dirty="0">
              <a:solidFill>
                <a:srgbClr val="FFFF00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  <a:cs typeface="SutonnyOMJ" pitchFamily="2" charset="0"/>
              </a:rPr>
              <a:t>Every one wants freedom</a:t>
            </a:r>
            <a:r>
              <a:rPr lang="en-US" sz="5400" dirty="0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.</a:t>
            </a:r>
            <a:endParaRPr lang="en-US" sz="5400" dirty="0">
              <a:solidFill>
                <a:srgbClr val="99FF33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3886200"/>
            <a:ext cx="34290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400" y="4800600"/>
            <a:ext cx="32766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5715000"/>
            <a:ext cx="10972800" cy="838200"/>
          </a:xfrm>
          <a:prstGeom prst="rect">
            <a:avLst/>
          </a:prstGeom>
          <a:noFill/>
          <a:ln w="57150">
            <a:solidFill>
              <a:srgbClr val="00FFFF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Noun </a:t>
            </a:r>
            <a:r>
              <a:rPr lang="en-US" sz="3200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শেষে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ness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tion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dom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ty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থাকলে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Abstract noun </a:t>
            </a:r>
            <a:r>
              <a:rPr lang="en-US" sz="3200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Cooper Black" pitchFamily="18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/>
      <p:bldP spid="24" grpId="0" animBg="1"/>
      <p:bldP spid="8" grpId="0"/>
      <p:bldP spid="9" grpId="0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228600"/>
            <a:ext cx="117348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Cooper Black" pitchFamily="18" charset="0"/>
                <a:cs typeface="SutonnyOMJ" pitchFamily="2" charset="0"/>
              </a:rPr>
              <a:t>Find out different Noun</a:t>
            </a:r>
            <a:endParaRPr lang="en-US" sz="1400" dirty="0">
              <a:solidFill>
                <a:srgbClr val="C000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1828800"/>
            <a:ext cx="11201400" cy="45720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oper Std Black" pitchFamily="18" charset="0"/>
              </a:rPr>
              <a:t>Karim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rgbClr val="FFC000"/>
                </a:solidFill>
                <a:latin typeface="Cooper Std Black" pitchFamily="18" charset="0"/>
              </a:rPr>
              <a:t>Tiger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rgbClr val="00B0F0"/>
                </a:solidFill>
                <a:latin typeface="Cooper Std Black" pitchFamily="18" charset="0"/>
              </a:rPr>
              <a:t>Tree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rgbClr val="FFFF00"/>
                </a:solidFill>
                <a:latin typeface="Cooper Std Black" pitchFamily="18" charset="0"/>
              </a:rPr>
              <a:t>Titanic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.</a:t>
            </a:r>
            <a:r>
              <a:rPr lang="en-US" sz="5400" b="1" dirty="0" smtClean="0">
                <a:solidFill>
                  <a:srgbClr val="66FFFF"/>
                </a:solidFill>
                <a:latin typeface="Cooper Std Black" pitchFamily="18" charset="0"/>
              </a:rPr>
              <a:t>Fruit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Std Black" pitchFamily="18" charset="0"/>
              </a:rPr>
              <a:t>Rice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oper Std Black" pitchFamily="18" charset="0"/>
              </a:rPr>
              <a:t>Ant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rgbClr val="00CC00"/>
                </a:solidFill>
                <a:latin typeface="Cooper Std Black" pitchFamily="18" charset="0"/>
              </a:rPr>
              <a:t>Boy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rgbClr val="FF66CC"/>
                </a:solidFill>
                <a:latin typeface="Cooper Std Black" pitchFamily="18" charset="0"/>
              </a:rPr>
              <a:t>Building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rgbClr val="FF0000"/>
                </a:solidFill>
                <a:latin typeface="Cooper Std Black" pitchFamily="18" charset="0"/>
              </a:rPr>
              <a:t>Town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rgbClr val="00CC00"/>
                </a:solidFill>
                <a:latin typeface="Cooper Std Black" pitchFamily="18" charset="0"/>
              </a:rPr>
              <a:t>Team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rgbClr val="FFFF00"/>
                </a:solidFill>
                <a:latin typeface="Cooper Std Black" pitchFamily="18" charset="0"/>
              </a:rPr>
              <a:t>Honesty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chemeClr val="tx1"/>
                </a:solidFill>
                <a:latin typeface="Cooper Std Black" pitchFamily="18" charset="0"/>
              </a:rPr>
              <a:t>Iron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rgbClr val="99FF33"/>
                </a:solidFill>
                <a:latin typeface="Cooper Std Black" pitchFamily="18" charset="0"/>
              </a:rPr>
              <a:t>Teacher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,Water,</a:t>
            </a:r>
            <a:r>
              <a:rPr lang="en-US" sz="5400" b="1" dirty="0" smtClean="0">
                <a:solidFill>
                  <a:srgbClr val="FFFF00"/>
                </a:solidFill>
                <a:latin typeface="Cooper Std Black" pitchFamily="18" charset="0"/>
              </a:rPr>
              <a:t>Beauty</a:t>
            </a:r>
            <a:r>
              <a:rPr lang="en-US" sz="5400" b="1" dirty="0" smtClean="0">
                <a:solidFill>
                  <a:srgbClr val="00FFFF"/>
                </a:solidFill>
                <a:latin typeface="Cooper Std Black" pitchFamily="18" charset="0"/>
              </a:rPr>
              <a:t>,</a:t>
            </a:r>
            <a:r>
              <a:rPr lang="en-US" sz="5400" b="1" dirty="0" smtClean="0">
                <a:solidFill>
                  <a:srgbClr val="99FF33"/>
                </a:solidFill>
                <a:latin typeface="Cooper Std Black" pitchFamily="18" charset="0"/>
              </a:rPr>
              <a:t>Groum</a:t>
            </a:r>
            <a:endParaRPr lang="en-US" sz="5400" b="1" dirty="0">
              <a:solidFill>
                <a:srgbClr val="99FF33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200808_090337.png"/>
          <p:cNvPicPr>
            <a:picLocks noChangeAspect="1"/>
          </p:cNvPicPr>
          <p:nvPr/>
        </p:nvPicPr>
        <p:blipFill>
          <a:blip r:embed="rId2"/>
          <a:srcRect l="9772" t="18889" r="9772" b="22222"/>
          <a:stretch>
            <a:fillRect/>
          </a:stretch>
        </p:blipFill>
        <p:spPr>
          <a:xfrm>
            <a:off x="0" y="762000"/>
            <a:ext cx="4600755" cy="6096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15000" y="304800"/>
            <a:ext cx="5105400" cy="236220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Home work</a:t>
            </a:r>
            <a:endParaRPr lang="en-US" sz="5400" b="1" i="1" dirty="0">
              <a:solidFill>
                <a:schemeClr val="tx1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495800" y="2286000"/>
            <a:ext cx="7010400" cy="457200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indent="-1371600"/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1.Classify noun?</a:t>
            </a:r>
            <a:endParaRPr lang="en-US" sz="6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c4005377742272315e792545a9c93d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52" y="0"/>
            <a:ext cx="9816895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2514600"/>
            <a:ext cx="8077200" cy="2743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endParaRPr lang="en-US" b="1" dirty="0" smtClean="0">
              <a:ln w="50800">
                <a:noFill/>
              </a:ln>
              <a:solidFill>
                <a:srgbClr val="00FF00"/>
              </a:solidFill>
              <a:effectLst>
                <a:glow rad="228600">
                  <a:srgbClr val="000000"/>
                </a:glow>
              </a:effectLst>
              <a:latin typeface="Cooper Black" pitchFamily="18" charset="0"/>
              <a:cs typeface="Nirmala UI" pitchFamily="34" charset="0"/>
            </a:endParaRPr>
          </a:p>
          <a:p>
            <a:pPr algn="ctr"/>
            <a:r>
              <a:rPr lang="en-US" sz="3600" b="1" dirty="0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Mohammad Furkan Uddin</a:t>
            </a:r>
          </a:p>
          <a:p>
            <a:pPr algn="ctr"/>
            <a:r>
              <a:rPr lang="en-US" sz="3600" b="1" dirty="0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Assistant Teacher</a:t>
            </a:r>
          </a:p>
          <a:p>
            <a:pPr algn="ctr"/>
            <a:r>
              <a:rPr lang="en-US" sz="3600" b="1" dirty="0" err="1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Sunakani</a:t>
            </a:r>
            <a:r>
              <a:rPr lang="en-US" sz="3600" b="1" dirty="0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Govt</a:t>
            </a:r>
            <a:r>
              <a:rPr lang="en-US" sz="3600" b="1" dirty="0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 Primary School</a:t>
            </a:r>
          </a:p>
          <a:p>
            <a:pPr algn="ctr"/>
            <a:r>
              <a:rPr lang="en-US" sz="3600" b="1" dirty="0" err="1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Shalla,Sunamgonj</a:t>
            </a:r>
            <a:r>
              <a:rPr lang="en-US" sz="3600" b="1" dirty="0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.</a:t>
            </a:r>
            <a:endParaRPr lang="en-US" sz="2800" b="1" dirty="0" smtClean="0">
              <a:ln w="50800">
                <a:noFill/>
              </a:ln>
              <a:solidFill>
                <a:srgbClr val="00FF00"/>
              </a:solidFill>
              <a:effectLst>
                <a:glow rad="228600">
                  <a:srgbClr val="000000"/>
                </a:glow>
              </a:effectLst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990600"/>
            <a:ext cx="5181600" cy="16002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 smtClean="0">
              <a:solidFill>
                <a:srgbClr val="FF0000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Std Black" pitchFamily="18" charset="0"/>
              <a:cs typeface="Kalpurush" pitchFamily="2" charset="0"/>
            </a:endParaRPr>
          </a:p>
          <a:p>
            <a:pPr algn="ctr"/>
            <a:r>
              <a:rPr lang="en-US" sz="6000" b="1" dirty="0" smtClean="0">
                <a:solidFill>
                  <a:srgbClr val="FF3300"/>
                </a:solidFill>
                <a:effectLst>
                  <a:glow rad="101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Std Black" pitchFamily="18" charset="0"/>
                <a:cs typeface="Kalpurush" pitchFamily="2" charset="0"/>
              </a:rPr>
              <a:t>Identity</a:t>
            </a:r>
          </a:p>
        </p:txBody>
      </p:sp>
      <p:pic>
        <p:nvPicPr>
          <p:cNvPr id="11" name="Picture 10" descr="4r.jpg"/>
          <p:cNvPicPr>
            <a:picLocks noChangeAspect="1"/>
          </p:cNvPicPr>
          <p:nvPr/>
        </p:nvPicPr>
        <p:blipFill>
          <a:blip r:embed="rId3"/>
          <a:srcRect t="8333"/>
          <a:stretch>
            <a:fillRect/>
          </a:stretch>
        </p:blipFill>
        <p:spPr>
          <a:xfrm>
            <a:off x="-76200" y="152400"/>
            <a:ext cx="4876800" cy="670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5486400"/>
            <a:ext cx="1752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5486400"/>
            <a:ext cx="1752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99FF33"/>
                </a:solidFill>
                <a:latin typeface="Cooper Std Black" pitchFamily="18" charset="0"/>
              </a:rPr>
              <a:t>Let’s see the sentence….</a:t>
            </a:r>
            <a:endParaRPr lang="en-US" sz="4800" dirty="0">
              <a:solidFill>
                <a:srgbClr val="99FF33"/>
              </a:solidFill>
              <a:latin typeface="Cooper Std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14400"/>
            <a:ext cx="121920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buFont typeface="Wingdings" pitchFamily="2" charset="2"/>
              <a:buChar char="v"/>
            </a:pPr>
            <a:r>
              <a:rPr lang="en-US" sz="4800" dirty="0" smtClean="0">
                <a:solidFill>
                  <a:srgbClr val="66FFFF"/>
                </a:solidFill>
                <a:latin typeface="Cooper Black" pitchFamily="18" charset="0"/>
              </a:rPr>
              <a:t>Hello! I am </a:t>
            </a:r>
            <a:r>
              <a:rPr lang="en-US" sz="4800" dirty="0" err="1" smtClean="0">
                <a:solidFill>
                  <a:srgbClr val="66FFFF"/>
                </a:solidFill>
                <a:latin typeface="Cooper Black" pitchFamily="18" charset="0"/>
              </a:rPr>
              <a:t>Raisa</a:t>
            </a:r>
            <a:r>
              <a:rPr lang="en-US" sz="4800" dirty="0" smtClean="0">
                <a:solidFill>
                  <a:srgbClr val="66FFFF"/>
                </a:solidFill>
                <a:latin typeface="Cooper Black" pitchFamily="18" charset="0"/>
              </a:rPr>
              <a:t>.</a:t>
            </a:r>
          </a:p>
          <a:p>
            <a:pPr lvl="3"/>
            <a:endParaRPr lang="en-US" sz="4800" dirty="0" smtClean="0">
              <a:solidFill>
                <a:srgbClr val="66FFFF"/>
              </a:solidFill>
              <a:latin typeface="Cooper Black" pitchFamily="18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en-US" sz="4800" dirty="0" smtClean="0">
                <a:solidFill>
                  <a:srgbClr val="66FFFF"/>
                </a:solidFill>
                <a:latin typeface="Cooper Black" pitchFamily="18" charset="0"/>
              </a:rPr>
              <a:t>Hello! I am </a:t>
            </a:r>
            <a:r>
              <a:rPr lang="en-US" sz="4800" dirty="0" err="1" smtClean="0">
                <a:solidFill>
                  <a:srgbClr val="66FFFF"/>
                </a:solidFill>
                <a:latin typeface="Cooper Black" pitchFamily="18" charset="0"/>
              </a:rPr>
              <a:t>Emon</a:t>
            </a:r>
            <a:r>
              <a:rPr lang="en-US" sz="4800" dirty="0" smtClean="0">
                <a:solidFill>
                  <a:srgbClr val="66FFFF"/>
                </a:solidFill>
                <a:latin typeface="Cooper Black" pitchFamily="18" charset="0"/>
              </a:rPr>
              <a:t>.</a:t>
            </a:r>
          </a:p>
          <a:p>
            <a:pPr lvl="3"/>
            <a:endParaRPr lang="en-US" sz="4800" dirty="0" smtClean="0">
              <a:solidFill>
                <a:srgbClr val="66FFFF"/>
              </a:solidFill>
              <a:latin typeface="Cooper Black" pitchFamily="18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en-US" sz="4800" dirty="0" smtClean="0">
                <a:solidFill>
                  <a:srgbClr val="66FFFF"/>
                </a:solidFill>
                <a:latin typeface="Cooper Black" pitchFamily="18" charset="0"/>
              </a:rPr>
              <a:t>I am a girl.</a:t>
            </a:r>
          </a:p>
          <a:p>
            <a:pPr lvl="3"/>
            <a:endParaRPr lang="en-US" sz="4800" dirty="0" smtClean="0">
              <a:solidFill>
                <a:srgbClr val="66FFFF"/>
              </a:solidFill>
              <a:latin typeface="Cooper Black" pitchFamily="18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en-US" sz="4800" dirty="0" smtClean="0">
                <a:solidFill>
                  <a:srgbClr val="66FFFF"/>
                </a:solidFill>
                <a:latin typeface="Cooper Black" pitchFamily="18" charset="0"/>
              </a:rPr>
              <a:t>I am a boy.</a:t>
            </a:r>
            <a:endParaRPr lang="en-US" sz="4800" dirty="0">
              <a:solidFill>
                <a:srgbClr val="66FFFF"/>
              </a:solidFill>
              <a:latin typeface="Cooper Black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0" y="1371600"/>
            <a:ext cx="20574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10200" y="2743200"/>
            <a:ext cx="20574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86200" y="4267200"/>
            <a:ext cx="14478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86200" y="5715000"/>
            <a:ext cx="14478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762000"/>
            <a:ext cx="10439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rgbClr val="00CC00"/>
                </a:solidFill>
                <a:latin typeface="Cooper Black" pitchFamily="18" charset="0"/>
              </a:rPr>
              <a:t> </a:t>
            </a:r>
          </a:p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00CC00"/>
                </a:solidFill>
                <a:latin typeface="Cooper Black" pitchFamily="18" charset="0"/>
                <a:cs typeface="SutonnyOMJ" pitchFamily="2" charset="0"/>
              </a:rPr>
              <a:t>Today’s lesson is ...</a:t>
            </a:r>
          </a:p>
          <a:p>
            <a:pPr algn="ctr"/>
            <a:r>
              <a:rPr lang="bn-BD" sz="1600" dirty="0" smtClean="0">
                <a:solidFill>
                  <a:srgbClr val="00CC00"/>
                </a:solidFill>
                <a:latin typeface="Cooper Black" pitchFamily="18" charset="0"/>
              </a:rPr>
              <a:t> </a:t>
            </a:r>
            <a:endParaRPr lang="en-US" sz="1600" dirty="0">
              <a:solidFill>
                <a:srgbClr val="00CC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2667000"/>
            <a:ext cx="7391400" cy="2971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 is  Noun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Kinds of Noun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 each of them</a:t>
            </a:r>
          </a:p>
          <a:p>
            <a:pPr algn="just">
              <a:buFont typeface="Wingdings" pitchFamily="2" charset="2"/>
              <a:buChar char="Ø"/>
            </a:pPr>
            <a:endParaRPr lang="bn-BD" sz="3200" b="1" dirty="0" smtClean="0">
              <a:solidFill>
                <a:srgbClr val="002060"/>
              </a:solidFill>
              <a:effectLst/>
              <a:latin typeface="Times New Roman" pitchFamily="18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2743200"/>
            <a:ext cx="4648200" cy="29718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just"/>
            <a:endParaRPr lang="bn-BD" sz="3200" b="1" dirty="0" smtClean="0">
              <a:ln w="50800"/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English Grammar</a:t>
            </a:r>
          </a:p>
          <a:p>
            <a:r>
              <a:rPr lang="en-US" sz="36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Class: Four</a:t>
            </a:r>
          </a:p>
          <a:p>
            <a:r>
              <a:rPr lang="en-US" sz="3600" b="1" dirty="0" err="1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Topic:Noun</a:t>
            </a:r>
            <a:endParaRPr lang="en-US" sz="3600" b="1" dirty="0" smtClean="0">
              <a:ln w="50800"/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bn-BD" sz="3600" b="1" dirty="0" smtClean="0">
              <a:ln w="50800"/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2514600"/>
            <a:ext cx="12192000" cy="4343400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Bakul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Rajib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স্থানের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Dhaka,Sylhet,Khulna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প্রাণির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Cow,Lion,Tiger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নদীর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-The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Padma,The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Surma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বস্তুর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Water,Sugar,Oil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গুনের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Beauty,Love,Honesty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সমষ্টির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Team,Class,Army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chemeClr val="tx1"/>
              </a:solidFill>
              <a:effectLst/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28800" y="76200"/>
            <a:ext cx="8153400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3300"/>
                </a:solidFill>
                <a:effectLst/>
                <a:latin typeface="Cooper Black" pitchFamily="18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Cooper Black" pitchFamily="18" charset="0"/>
                <a:cs typeface="SutonnyOMJ" pitchFamily="2" charset="0"/>
              </a:rPr>
              <a:t>Noun</a:t>
            </a:r>
            <a:endParaRPr lang="en-US" sz="8000" b="1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Cooper Black" pitchFamily="18" charset="0"/>
              <a:cs typeface="SutonnyOMJ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FF3300"/>
                </a:solidFill>
                <a:effectLst/>
                <a:latin typeface="Cooper Black" pitchFamily="18" charset="0"/>
                <a:cs typeface="SutonnyOMJ" pitchFamily="2" charset="0"/>
              </a:rPr>
              <a:t> </a:t>
            </a:r>
            <a:endParaRPr lang="en-US" sz="3600" b="1" dirty="0">
              <a:solidFill>
                <a:srgbClr val="FF3300"/>
              </a:solidFill>
              <a:effectLst/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914400"/>
            <a:ext cx="12192000" cy="1524000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/>
                <a:latin typeface="Cooper Black" pitchFamily="18" charset="0"/>
                <a:cs typeface="SutonnyOMJ" pitchFamily="2" charset="0"/>
              </a:rPr>
              <a:t>Sentence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Cooper Black" pitchFamily="18" charset="0"/>
                <a:cs typeface="SutonnyOMJ" pitchFamily="2" charset="0"/>
              </a:rPr>
              <a:t>word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ব্যক্তি,বস্তু,স্থান,জাত</a:t>
            </a:r>
            <a:r>
              <a:rPr lang="en-US" sz="40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0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গুনের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b="1" dirty="0" err="1" smtClean="0">
                <a:solidFill>
                  <a:srgbClr val="FF3300"/>
                </a:solidFill>
                <a:effectLst/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000" b="1" dirty="0" smtClean="0">
                <a:solidFill>
                  <a:srgbClr val="FF3300"/>
                </a:solidFill>
                <a:effectLst/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Cooper Black" pitchFamily="18" charset="0"/>
                <a:cs typeface="SutonnyOMJ" pitchFamily="2" charset="0"/>
              </a:rPr>
              <a:t>Noun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1828800"/>
            <a:ext cx="914400" cy="533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rgbClr val="66FF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"/>
            <a:ext cx="99822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FFFF"/>
                </a:solidFill>
                <a:latin typeface="Cooper Black" pitchFamily="18" charset="0"/>
                <a:cs typeface="SutonnyOMJ" pitchFamily="2" charset="0"/>
              </a:rPr>
              <a:t>Noun</a:t>
            </a:r>
            <a:r>
              <a:rPr lang="en-US" sz="72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৫ </a:t>
            </a:r>
            <a:r>
              <a:rPr lang="en-US" sz="72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প্রকারঃ</a:t>
            </a:r>
            <a:r>
              <a:rPr lang="en-US" sz="72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18288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FF00"/>
                </a:solidFill>
                <a:latin typeface="Cooper Std Black" pitchFamily="18" charset="0"/>
              </a:rPr>
              <a:t>Proper Noun</a:t>
            </a:r>
            <a:endParaRPr lang="en-US" sz="4000" b="1" dirty="0">
              <a:solidFill>
                <a:srgbClr val="00FF00"/>
              </a:solidFill>
              <a:latin typeface="Cooper Std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48006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66CC"/>
                </a:solidFill>
                <a:latin typeface="Cooper Std Black" pitchFamily="18" charset="0"/>
              </a:rPr>
              <a:t>Abstract Noun</a:t>
            </a:r>
            <a:endParaRPr lang="en-US" sz="4000" b="1" dirty="0">
              <a:solidFill>
                <a:srgbClr val="FF66CC"/>
              </a:solidFill>
              <a:latin typeface="Cooper Std Black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3200400"/>
            <a:ext cx="51054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66FFFF"/>
                </a:solidFill>
                <a:latin typeface="Cooper Std Black" pitchFamily="18" charset="0"/>
              </a:rPr>
              <a:t>Collective Noun</a:t>
            </a:r>
            <a:endParaRPr lang="en-US" sz="4000" b="1" dirty="0">
              <a:solidFill>
                <a:srgbClr val="66FFFF"/>
              </a:solidFill>
              <a:latin typeface="Cooper Std Black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40386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66FF99"/>
                </a:solidFill>
                <a:latin typeface="Cooper Std Black" pitchFamily="18" charset="0"/>
              </a:rPr>
              <a:t>Material Noun</a:t>
            </a:r>
            <a:endParaRPr lang="en-US" sz="4000" b="1" dirty="0">
              <a:solidFill>
                <a:srgbClr val="66FF99"/>
              </a:solidFill>
              <a:latin typeface="Cooper Std Black" pitchFamily="18" charset="0"/>
            </a:endParaRPr>
          </a:p>
        </p:txBody>
      </p:sp>
      <p:cxnSp>
        <p:nvCxnSpPr>
          <p:cNvPr id="27" name="Straight Arrow Connector 26"/>
          <p:cNvCxnSpPr>
            <a:endCxn id="15" idx="1"/>
          </p:cNvCxnSpPr>
          <p:nvPr/>
        </p:nvCxnSpPr>
        <p:spPr>
          <a:xfrm flipV="1">
            <a:off x="5257800" y="3505200"/>
            <a:ext cx="1143000" cy="5334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 rot="5400000" flipH="1" flipV="1">
            <a:off x="4895850" y="2457450"/>
            <a:ext cx="1866900" cy="11430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53" idx="1"/>
          </p:cNvCxnSpPr>
          <p:nvPr/>
        </p:nvCxnSpPr>
        <p:spPr>
          <a:xfrm rot="5400000" flipH="1" flipV="1">
            <a:off x="5200650" y="2838450"/>
            <a:ext cx="1257300" cy="11430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6" idx="1"/>
          </p:cNvCxnSpPr>
          <p:nvPr/>
        </p:nvCxnSpPr>
        <p:spPr>
          <a:xfrm>
            <a:off x="5257800" y="4038600"/>
            <a:ext cx="1143000" cy="2667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4" idx="1"/>
          </p:cNvCxnSpPr>
          <p:nvPr/>
        </p:nvCxnSpPr>
        <p:spPr>
          <a:xfrm>
            <a:off x="5257800" y="4038600"/>
            <a:ext cx="1143000" cy="10287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600200" y="2590800"/>
            <a:ext cx="3581400" cy="2438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66FFFF"/>
                </a:solidFill>
                <a:latin typeface="Cooper Black" pitchFamily="18" charset="0"/>
              </a:rPr>
              <a:t>Noun</a:t>
            </a:r>
            <a:endParaRPr lang="en-US" sz="6000" b="1" dirty="0">
              <a:solidFill>
                <a:srgbClr val="66FFFF"/>
              </a:solidFill>
              <a:latin typeface="Cooper Black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00800" y="25146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oper Std Black" pitchFamily="18" charset="0"/>
              </a:rPr>
              <a:t>Common Noun</a:t>
            </a:r>
            <a:endParaRPr lang="en-US" sz="4000" b="1" dirty="0">
              <a:solidFill>
                <a:srgbClr val="FFFF00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16" grpId="0" animBg="1"/>
      <p:bldP spid="2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304800"/>
            <a:ext cx="104394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00CC00"/>
                </a:solidFill>
                <a:latin typeface="Cooper Black" pitchFamily="18" charset="0"/>
                <a:cs typeface="SutonnyOMJ" pitchFamily="2" charset="0"/>
              </a:rPr>
              <a:t>Proper Noun</a:t>
            </a:r>
            <a:endParaRPr lang="en-US" sz="1600" dirty="0">
              <a:solidFill>
                <a:srgbClr val="00CC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12192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Word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ব্যক্তি,বস্তু,স্থান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-এর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54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54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Proper N</a:t>
            </a:r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oun</a:t>
            </a:r>
            <a:r>
              <a:rPr lang="en-US" sz="32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953000"/>
            <a:ext cx="25146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স্থান</a:t>
            </a:r>
            <a:endParaRPr lang="en-US" sz="54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038600"/>
            <a:ext cx="24384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বস্তু</a:t>
            </a:r>
            <a:endParaRPr lang="en-US" sz="54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124200"/>
            <a:ext cx="24384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ব্যক্তি</a:t>
            </a:r>
            <a:endParaRPr lang="en-US" sz="54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71800" y="3505200"/>
            <a:ext cx="1295400" cy="1588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4495800"/>
            <a:ext cx="1295400" cy="1588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19400" y="5334000"/>
            <a:ext cx="1295400" cy="1588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67200" y="3200400"/>
            <a:ext cx="73152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FF99"/>
                </a:solidFill>
                <a:latin typeface="Cooper Black" pitchFamily="18" charset="0"/>
              </a:rPr>
              <a:t>Raisa</a:t>
            </a:r>
            <a:r>
              <a:rPr lang="en-US" sz="4400" b="1" dirty="0" smtClean="0">
                <a:solidFill>
                  <a:srgbClr val="00FF99"/>
                </a:solidFill>
                <a:latin typeface="Cooper Black" pitchFamily="18" charset="0"/>
              </a:rPr>
              <a:t>, </a:t>
            </a:r>
            <a:r>
              <a:rPr lang="en-US" sz="4400" b="1" dirty="0" err="1" smtClean="0">
                <a:solidFill>
                  <a:srgbClr val="00FF99"/>
                </a:solidFill>
                <a:latin typeface="Cooper Black" pitchFamily="18" charset="0"/>
              </a:rPr>
              <a:t>Emon</a:t>
            </a:r>
            <a:r>
              <a:rPr lang="en-US" sz="4400" b="1" dirty="0" smtClean="0">
                <a:solidFill>
                  <a:srgbClr val="00FF99"/>
                </a:solidFill>
                <a:latin typeface="Cooper Black" pitchFamily="18" charset="0"/>
              </a:rPr>
              <a:t>, Kona</a:t>
            </a:r>
            <a:endParaRPr lang="en-US" sz="44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4038600"/>
            <a:ext cx="72390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FF99"/>
                </a:solidFill>
                <a:latin typeface="Cooper Black" pitchFamily="18" charset="0"/>
              </a:rPr>
              <a:t>Gold , Book , Pen</a:t>
            </a:r>
            <a:endParaRPr lang="en-US" sz="44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4953000"/>
            <a:ext cx="71628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FF99"/>
                </a:solidFill>
                <a:latin typeface="Cooper Black" pitchFamily="18" charset="0"/>
              </a:rPr>
              <a:t>Dhaka , </a:t>
            </a:r>
            <a:r>
              <a:rPr lang="en-US" sz="4400" b="1" dirty="0" err="1" smtClean="0">
                <a:solidFill>
                  <a:srgbClr val="00FF99"/>
                </a:solidFill>
                <a:latin typeface="Cooper Black" pitchFamily="18" charset="0"/>
              </a:rPr>
              <a:t>Sylhet</a:t>
            </a:r>
            <a:endParaRPr lang="en-US" sz="44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24800" y="1752600"/>
            <a:ext cx="24384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5715000"/>
            <a:ext cx="11277600" cy="11430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oper Black" pitchFamily="18" charset="0"/>
              </a:rPr>
              <a:t>Proper Noun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সর্বদা</a:t>
            </a:r>
            <a:r>
              <a:rPr lang="en-US" sz="4400" b="1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Cooper Black" pitchFamily="18" charset="0"/>
              </a:rPr>
              <a:t>Capital Letter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শুরু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19" grpId="0" animBg="1"/>
      <p:bldP spid="20" grpId="0" animBg="1"/>
      <p:bldP spid="22" grpId="0" animBg="1"/>
      <p:bldP spid="23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85800" y="152400"/>
            <a:ext cx="10439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Proper Noun </a:t>
            </a:r>
            <a:r>
              <a:rPr lang="en-US" sz="4800" dirty="0" smtClean="0">
                <a:solidFill>
                  <a:schemeClr val="bg1"/>
                </a:solidFill>
                <a:latin typeface="Cooper Black" pitchFamily="18" charset="0"/>
                <a:cs typeface="SutonnyOMJ" pitchFamily="2" charset="0"/>
              </a:rPr>
              <a:t>&amp; </a:t>
            </a:r>
            <a:r>
              <a:rPr lang="en-US" sz="4800" dirty="0" smtClean="0">
                <a:solidFill>
                  <a:srgbClr val="FF0000"/>
                </a:solidFill>
                <a:latin typeface="Cooper Black" pitchFamily="18" charset="0"/>
                <a:cs typeface="SutonnyOMJ" pitchFamily="2" charset="0"/>
              </a:rPr>
              <a:t>Common Noun</a:t>
            </a:r>
            <a:endParaRPr lang="en-US" sz="1000" dirty="0">
              <a:solidFill>
                <a:srgbClr val="FF00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12192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800" y="1447800"/>
          <a:ext cx="10515600" cy="522351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257800"/>
                <a:gridCol w="52578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Proper Noun</a:t>
                      </a:r>
                      <a:endParaRPr lang="en-US" sz="4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Common Noun</a:t>
                      </a:r>
                      <a:endParaRPr lang="en-US" sz="4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Rahim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Boy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Maisha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Girl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Mango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Fruit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Surma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River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Bangladesh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English for today</a:t>
                      </a:r>
                      <a:endParaRPr lang="en-US" sz="32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Book</a:t>
                      </a:r>
                      <a:endParaRPr lang="en-US" sz="32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Rose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Flower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152400"/>
            <a:ext cx="10439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00CC00"/>
                </a:solidFill>
                <a:latin typeface="Cooper Black" pitchFamily="18" charset="0"/>
                <a:cs typeface="SutonnyOMJ" pitchFamily="2" charset="0"/>
              </a:rPr>
              <a:t>Common N</a:t>
            </a:r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00CC00"/>
                </a:solidFill>
                <a:latin typeface="Cooper Black" pitchFamily="18" charset="0"/>
                <a:cs typeface="SutonnyOMJ" pitchFamily="2" charset="0"/>
              </a:rPr>
              <a:t>oun</a:t>
            </a:r>
            <a:endParaRPr lang="en-US" sz="1600" dirty="0">
              <a:solidFill>
                <a:srgbClr val="00CC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447800"/>
            <a:ext cx="12192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যে</a:t>
            </a:r>
            <a:r>
              <a:rPr lang="en-US" sz="48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Noun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বস্তু,স্থানের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নামের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জাত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Common N</a:t>
            </a:r>
            <a:r>
              <a:rPr lang="en-US" sz="48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oun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819400"/>
            <a:ext cx="121920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US" sz="44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Nazrul</a:t>
            </a:r>
            <a:r>
              <a:rPr lang="en-US" sz="4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is a poet</a:t>
            </a:r>
            <a:r>
              <a:rPr lang="en-US" sz="4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.</a:t>
            </a:r>
          </a:p>
          <a:p>
            <a:pPr lvl="3"/>
            <a:r>
              <a:rPr lang="en-US" sz="4400" dirty="0" smtClean="0">
                <a:solidFill>
                  <a:srgbClr val="FF66CC"/>
                </a:solidFill>
                <a:latin typeface="Cooper Black" pitchFamily="18" charset="0"/>
                <a:cs typeface="SutonnyOMJ" pitchFamily="2" charset="0"/>
              </a:rPr>
              <a:t>Mr. </a:t>
            </a:r>
            <a:r>
              <a:rPr lang="en-US" sz="4400" dirty="0" err="1" smtClean="0">
                <a:solidFill>
                  <a:srgbClr val="FF66CC"/>
                </a:solidFill>
                <a:latin typeface="Cooper Black" pitchFamily="18" charset="0"/>
                <a:cs typeface="SutonnyOMJ" pitchFamily="2" charset="0"/>
              </a:rPr>
              <a:t>Kashem</a:t>
            </a:r>
            <a:r>
              <a:rPr lang="en-US" sz="4400" dirty="0" smtClean="0">
                <a:solidFill>
                  <a:srgbClr val="FF66CC"/>
                </a:solidFill>
                <a:latin typeface="Cooper Black" pitchFamily="18" charset="0"/>
                <a:cs typeface="SutonnyOMJ" pitchFamily="2" charset="0"/>
              </a:rPr>
              <a:t> is a good Teacher.</a:t>
            </a:r>
          </a:p>
          <a:p>
            <a:pPr lvl="3"/>
            <a:r>
              <a:rPr lang="en-US" sz="4400" dirty="0" smtClean="0">
                <a:solidFill>
                  <a:srgbClr val="00FF00"/>
                </a:solidFill>
                <a:latin typeface="Cooper Black" pitchFamily="18" charset="0"/>
                <a:cs typeface="SutonnyOMJ" pitchFamily="2" charset="0"/>
              </a:rPr>
              <a:t>He has a pet.</a:t>
            </a:r>
          </a:p>
          <a:p>
            <a:pPr lvl="3"/>
            <a:r>
              <a:rPr lang="en-US" sz="44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The rose is a wonderful flower.</a:t>
            </a:r>
            <a:endParaRPr lang="en-US" sz="4400" dirty="0" smtClean="0">
              <a:solidFill>
                <a:srgbClr val="FFFF00"/>
              </a:solidFill>
              <a:latin typeface="Cooper Black" pitchFamily="18" charset="0"/>
              <a:cs typeface="SutonnyOMJ" pitchFamily="2" charset="0"/>
            </a:endParaRPr>
          </a:p>
          <a:p>
            <a:pPr lvl="3"/>
            <a:endParaRPr lang="en-US" sz="2400" dirty="0">
              <a:solidFill>
                <a:srgbClr val="66FFFF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800" y="2743200"/>
            <a:ext cx="16002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334000"/>
            <a:ext cx="12192000" cy="15240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66FFFF"/>
                </a:solidFill>
                <a:latin typeface="Cooper Std Black" pitchFamily="18" charset="0"/>
              </a:rPr>
              <a:t>Common Noun </a:t>
            </a:r>
            <a:r>
              <a:rPr lang="en-US" sz="4400" b="1" dirty="0" err="1" smtClean="0">
                <a:solidFill>
                  <a:srgbClr val="66FFFF"/>
                </a:solidFill>
                <a:latin typeface="SutonnyOMJ" pitchFamily="2" charset="0"/>
                <a:cs typeface="SutonnyOMJ" pitchFamily="2" charset="0"/>
              </a:rPr>
              <a:t>হল</a:t>
            </a:r>
            <a:r>
              <a:rPr lang="en-US" sz="3600" b="1" dirty="0" smtClean="0">
                <a:solidFill>
                  <a:srgbClr val="66FFFF"/>
                </a:solidFill>
                <a:latin typeface="Cooper Std Black" pitchFamily="18" charset="0"/>
              </a:rPr>
              <a:t> Proper Noun </a:t>
            </a:r>
            <a:r>
              <a:rPr lang="en-US" sz="4400" b="1" dirty="0" err="1" smtClean="0">
                <a:solidFill>
                  <a:srgbClr val="66FFFF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4400" b="1" dirty="0" smtClean="0">
                <a:solidFill>
                  <a:srgbClr val="66FF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66FFFF"/>
                </a:solidFill>
                <a:latin typeface="SutonnyOMJ" pitchFamily="2" charset="0"/>
                <a:cs typeface="SutonnyOMJ" pitchFamily="2" charset="0"/>
              </a:rPr>
              <a:t>জাতকে</a:t>
            </a:r>
            <a:r>
              <a:rPr lang="en-US" sz="4400" b="1" dirty="0" smtClean="0">
                <a:solidFill>
                  <a:srgbClr val="66FF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66FFFF"/>
                </a:solidFill>
                <a:latin typeface="SutonnyOMJ" pitchFamily="2" charset="0"/>
                <a:cs typeface="SutonnyOMJ" pitchFamily="2" charset="0"/>
              </a:rPr>
              <a:t>বুঝায়ে</a:t>
            </a:r>
            <a:r>
              <a:rPr lang="en-US" sz="4400" b="1" dirty="0" smtClean="0">
                <a:solidFill>
                  <a:srgbClr val="66FFFF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4400" b="1" dirty="0">
              <a:solidFill>
                <a:srgbClr val="66FFFF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3400" y="4648200"/>
            <a:ext cx="22098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4038600"/>
            <a:ext cx="12192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3276600"/>
            <a:ext cx="25908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8" grpId="0" animBg="1"/>
      <p:bldP spid="23" grpId="0" animBg="1"/>
      <p:bldP spid="15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1526</TotalTime>
  <Words>393</Words>
  <Application>Microsoft Office PowerPoint</Application>
  <PresentationFormat>Custom</PresentationFormat>
  <Paragraphs>103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Furkan Uddin</dc:creator>
  <cp:lastModifiedBy>Furkan Uddin</cp:lastModifiedBy>
  <cp:revision>322</cp:revision>
  <dcterms:created xsi:type="dcterms:W3CDTF">2020-12-06T15:37:46Z</dcterms:created>
  <dcterms:modified xsi:type="dcterms:W3CDTF">2020-12-14T13:05:39Z</dcterms:modified>
</cp:coreProperties>
</file>