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5" r:id="rId2"/>
    <p:sldId id="373" r:id="rId3"/>
    <p:sldId id="366" r:id="rId4"/>
    <p:sldId id="368" r:id="rId5"/>
    <p:sldId id="364" r:id="rId6"/>
    <p:sldId id="370" r:id="rId7"/>
    <p:sldId id="331" r:id="rId8"/>
    <p:sldId id="354" r:id="rId9"/>
    <p:sldId id="332" r:id="rId10"/>
    <p:sldId id="362" r:id="rId11"/>
    <p:sldId id="349" r:id="rId12"/>
    <p:sldId id="350" r:id="rId13"/>
    <p:sldId id="351" r:id="rId14"/>
    <p:sldId id="352" r:id="rId15"/>
    <p:sldId id="353" r:id="rId16"/>
    <p:sldId id="361" r:id="rId17"/>
    <p:sldId id="363" r:id="rId18"/>
    <p:sldId id="355" r:id="rId19"/>
    <p:sldId id="360" r:id="rId20"/>
    <p:sldId id="343" r:id="rId21"/>
    <p:sldId id="345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  <a:srgbClr val="800000"/>
    <a:srgbClr val="6FC361"/>
    <a:srgbClr val="378D2B"/>
    <a:srgbClr val="A77761"/>
    <a:srgbClr val="8C7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6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9CB86E"/>
            </a:gs>
            <a:gs pos="74000">
              <a:srgbClr val="378D2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 descr="Image result for grass and flowers"/>
          <p:cNvSpPr>
            <a:spLocks noChangeAspect="1" noChangeArrowheads="1"/>
          </p:cNvSpPr>
          <p:nvPr userDrawn="1"/>
        </p:nvSpPr>
        <p:spPr bwMode="auto">
          <a:xfrm>
            <a:off x="155575" y="-1309688"/>
            <a:ext cx="78200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1719" y="202843"/>
            <a:ext cx="11848563" cy="6452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6" descr="Image result for grass and flowers"/>
          <p:cNvSpPr>
            <a:spLocks noChangeAspect="1" noChangeArrowheads="1"/>
          </p:cNvSpPr>
          <p:nvPr userDrawn="1"/>
        </p:nvSpPr>
        <p:spPr bwMode="auto">
          <a:xfrm>
            <a:off x="307975" y="-1157288"/>
            <a:ext cx="78200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village"/>
          <p:cNvSpPr>
            <a:spLocks noChangeAspect="1" noChangeArrowheads="1"/>
          </p:cNvSpPr>
          <p:nvPr userDrawn="1"/>
        </p:nvSpPr>
        <p:spPr bwMode="auto">
          <a:xfrm>
            <a:off x="155575" y="-655638"/>
            <a:ext cx="78200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village"/>
          <p:cNvSpPr>
            <a:spLocks noChangeAspect="1" noChangeArrowheads="1"/>
          </p:cNvSpPr>
          <p:nvPr userDrawn="1"/>
        </p:nvSpPr>
        <p:spPr bwMode="auto">
          <a:xfrm>
            <a:off x="307975" y="-503238"/>
            <a:ext cx="78200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grass"/>
          <p:cNvSpPr>
            <a:spLocks noChangeAspect="1" noChangeArrowheads="1"/>
          </p:cNvSpPr>
          <p:nvPr userDrawn="1"/>
        </p:nvSpPr>
        <p:spPr bwMode="auto">
          <a:xfrm>
            <a:off x="155575" y="-1820863"/>
            <a:ext cx="78200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Image result for grass"/>
          <p:cNvSpPr>
            <a:spLocks noChangeAspect="1" noChangeArrowheads="1"/>
          </p:cNvSpPr>
          <p:nvPr userDrawn="1"/>
        </p:nvSpPr>
        <p:spPr bwMode="auto">
          <a:xfrm>
            <a:off x="155575" y="-952500"/>
            <a:ext cx="78200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4" descr="Image result for grass"/>
          <p:cNvSpPr>
            <a:spLocks noChangeAspect="1" noChangeArrowheads="1"/>
          </p:cNvSpPr>
          <p:nvPr userDrawn="1"/>
        </p:nvSpPr>
        <p:spPr bwMode="auto">
          <a:xfrm>
            <a:off x="155575" y="-966788"/>
            <a:ext cx="78200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খড়ের গাদা"/>
          <p:cNvSpPr>
            <a:spLocks noChangeAspect="1" noChangeArrowheads="1"/>
          </p:cNvSpPr>
          <p:nvPr userDrawn="1"/>
        </p:nvSpPr>
        <p:spPr bwMode="auto">
          <a:xfrm>
            <a:off x="155575" y="-1858963"/>
            <a:ext cx="51720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03201" y="6037765"/>
            <a:ext cx="12611671" cy="779060"/>
            <a:chOff x="-203201" y="5617028"/>
            <a:chExt cx="12611671" cy="1199797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783941" y="5617029"/>
              <a:ext cx="6624529" cy="1198273"/>
              <a:chOff x="5783941" y="5573487"/>
              <a:chExt cx="6624529" cy="1198273"/>
            </a:xfrm>
          </p:grpSpPr>
          <p:pic>
            <p:nvPicPr>
              <p:cNvPr id="1040" name="Picture 16" descr="Image result for tree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5426" y="5573487"/>
                <a:ext cx="1813044" cy="843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grass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3941" y="6228523"/>
                <a:ext cx="6397501" cy="463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2" descr="Image result for cow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7591" y="6214005"/>
                <a:ext cx="449032" cy="409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Image result for cow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29649" y="6138920"/>
                <a:ext cx="519146" cy="443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Related image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21258" y="5805715"/>
                <a:ext cx="1101845" cy="966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/>
            <p:cNvGrpSpPr/>
            <p:nvPr userDrawn="1"/>
          </p:nvGrpSpPr>
          <p:grpSpPr>
            <a:xfrm flipH="1">
              <a:off x="-203201" y="5617028"/>
              <a:ext cx="6698339" cy="1199797"/>
              <a:chOff x="5783941" y="5557449"/>
              <a:chExt cx="6624530" cy="1199797"/>
            </a:xfrm>
          </p:grpSpPr>
          <p:pic>
            <p:nvPicPr>
              <p:cNvPr id="26" name="Picture 16" descr="Image result for tree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95427" y="5557449"/>
                <a:ext cx="1813044" cy="859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0" descr="Image result for grass"/>
              <p:cNvPicPr>
                <a:picLocks noChangeAspect="1" noChangeArrowheads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3941" y="6228523"/>
                <a:ext cx="6397501" cy="463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2" descr="Image result for cow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7591" y="6214005"/>
                <a:ext cx="449032" cy="409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2" descr="Image result for cow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929649" y="6138920"/>
                <a:ext cx="519146" cy="443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8" descr="Related image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91266" y="5791201"/>
                <a:ext cx="1101845" cy="966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4EF7AC2-A102-4497-9C5F-63D914A90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366" y="-4239491"/>
            <a:ext cx="793085" cy="80971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0288B8-71D1-44F4-82CB-38F83EA52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177" y="-1762298"/>
            <a:ext cx="793085" cy="80971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71A934D-E784-49B7-AA4F-ACE717C89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6" y="-2161309"/>
            <a:ext cx="793085" cy="80971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7992E89-AB64-4FD2-84DD-0110AA82E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468" y="-1163782"/>
            <a:ext cx="793085" cy="8097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2046ACA-D46C-4B0D-93BA-EDA58179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592" y="-1163782"/>
            <a:ext cx="793085" cy="80971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11E32815-5B9B-4C1D-A5EA-2064BF938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91" y="238664"/>
            <a:ext cx="3857625" cy="28956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B1E0442C-4F24-49CC-B0B4-3C962F39F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03" y="3188897"/>
            <a:ext cx="3857625" cy="28956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0EC91DE8-572E-4B30-AD0D-A70C20F82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3" y="3223404"/>
            <a:ext cx="3857625" cy="289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E6DD54-9B4C-43E6-8557-7AEB114D1B88}"/>
              </a:ext>
            </a:extLst>
          </p:cNvPr>
          <p:cNvSpPr txBox="1"/>
          <p:nvPr/>
        </p:nvSpPr>
        <p:spPr>
          <a:xfrm>
            <a:off x="415636" y="1064029"/>
            <a:ext cx="3591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12F5B-2CA4-4A02-99A4-13625383CD63}"/>
              </a:ext>
            </a:extLst>
          </p:cNvPr>
          <p:cNvSpPr txBox="1"/>
          <p:nvPr/>
        </p:nvSpPr>
        <p:spPr>
          <a:xfrm>
            <a:off x="8229599" y="931026"/>
            <a:ext cx="3591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29CAD7-42C3-44C4-ABE8-651BB04BC668}"/>
              </a:ext>
            </a:extLst>
          </p:cNvPr>
          <p:cNvSpPr txBox="1"/>
          <p:nvPr/>
        </p:nvSpPr>
        <p:spPr>
          <a:xfrm>
            <a:off x="4272741" y="4239492"/>
            <a:ext cx="3591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8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6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"/>
          <a:stretch/>
        </p:blipFill>
        <p:spPr>
          <a:xfrm>
            <a:off x="1193160" y="1607642"/>
            <a:ext cx="4077110" cy="3060103"/>
          </a:xfrm>
          <a:prstGeom prst="bevel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Image result for ছনের ঘরের ছব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13" y="1571808"/>
            <a:ext cx="4275573" cy="3183072"/>
          </a:xfrm>
          <a:prstGeom prst="bevel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5423" y="5179105"/>
            <a:ext cx="837440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আমাদের ছোটো গাঁয়ে ছোটো ছোটো ঘর</a:t>
            </a:r>
            <a:endParaRPr lang="en-US" sz="5400" dirty="0">
              <a:solidFill>
                <a:srgbClr val="FF00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1123" y="582929"/>
            <a:ext cx="11018237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285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8154" y="5143695"/>
            <a:ext cx="788869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থাকি সেথা সবে মিলে নাহি কেহ পর।</a:t>
            </a:r>
            <a:endParaRPr lang="en-US" sz="5400" dirty="0">
              <a:solidFill>
                <a:srgbClr val="FF00FF"/>
              </a:solidFill>
            </a:endParaRPr>
          </a:p>
        </p:txBody>
      </p:sp>
      <p:pic>
        <p:nvPicPr>
          <p:cNvPr id="2050" name="Picture 2" descr="Image result for গ্রাম্য শালিশ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6"/>
          <a:stretch/>
        </p:blipFill>
        <p:spPr bwMode="auto">
          <a:xfrm>
            <a:off x="6269874" y="596603"/>
            <a:ext cx="5482585" cy="4161016"/>
          </a:xfrm>
          <a:prstGeom prst="flowChartAlternateProcess">
            <a:avLst/>
          </a:prstGeom>
          <a:noFill/>
          <a:ln w="5715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0" y="530101"/>
            <a:ext cx="5448300" cy="4161016"/>
          </a:xfrm>
          <a:prstGeom prst="flowChartAlternateProcess">
            <a:avLst/>
          </a:prstGeom>
          <a:ln w="5715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8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0039" y="5226822"/>
            <a:ext cx="814517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  <a:endParaRPr lang="en-US" sz="6000" dirty="0">
              <a:solidFill>
                <a:srgbClr val="FF00FF"/>
              </a:solidFill>
            </a:endParaRPr>
          </a:p>
        </p:txBody>
      </p:sp>
      <p:pic>
        <p:nvPicPr>
          <p:cNvPr id="6146" name="Picture 2" descr="Image result for ভাই ভা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5" y="566019"/>
            <a:ext cx="5458030" cy="4125099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ভাই ভা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28" y="563354"/>
            <a:ext cx="5510072" cy="4161015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0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9574" y="5143695"/>
            <a:ext cx="7412607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একসাথে খেলি আর পাঠশালে যাই।</a:t>
            </a:r>
            <a:endParaRPr lang="en-US" sz="5400" dirty="0">
              <a:solidFill>
                <a:srgbClr val="FF00FF"/>
              </a:solidFill>
            </a:endParaRPr>
          </a:p>
        </p:txBody>
      </p:sp>
      <p:pic>
        <p:nvPicPr>
          <p:cNvPr id="3076" name="Picture 4" descr="Image result for ছেলেদের খেল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4" y="496851"/>
            <a:ext cx="5425158" cy="4161014"/>
          </a:xfrm>
          <a:prstGeom prst="round2DiagRect">
            <a:avLst/>
          </a:prstGeom>
          <a:noFill/>
          <a:ln w="76200">
            <a:solidFill>
              <a:srgbClr val="FFFF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বিদ্যালয়ে যাওয়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48" y="551064"/>
            <a:ext cx="5524500" cy="4123427"/>
          </a:xfrm>
          <a:prstGeom prst="round2DiagRect">
            <a:avLst/>
          </a:prstGeom>
          <a:noFill/>
          <a:ln w="76200">
            <a:solidFill>
              <a:srgbClr val="FFFF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5146" y="4861063"/>
            <a:ext cx="808747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হিংসা ও মারামারি কভু নাহি করি,</a:t>
            </a:r>
            <a:endParaRPr lang="en-US" sz="6000" dirty="0">
              <a:solidFill>
                <a:srgbClr val="FF00FF"/>
              </a:solidFill>
            </a:endParaRP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5524"/>
          <a:stretch/>
        </p:blipFill>
        <p:spPr bwMode="auto">
          <a:xfrm>
            <a:off x="6419503" y="611726"/>
            <a:ext cx="5018809" cy="3780131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7" y="698270"/>
            <a:ext cx="4836268" cy="3693589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233804" y="1147156"/>
            <a:ext cx="4104756" cy="2526376"/>
            <a:chOff x="666750" y="1430028"/>
            <a:chExt cx="10934700" cy="378967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66750" y="1466850"/>
              <a:ext cx="5105400" cy="3752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66750" y="1430028"/>
              <a:ext cx="4933950" cy="37896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496050" y="1430028"/>
              <a:ext cx="5095875" cy="37896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96050" y="1466850"/>
              <a:ext cx="5105400" cy="3752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2D3053-584F-4E68-AA65-BD8C59160E90}"/>
              </a:ext>
            </a:extLst>
          </p:cNvPr>
          <p:cNvGrpSpPr/>
          <p:nvPr/>
        </p:nvGrpSpPr>
        <p:grpSpPr>
          <a:xfrm>
            <a:off x="899506" y="1213658"/>
            <a:ext cx="4104756" cy="2526376"/>
            <a:chOff x="666750" y="1430028"/>
            <a:chExt cx="10934700" cy="37896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16EA78-DF0E-414F-AA33-39A39B5006C2}"/>
                </a:ext>
              </a:extLst>
            </p:cNvPr>
            <p:cNvCxnSpPr/>
            <p:nvPr/>
          </p:nvCxnSpPr>
          <p:spPr>
            <a:xfrm>
              <a:off x="666750" y="1466850"/>
              <a:ext cx="5105400" cy="3752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2ADC9C-55DB-4B0E-A0FE-835A690012F9}"/>
                </a:ext>
              </a:extLst>
            </p:cNvPr>
            <p:cNvCxnSpPr/>
            <p:nvPr/>
          </p:nvCxnSpPr>
          <p:spPr>
            <a:xfrm flipV="1">
              <a:off x="666750" y="1430028"/>
              <a:ext cx="4933950" cy="37896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092C78-5F6B-4018-B621-24845541C1E4}"/>
                </a:ext>
              </a:extLst>
            </p:cNvPr>
            <p:cNvCxnSpPr/>
            <p:nvPr/>
          </p:nvCxnSpPr>
          <p:spPr>
            <a:xfrm flipV="1">
              <a:off x="6496050" y="1430028"/>
              <a:ext cx="5095875" cy="37896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3F781A6-4CD4-436A-8007-33E89D74229A}"/>
                </a:ext>
              </a:extLst>
            </p:cNvPr>
            <p:cNvCxnSpPr/>
            <p:nvPr/>
          </p:nvCxnSpPr>
          <p:spPr>
            <a:xfrm>
              <a:off x="6496050" y="1466850"/>
              <a:ext cx="5105400" cy="37528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95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6475" y="4825387"/>
            <a:ext cx="834555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পিতামাতা গুরুজনে সদা মোরা ডরি।</a:t>
            </a:r>
            <a:endParaRPr lang="en-US" sz="6000" dirty="0">
              <a:solidFill>
                <a:srgbClr val="FF00FF"/>
              </a:solidFill>
            </a:endParaRPr>
          </a:p>
        </p:txBody>
      </p:sp>
      <p:pic>
        <p:nvPicPr>
          <p:cNvPr id="5122" name="Picture 2" descr="Image result for bangladeshi farmer par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11" y="598515"/>
            <a:ext cx="4755593" cy="3610463"/>
          </a:xfrm>
          <a:prstGeom prst="flowChartAlternateProcess">
            <a:avLst/>
          </a:prstGeom>
          <a:noFill/>
          <a:ln w="7620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7" y="560449"/>
            <a:ext cx="5101937" cy="3790580"/>
          </a:xfrm>
          <a:prstGeom prst="flowChartAlternateProcess">
            <a:avLst/>
          </a:prstGeom>
          <a:ln w="76200">
            <a:solidFill>
              <a:srgbClr val="FF0000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2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0663" y="2306744"/>
            <a:ext cx="7824651" cy="2876399"/>
            <a:chOff x="970464" y="1992479"/>
            <a:chExt cx="7824651" cy="2876399"/>
          </a:xfrm>
        </p:grpSpPr>
        <p:sp>
          <p:nvSpPr>
            <p:cNvPr id="7" name="Rectangle 6"/>
            <p:cNvSpPr/>
            <p:nvPr/>
          </p:nvSpPr>
          <p:spPr>
            <a:xfrm>
              <a:off x="1675858" y="1992479"/>
              <a:ext cx="711925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(অ)</a:t>
              </a:r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আমাদের ছোটো গাঁয়ে ছোটো ছোটো ঘর</a:t>
              </a:r>
            </a:p>
            <a:p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   ___________________________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0464" y="3545439"/>
              <a:ext cx="746868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(আ)</a:t>
              </a:r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হিংসা ও মারামারি কভু নাহি করি,</a:t>
              </a:r>
            </a:p>
            <a:p>
              <a:r>
                <a:rPr lang="bn-IN" sz="400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          ___________________________</a:t>
              </a:r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16132" y="1212815"/>
            <a:ext cx="1172094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পরের চরণগুলো লিখঃ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2094" y="2761187"/>
            <a:ext cx="5333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থাকি সেথা সবে মিলে নাহি কেহ পর।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3755" y="4268585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পিতামাতা গুরুজনে সদা মোরা ডরি।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4172" y="216131"/>
            <a:ext cx="3086100" cy="8295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7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build="p" advAuto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159661" y="400050"/>
            <a:ext cx="3872678" cy="685800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t="18711"/>
          <a:stretch/>
        </p:blipFill>
        <p:spPr>
          <a:xfrm>
            <a:off x="7623743" y="1014153"/>
            <a:ext cx="3899507" cy="4694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1853698"/>
            <a:ext cx="4684345" cy="3513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1429150" lon="760334" rev="87644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0659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506" y="1927514"/>
            <a:ext cx="10440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ঘরগুলো</a:t>
            </a:r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012" y="2679815"/>
            <a:ext cx="642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481" y="3541568"/>
            <a:ext cx="1138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720" y="4469823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Oval 10"/>
          <p:cNvSpPr/>
          <p:nvPr/>
        </p:nvSpPr>
        <p:spPr>
          <a:xfrm>
            <a:off x="3487015" y="548640"/>
            <a:ext cx="5972868" cy="8274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12" y="1450944"/>
            <a:ext cx="11588765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শব্দগুলো খালি জায়গায় বসিয়ে বাক্য তৈরি করোঃ</a:t>
            </a:r>
            <a:endParaRPr lang="en-US" sz="44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53797" y="3222268"/>
            <a:ext cx="7550460" cy="1860796"/>
            <a:chOff x="2593282" y="3365746"/>
            <a:chExt cx="7550460" cy="1860796"/>
          </a:xfrm>
        </p:grpSpPr>
        <p:sp>
          <p:nvSpPr>
            <p:cNvPr id="5" name="Rectangle 4"/>
            <p:cNvSpPr/>
            <p:nvPr/>
          </p:nvSpPr>
          <p:spPr>
            <a:xfrm>
              <a:off x="2630147" y="3365746"/>
              <a:ext cx="75135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(ক) থাকি ----------  সবে মিলে নাহি কেহ পর।</a:t>
              </a:r>
              <a:endParaRPr lang="en-US" sz="4000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3282" y="4518656"/>
              <a:ext cx="70326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(খ) সেকালে শিশুদের পড়ার -----------ছিল।</a:t>
              </a:r>
              <a:endParaRPr lang="en-US" sz="4000" dirty="0">
                <a:solidFill>
                  <a:srgbClr val="7030A0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9066565" y="2486168"/>
            <a:ext cx="0" cy="330174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585294" y="3222268"/>
            <a:ext cx="151996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3585" y="4375178"/>
            <a:ext cx="155611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সেথা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515" y="2404412"/>
            <a:ext cx="2305439" cy="7078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মিলিয়ে নাওঃ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84050" y="385147"/>
            <a:ext cx="3086100" cy="7554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0.52969 -0.169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-84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0782 0.1638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D793B69-7AAE-47FC-BE6B-A2E72A016B15}"/>
              </a:ext>
            </a:extLst>
          </p:cNvPr>
          <p:cNvGrpSpPr/>
          <p:nvPr/>
        </p:nvGrpSpPr>
        <p:grpSpPr>
          <a:xfrm>
            <a:off x="864523" y="897775"/>
            <a:ext cx="2626822" cy="4671754"/>
            <a:chOff x="864523" y="897775"/>
            <a:chExt cx="2626822" cy="46717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CA6D34A-70FA-44E7-A051-96125C670F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0" t="3870" r="18479" b="4562"/>
            <a:stretch/>
          </p:blipFill>
          <p:spPr>
            <a:xfrm>
              <a:off x="864523" y="897775"/>
              <a:ext cx="2626822" cy="4671754"/>
            </a:xfrm>
            <a:prstGeom prst="rect">
              <a:avLst/>
            </a:prstGeom>
            <a:ln w="76200">
              <a:solidFill>
                <a:srgbClr val="FF00FF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AB20FE-08AC-41D7-8244-A8A213246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89"/>
            <a:stretch/>
          </p:blipFill>
          <p:spPr>
            <a:xfrm>
              <a:off x="1336444" y="1845426"/>
              <a:ext cx="1771650" cy="2091430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9C53EEDF-014A-4F07-B344-301701AFC89F}"/>
              </a:ext>
            </a:extLst>
          </p:cNvPr>
          <p:cNvSpPr/>
          <p:nvPr/>
        </p:nvSpPr>
        <p:spPr>
          <a:xfrm>
            <a:off x="5291706" y="1346662"/>
            <a:ext cx="4733443" cy="3350991"/>
          </a:xfrm>
          <a:prstGeom prst="frame">
            <a:avLst>
              <a:gd name="adj1" fmla="val 86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মনিকা</a:t>
            </a:r>
            <a:r>
              <a:rPr lang="en-US" sz="4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4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en-US" sz="48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প্রঃ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শিঃ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[</a:t>
            </a:r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]</a:t>
            </a:r>
          </a:p>
          <a:p>
            <a:pPr algn="ctr"/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ডাঃ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বসন্তকুমার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আচার</a:t>
            </a:r>
            <a:r>
              <a:rPr lang="as-IN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 </a:t>
            </a:r>
            <a:r>
              <a:rPr lang="as-IN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প্রাবি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বানিয়াচং,হবিগঞ্জ</a:t>
            </a:r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7128" y="1893067"/>
            <a:ext cx="9847943" cy="719363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600" dirty="0" err="1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ছেলেমেয়েরা</a:t>
            </a:r>
            <a:r>
              <a:rPr lang="bn-IN" sz="3600" dirty="0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dirty="0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6FC361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29281" y="2810956"/>
            <a:ext cx="3746865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(ক) পাঠশালায় 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31686" y="3502180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(ঘ) কাজে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71486" y="3479410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(গ) বাজারে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57474" y="281549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(খ) মাঠে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5" y="1130532"/>
            <a:ext cx="11216640" cy="7362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9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9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3507" y="4039985"/>
            <a:ext cx="9238343" cy="752720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(২) কোন কাজ থেকে আমরা নিজেকে বিরত রাখব?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3787" y="4836963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(ক) একসঙ্গে খেলা করা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90613" y="5538668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ঘ) মারামারি করা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09967" y="5522042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গ) গুরুজনকে ভয় করা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57608" y="484150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i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খ) বিদ্যালয়ে যাওয়া</a:t>
            </a:r>
            <a:endParaRPr lang="en-US" sz="3600" i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33432" y="216132"/>
            <a:ext cx="3086100" cy="80806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080653" y="3541222"/>
            <a:ext cx="10174779" cy="269095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নিজের গ্রাম সম্পর্কে ৪ টি বাক্য লিখে নিয়ে আসবে।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CD5E2C-6F5C-46CD-949B-1FF9059AD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15" y="351818"/>
            <a:ext cx="3952875" cy="296227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421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3411" y="4820865"/>
            <a:ext cx="9642764" cy="135980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3600" b="1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3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4C02F-D79D-4D6D-8C52-D44C2C3BE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6" y="744462"/>
            <a:ext cx="2456930" cy="3116106"/>
          </a:xfrm>
          <a:prstGeom prst="rect">
            <a:avLst/>
          </a:prstGeom>
          <a:ln w="76200">
            <a:solidFill>
              <a:srgbClr val="8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04D2E-BA2A-4CF3-86B5-2F2897C0C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02" y="677959"/>
            <a:ext cx="2456930" cy="3116106"/>
          </a:xfrm>
          <a:prstGeom prst="rect">
            <a:avLst/>
          </a:prstGeom>
          <a:ln w="76200">
            <a:solidFill>
              <a:srgbClr val="8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BAC7D-848B-420F-90A9-8A7AAA3FA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694585"/>
            <a:ext cx="2456930" cy="3116106"/>
          </a:xfrm>
          <a:prstGeom prst="rect">
            <a:avLst/>
          </a:prstGeom>
          <a:ln w="762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13480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09ADE-E68C-4A79-B180-CFDD3A94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76" y="2490440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911EF5-D585-4849-ACC9-D043C4E43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9" y="1585022"/>
            <a:ext cx="3221704" cy="423388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EE1D2506-3AB2-41ED-87B1-A02B7CB6FEC6}"/>
              </a:ext>
            </a:extLst>
          </p:cNvPr>
          <p:cNvSpPr/>
          <p:nvPr/>
        </p:nvSpPr>
        <p:spPr>
          <a:xfrm>
            <a:off x="6830289" y="1596044"/>
            <a:ext cx="4857406" cy="4049259"/>
          </a:xfrm>
          <a:prstGeom prst="frame">
            <a:avLst>
              <a:gd name="adj1" fmla="val 8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48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শ্রেণিঃতয়</a:t>
            </a:r>
          </a:p>
          <a:p>
            <a:pPr algn="ctr"/>
            <a:r>
              <a:rPr lang="bn-IN" sz="48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378D2B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পাঠঃ আমাদের গ্রাম</a:t>
            </a:r>
          </a:p>
          <a:p>
            <a:pPr algn="ctr"/>
            <a:endParaRPr lang="en-US" sz="48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bn-IN" sz="40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B9880B-7F2E-46F5-B4B9-4EFF2F761E38}"/>
              </a:ext>
            </a:extLst>
          </p:cNvPr>
          <p:cNvSpPr/>
          <p:nvPr/>
        </p:nvSpPr>
        <p:spPr>
          <a:xfrm>
            <a:off x="4029569" y="3075057"/>
            <a:ext cx="4132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চলো একটি ভিডিও দেখি।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2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69446" y="647699"/>
            <a:ext cx="3268641" cy="125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আমাদের গ্রাম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01557" y="767420"/>
            <a:ext cx="2949015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 আমরা পড়ব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2490" y="2833789"/>
            <a:ext cx="2949015" cy="595586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বন্দে আলী মিঞা</a:t>
            </a:r>
          </a:p>
        </p:txBody>
      </p:sp>
      <p:pic>
        <p:nvPicPr>
          <p:cNvPr id="8196" name="Picture 4" descr="Image result for গ্রা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61309"/>
            <a:ext cx="5736089" cy="2427317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827B8A7D-4519-4D12-9CDF-01E2A043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82" y="3657600"/>
            <a:ext cx="4524971" cy="2543734"/>
          </a:xfrm>
          <a:prstGeom prst="flowChartPunchedTap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E8BBCF4C-F88F-4F1E-952F-458DF51C8721}"/>
              </a:ext>
            </a:extLst>
          </p:cNvPr>
          <p:cNvSpPr/>
          <p:nvPr/>
        </p:nvSpPr>
        <p:spPr>
          <a:xfrm>
            <a:off x="4464457" y="530956"/>
            <a:ext cx="3063580" cy="5955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376D7-A919-4530-9199-5C9F27FF6158}"/>
              </a:ext>
            </a:extLst>
          </p:cNvPr>
          <p:cNvGrpSpPr/>
          <p:nvPr/>
        </p:nvGrpSpPr>
        <p:grpSpPr>
          <a:xfrm>
            <a:off x="1047404" y="1612669"/>
            <a:ext cx="10612156" cy="3821777"/>
            <a:chOff x="1239555" y="1924050"/>
            <a:chExt cx="10706494" cy="304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96EF73-38D0-4A0D-8A5E-E2DC8207309B}"/>
                </a:ext>
              </a:extLst>
            </p:cNvPr>
            <p:cNvSpPr/>
            <p:nvPr/>
          </p:nvSpPr>
          <p:spPr>
            <a:xfrm>
              <a:off x="1239557" y="1924050"/>
              <a:ext cx="10690587" cy="7620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২.১.২ কবিতা শুনে বুঝতে পারবে।</a:t>
              </a:r>
              <a:endParaRPr lang="en-US" sz="36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D2835B-43F8-4C0F-BA66-1E937C1CDDB6}"/>
                </a:ext>
              </a:extLst>
            </p:cNvPr>
            <p:cNvSpPr/>
            <p:nvPr/>
          </p:nvSpPr>
          <p:spPr>
            <a:xfrm>
              <a:off x="1239555" y="2686050"/>
              <a:ext cx="10690588" cy="7620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২.১.৩ পাঠ্য বইয়ের কবিতা শ্রবণযোগ্য স্বরে আবৃত্তি করতে পারবে।</a:t>
              </a:r>
              <a:endParaRPr lang="en-US" sz="3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38214A-DE6B-4CC9-B0D0-3F95149436DC}"/>
                </a:ext>
              </a:extLst>
            </p:cNvPr>
            <p:cNvSpPr/>
            <p:nvPr/>
          </p:nvSpPr>
          <p:spPr>
            <a:xfrm>
              <a:off x="1239556" y="3448050"/>
              <a:ext cx="10690586" cy="7620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২.২.২ প্রমিত উচ্চারণে কবিতা আবৃত্তি করতে পারবে।</a:t>
              </a:r>
              <a:endParaRPr 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DC5B86-AB55-403D-A52A-35C93986B791}"/>
                </a:ext>
              </a:extLst>
            </p:cNvPr>
            <p:cNvSpPr/>
            <p:nvPr/>
          </p:nvSpPr>
          <p:spPr>
            <a:xfrm>
              <a:off x="1245104" y="4210050"/>
              <a:ext cx="10700945" cy="7620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২.৩.২ কবিতা-সংশ্লিষ্ট প্রশ্নের উত্তর লিখতে পারবে।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290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1" y="377844"/>
            <a:ext cx="3657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কবি পরিচিতিঃ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বন্দে আলী মিঞা</a:t>
            </a:r>
          </a:p>
        </p:txBody>
      </p:sp>
      <p:pic>
        <p:nvPicPr>
          <p:cNvPr id="1026" name="Picture 2" descr="Image result for বন্দে আলী মিয়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5"/>
          <a:stretch/>
        </p:blipFill>
        <p:spPr bwMode="auto">
          <a:xfrm>
            <a:off x="4849813" y="2046224"/>
            <a:ext cx="2225675" cy="2224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8329353" y="681644"/>
            <a:ext cx="2824594" cy="1001129"/>
          </a:xfrm>
          <a:prstGeom prst="wedgeRoundRectCallout">
            <a:avLst>
              <a:gd name="adj1" fmla="val -83856"/>
              <a:gd name="adj2" fmla="val 12008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 ১৭ জুন, ১৯৭৯ খ্রি.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7960475" y="2793076"/>
            <a:ext cx="3062201" cy="1119702"/>
          </a:xfrm>
          <a:prstGeom prst="wedgeRoundRectCallout">
            <a:avLst>
              <a:gd name="adj1" fmla="val -80483"/>
              <a:gd name="adj2" fmla="val 123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পুরস্কারঃ বাংলা একাডেমী ও উত্তরা সাহিত্য মজলিশ পুরস্কার।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7794220" y="4670172"/>
            <a:ext cx="3012325" cy="1231864"/>
          </a:xfrm>
          <a:prstGeom prst="wedgeRoundRectCallout">
            <a:avLst>
              <a:gd name="adj1" fmla="val -80268"/>
              <a:gd name="adj2" fmla="val -9535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সাহিত্যকর্মঃ চোর জামাই, মেঘকুমারী, সাত রাজ্যের গল্প ইত্যাদি। </a:t>
            </a:r>
          </a:p>
        </p:txBody>
      </p:sp>
      <p:sp>
        <p:nvSpPr>
          <p:cNvPr id="28" name="Rounded Rectangular Callout 27"/>
          <p:cNvSpPr/>
          <p:nvPr/>
        </p:nvSpPr>
        <p:spPr>
          <a:xfrm flipH="1">
            <a:off x="971550" y="581891"/>
            <a:ext cx="2436668" cy="1125534"/>
          </a:xfrm>
          <a:prstGeom prst="wedgeRoundRectCallout">
            <a:avLst>
              <a:gd name="adj1" fmla="val -89437"/>
              <a:gd name="adj2" fmla="val 12560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১৫ ডিসেম্বর, ১৯০৬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খ্রি.</a:t>
            </a:r>
          </a:p>
        </p:txBody>
      </p:sp>
      <p:sp>
        <p:nvSpPr>
          <p:cNvPr id="29" name="Rounded Rectangular Callout 28"/>
          <p:cNvSpPr/>
          <p:nvPr/>
        </p:nvSpPr>
        <p:spPr>
          <a:xfrm flipH="1">
            <a:off x="971550" y="2826327"/>
            <a:ext cx="2403417" cy="1044601"/>
          </a:xfrm>
          <a:prstGeom prst="wedgeRoundRectCallout">
            <a:avLst>
              <a:gd name="adj1" fmla="val -76570"/>
              <a:gd name="adj2" fmla="val 675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পিতাঃ উমেদ আলী</a:t>
            </a:r>
          </a:p>
        </p:txBody>
      </p:sp>
      <p:sp>
        <p:nvSpPr>
          <p:cNvPr id="30" name="Rounded Rectangular Callout 29"/>
          <p:cNvSpPr/>
          <p:nvPr/>
        </p:nvSpPr>
        <p:spPr>
          <a:xfrm flipH="1">
            <a:off x="1071303" y="4854633"/>
            <a:ext cx="2586297" cy="1060956"/>
          </a:xfrm>
          <a:prstGeom prst="wedgeRoundRectCallout">
            <a:avLst>
              <a:gd name="adj1" fmla="val -83674"/>
              <a:gd name="adj2" fmla="val -13784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জন্মস্থানঃ পাবনা জেলার রাধানগর গ্রামে। </a:t>
            </a:r>
          </a:p>
          <a:p>
            <a:pPr algn="ctr"/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338" y="446393"/>
            <a:ext cx="694132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শব্দগুলো পাঠ থেকে খুঁজে অর্থ বলোঃ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Image result for গ্রা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79" y="1669473"/>
            <a:ext cx="2859588" cy="157810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বিদ্যাল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79" y="3878262"/>
            <a:ext cx="2859588" cy="16456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905209" y="1862563"/>
            <a:ext cx="3440408" cy="1358178"/>
          </a:xfrm>
          <a:prstGeom prst="homePlate">
            <a:avLst>
              <a:gd name="adj" fmla="val 141808"/>
            </a:avLst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গাঁ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46411" y="3979025"/>
            <a:ext cx="3440408" cy="1358178"/>
          </a:xfrm>
          <a:prstGeom prst="homePlate">
            <a:avLst>
              <a:gd name="adj" fmla="val 151600"/>
            </a:avLst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7916861" y="1795933"/>
            <a:ext cx="3419807" cy="1358178"/>
          </a:xfrm>
          <a:prstGeom prst="homePlate">
            <a:avLst>
              <a:gd name="adj" fmla="val 155273"/>
            </a:avLst>
          </a:prstGeom>
          <a:solidFill>
            <a:srgbClr val="FF00FF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7846384" y="3975124"/>
            <a:ext cx="3419807" cy="1358178"/>
          </a:xfrm>
          <a:prstGeom prst="homePlate">
            <a:avLst>
              <a:gd name="adj" fmla="val 149152"/>
            </a:avLst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31767" y="498763"/>
            <a:ext cx="3451157" cy="1442055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roundRect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579242" y="598516"/>
            <a:ext cx="3709442" cy="1488097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386099" y="3692930"/>
            <a:ext cx="7829550" cy="142875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শব্দার্থঃ গাঁ ও পাঠশালা।</a:t>
            </a:r>
          </a:p>
        </p:txBody>
      </p:sp>
    </p:spTree>
    <p:extLst>
      <p:ext uri="{BB962C8B-B14F-4D97-AF65-F5344CB8AC3E}">
        <p14:creationId xmlns:p14="http://schemas.microsoft.com/office/powerpoint/2010/main" val="39425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385</Words>
  <Application>Microsoft Office PowerPoint</Application>
  <PresentationFormat>Widescreen</PresentationFormat>
  <Paragraphs>95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1745</cp:revision>
  <dcterms:created xsi:type="dcterms:W3CDTF">2017-07-12T02:49:00Z</dcterms:created>
  <dcterms:modified xsi:type="dcterms:W3CDTF">2020-12-15T07:55:25Z</dcterms:modified>
</cp:coreProperties>
</file>