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AEB0A-D781-4055-B0EB-3817E7D58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553E0-89C9-45EF-B65F-5D24754B41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0B0C6-FAAD-4A0E-93D1-9584CEBBF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A30F9-3AC1-4097-8E48-D10A76F54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B4B32-B5BE-49C3-9BA7-2479022A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A39E7-9CBA-4874-9668-D46708A35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67B70F-586F-4C09-98C1-F16E3171B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136E6-C308-4840-B0B2-FBBAFED9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FB82E-B1E5-4628-9971-5026546D3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760AE-2F03-4C42-9236-DECA0146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6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62F5B-28D3-47C1-B9E3-D463A7720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670F9-041A-47C5-B2B5-35C15D944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16D68-2FCE-4432-B001-AFC0FFE5E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FF293-1B48-41FE-8757-12A92DD0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10EA-2B05-48FF-9A45-9DE0C441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5EB5A-87BE-4108-9CCC-5818CE2C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46219-6C8F-4BD6-A696-2ED48E6CB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12386-D114-40B4-B283-B83D8650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DD557-FDFB-40B3-8517-7A389840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1293F-5631-410B-8A86-2B253DB0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20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5F92-E8F4-4587-9C36-90D200AA1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5EF545-975B-4AFC-B425-7E3896231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14A8-EB20-4267-92F3-E0A6D3E6C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A90F7-CDBC-44DD-8B2D-646D1237A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13FB4-980F-4F24-AFFF-EE8AC8DD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6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C3E0-27F8-4720-8133-2031E80C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AF9E5-C456-4FB9-8F1A-5FE244C54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C289A-22CA-4F7E-8034-96FF3A272D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556CE-3E0A-4AD9-A58D-0DD73743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F815C-1562-46BF-B29C-EA0A818C9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15BBD-9FC2-4303-ABAB-74A2E910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8DE8-FF4F-4B91-A3C9-DD9E5A472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8D6B6-5E45-40D8-A982-AE52AB2E4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8D9142-82A8-4B91-A764-9FB76658C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A6449F-36D2-4AF2-8B37-E883FF0B4E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D9E931-CBA5-4DB9-9D6A-A7A7B2EBE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3263E8-2CE1-4C25-B9AE-19353A1E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0A61F9-60D3-4ED9-9131-FFC732090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BA8B5D-0F72-41EE-81E1-89A9C46E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5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33A02-1F4E-49A2-A206-32853279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766140-ED25-44B9-9D39-E968FECFC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7D8CEC-8E97-4D28-A537-CDB49BE2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4D01D-7E2D-4377-8EF0-2389CF12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8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8CA4D5-18E3-4919-92CD-0EEF954BF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833BF-CB11-48C1-A8FB-21006ECA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88DD4-547C-4B1D-BF38-6762B8B73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BCF6-87FB-469C-9B82-DA98BB34D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3EEE5-AA6F-4413-9529-2B55477F2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162AFC-491A-4B1E-8B56-A0048027C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33039-8EDF-44F4-ACA6-FF3708C72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2F1B2-5E2B-4BA0-BA69-954304EE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BD026-20BF-4663-A4D0-10F3B69E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8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B657B-156C-40DA-A91B-5943E67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23D62B-8CAE-4E27-BC7B-9A8423D56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0FF82-F189-4F53-BABB-1FFB98DDC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EA2DE-7FE2-4605-B479-D2935D13D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3437A-84C5-4E06-9B48-100F6C23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7019F-46E8-4B0E-9F88-53532910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FFCC7E-13BE-451D-B489-AF491B959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BECDF7-D0B5-4DA7-86F8-5A5198946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6F160-6E9F-4593-9F86-D9E328BDB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6509A-200F-4FD8-AB25-25C1CBFAEB59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70EC5-B6F8-43EA-A02E-3DB995776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A5217-6978-4707-A293-70C3084562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9C5A6-581D-4AC6-B375-C528CC5C0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52C1D3F-F17D-495A-B27F-DE9736AE32C4}"/>
              </a:ext>
            </a:extLst>
          </p:cNvPr>
          <p:cNvGrpSpPr/>
          <p:nvPr/>
        </p:nvGrpSpPr>
        <p:grpSpPr>
          <a:xfrm>
            <a:off x="144516" y="149771"/>
            <a:ext cx="11902966" cy="6495393"/>
            <a:chOff x="144516" y="149771"/>
            <a:chExt cx="11902966" cy="6495393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1643CE9F-26D7-4726-B1F3-527FAE6C6382}"/>
                </a:ext>
              </a:extLst>
            </p:cNvPr>
            <p:cNvSpPr/>
            <p:nvPr/>
          </p:nvSpPr>
          <p:spPr>
            <a:xfrm>
              <a:off x="144516" y="149771"/>
              <a:ext cx="11902966" cy="6495393"/>
            </a:xfrm>
            <a:prstGeom prst="frame">
              <a:avLst>
                <a:gd name="adj1" fmla="val 60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D1A3259-D5BA-4B6C-B516-5B863F7D93A2}"/>
                </a:ext>
              </a:extLst>
            </p:cNvPr>
            <p:cNvSpPr txBox="1"/>
            <p:nvPr/>
          </p:nvSpPr>
          <p:spPr>
            <a:xfrm>
              <a:off x="888120" y="1361418"/>
              <a:ext cx="4745421" cy="37856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8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8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8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1022A32-D3D2-458C-9644-040CEB510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949" y="667170"/>
              <a:ext cx="5079125" cy="51741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3134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ACB1B5EB-F9CB-4AB4-893D-F6E34DE72075}"/>
              </a:ext>
            </a:extLst>
          </p:cNvPr>
          <p:cNvGrpSpPr/>
          <p:nvPr/>
        </p:nvGrpSpPr>
        <p:grpSpPr>
          <a:xfrm>
            <a:off x="157655" y="141890"/>
            <a:ext cx="11918731" cy="6542689"/>
            <a:chOff x="157655" y="141890"/>
            <a:chExt cx="11918731" cy="6542689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522BF838-597A-48F2-9419-BB1A29C36FC9}"/>
                </a:ext>
              </a:extLst>
            </p:cNvPr>
            <p:cNvSpPr/>
            <p:nvPr/>
          </p:nvSpPr>
          <p:spPr>
            <a:xfrm>
              <a:off x="157655" y="141890"/>
              <a:ext cx="11918731" cy="6542689"/>
            </a:xfrm>
            <a:prstGeom prst="frame">
              <a:avLst>
                <a:gd name="adj1" fmla="val 69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2925429-6CD0-41D2-82BC-D7F4325954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880" y="1352658"/>
              <a:ext cx="9917124" cy="492831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B893786-383E-4BB8-8389-789773FECBCC}"/>
                </a:ext>
              </a:extLst>
            </p:cNvPr>
            <p:cNvSpPr txBox="1"/>
            <p:nvPr/>
          </p:nvSpPr>
          <p:spPr>
            <a:xfrm>
              <a:off x="1686911" y="446276"/>
              <a:ext cx="9207062" cy="5847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ছকে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সপুষ্পক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উদ্ভিদের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জীবন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চক্র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দেখানো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638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5D97E18-4BAD-4C14-A177-5A3E2B0699D2}"/>
              </a:ext>
            </a:extLst>
          </p:cNvPr>
          <p:cNvGrpSpPr/>
          <p:nvPr/>
        </p:nvGrpSpPr>
        <p:grpSpPr>
          <a:xfrm>
            <a:off x="189186" y="189186"/>
            <a:ext cx="11839904" cy="6448097"/>
            <a:chOff x="189186" y="189186"/>
            <a:chExt cx="11839904" cy="6448097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FFD3CE07-F333-40DB-93B1-96480A61E121}"/>
                </a:ext>
              </a:extLst>
            </p:cNvPr>
            <p:cNvSpPr/>
            <p:nvPr/>
          </p:nvSpPr>
          <p:spPr>
            <a:xfrm>
              <a:off x="189186" y="189186"/>
              <a:ext cx="11839904" cy="6448097"/>
            </a:xfrm>
            <a:prstGeom prst="frame">
              <a:avLst>
                <a:gd name="adj1" fmla="val 52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0B3F067-0F4E-4998-B4E5-A17AE2960E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4036" y="1770192"/>
              <a:ext cx="5042944" cy="396138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4623F8-1E50-466B-94E1-9BDBDC174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731" y="1770192"/>
              <a:ext cx="5299235" cy="3961387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9A9F4C8-F9BB-4D51-AE1B-EA641AC149ED}"/>
                </a:ext>
              </a:extLst>
            </p:cNvPr>
            <p:cNvSpPr txBox="1"/>
            <p:nvPr/>
          </p:nvSpPr>
          <p:spPr>
            <a:xfrm>
              <a:off x="2430517" y="479767"/>
              <a:ext cx="7330965" cy="769441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চিত্রে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নিষেক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প্রক্রিয়া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দেখানো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67729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EB3DC54-9C31-4F9D-91C4-EDC0918B6076}"/>
              </a:ext>
            </a:extLst>
          </p:cNvPr>
          <p:cNvGrpSpPr/>
          <p:nvPr/>
        </p:nvGrpSpPr>
        <p:grpSpPr>
          <a:xfrm>
            <a:off x="210207" y="141890"/>
            <a:ext cx="11771586" cy="6589986"/>
            <a:chOff x="210207" y="141890"/>
            <a:chExt cx="11771586" cy="6589986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79A02BD2-B53F-481A-8827-01380C635768}"/>
                </a:ext>
              </a:extLst>
            </p:cNvPr>
            <p:cNvSpPr/>
            <p:nvPr/>
          </p:nvSpPr>
          <p:spPr>
            <a:xfrm>
              <a:off x="210207" y="141890"/>
              <a:ext cx="11771586" cy="6589986"/>
            </a:xfrm>
            <a:prstGeom prst="frame">
              <a:avLst>
                <a:gd name="adj1" fmla="val 77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546ECE1-0947-4B6C-81C4-F47137278047}"/>
                </a:ext>
              </a:extLst>
            </p:cNvPr>
            <p:cNvSpPr txBox="1"/>
            <p:nvPr/>
          </p:nvSpPr>
          <p:spPr>
            <a:xfrm>
              <a:off x="4577255" y="883979"/>
              <a:ext cx="3689131" cy="120032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7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দলীয়</a:t>
              </a:r>
              <a:r>
                <a:rPr lang="en-US" sz="7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7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7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C4A4DDD-5D7D-40CB-AA57-C7B1D1587514}"/>
                </a:ext>
              </a:extLst>
            </p:cNvPr>
            <p:cNvSpPr txBox="1"/>
            <p:nvPr/>
          </p:nvSpPr>
          <p:spPr>
            <a:xfrm>
              <a:off x="680544" y="4295608"/>
              <a:ext cx="10830911" cy="156966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স্ব-পরাগায়ন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ও 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পর-পরগায়ন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বৈশিষ্ট্য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গুলো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লিখ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6B7BA62-235D-43AB-9FA8-B02B6D6A1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01555" y="638100"/>
              <a:ext cx="3338348" cy="27909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C88DFB6-7C8E-4454-8E2E-6B4EDA05429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960" y="708585"/>
              <a:ext cx="3661542" cy="3020329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138667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E0536395-A497-4169-A5EB-4641456CB2DA}"/>
              </a:ext>
            </a:extLst>
          </p:cNvPr>
          <p:cNvGrpSpPr/>
          <p:nvPr/>
        </p:nvGrpSpPr>
        <p:grpSpPr>
          <a:xfrm>
            <a:off x="141890" y="157655"/>
            <a:ext cx="11887200" cy="6542690"/>
            <a:chOff x="141890" y="157655"/>
            <a:chExt cx="11887200" cy="6542690"/>
          </a:xfrm>
        </p:grpSpPr>
        <p:sp>
          <p:nvSpPr>
            <p:cNvPr id="9" name="Rectangle: Beveled 8">
              <a:extLst>
                <a:ext uri="{FF2B5EF4-FFF2-40B4-BE49-F238E27FC236}">
                  <a16:creationId xmlns:a16="http://schemas.microsoft.com/office/drawing/2014/main" id="{DA15911F-5162-492F-BD9E-DFA27774BE82}"/>
                </a:ext>
              </a:extLst>
            </p:cNvPr>
            <p:cNvSpPr/>
            <p:nvPr/>
          </p:nvSpPr>
          <p:spPr>
            <a:xfrm>
              <a:off x="362607" y="2979683"/>
              <a:ext cx="11493062" cy="2900855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Alternate Process 5">
              <a:extLst>
                <a:ext uri="{FF2B5EF4-FFF2-40B4-BE49-F238E27FC236}">
                  <a16:creationId xmlns:a16="http://schemas.microsoft.com/office/drawing/2014/main" id="{A2858F7F-A5EA-4AB8-817D-4FEE420A31FB}"/>
                </a:ext>
              </a:extLst>
            </p:cNvPr>
            <p:cNvSpPr/>
            <p:nvPr/>
          </p:nvSpPr>
          <p:spPr>
            <a:xfrm>
              <a:off x="4162097" y="394138"/>
              <a:ext cx="3909848" cy="1576552"/>
            </a:xfrm>
            <a:prstGeom prst="flowChartAlternate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ame 3">
              <a:extLst>
                <a:ext uri="{FF2B5EF4-FFF2-40B4-BE49-F238E27FC236}">
                  <a16:creationId xmlns:a16="http://schemas.microsoft.com/office/drawing/2014/main" id="{3DAF793E-5F1F-4DF4-A752-E4FF35B7280A}"/>
                </a:ext>
              </a:extLst>
            </p:cNvPr>
            <p:cNvSpPr/>
            <p:nvPr/>
          </p:nvSpPr>
          <p:spPr>
            <a:xfrm>
              <a:off x="141890" y="157655"/>
              <a:ext cx="11887200" cy="6542690"/>
            </a:xfrm>
            <a:prstGeom prst="frame">
              <a:avLst>
                <a:gd name="adj1" fmla="val 69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7DE14E9-F935-41E6-9347-A9A9AC9A785F}"/>
                </a:ext>
              </a:extLst>
            </p:cNvPr>
            <p:cNvSpPr txBox="1"/>
            <p:nvPr/>
          </p:nvSpPr>
          <p:spPr>
            <a:xfrm>
              <a:off x="4934607" y="677918"/>
              <a:ext cx="2301765" cy="10156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ED76EB2-3CDA-4199-8B39-50EBC07389DB}"/>
                </a:ext>
              </a:extLst>
            </p:cNvPr>
            <p:cNvSpPr txBox="1"/>
            <p:nvPr/>
          </p:nvSpPr>
          <p:spPr>
            <a:xfrm>
              <a:off x="740979" y="3368281"/>
              <a:ext cx="10799380" cy="212365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উদ্ভিদের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স্ত্রীস্ববক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কয়ট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অংশে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বিভক্ত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করা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যায়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আর্দশ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ফুলের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প্রধান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কয়টি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অংশে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বিভক্ত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হয়েছে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পতঙ্গ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পরাগী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কয়েকটি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ফুলের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নাম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লিখ</a:t>
              </a: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534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B1E3475-54AD-440E-96AB-1261E0D8DD42}"/>
              </a:ext>
            </a:extLst>
          </p:cNvPr>
          <p:cNvGrpSpPr/>
          <p:nvPr/>
        </p:nvGrpSpPr>
        <p:grpSpPr>
          <a:xfrm>
            <a:off x="110359" y="126124"/>
            <a:ext cx="11966027" cy="6589986"/>
            <a:chOff x="110359" y="126124"/>
            <a:chExt cx="11966027" cy="6589986"/>
          </a:xfrm>
        </p:grpSpPr>
        <p:sp>
          <p:nvSpPr>
            <p:cNvPr id="7" name="Flowchart: Alternate Process 6">
              <a:extLst>
                <a:ext uri="{FF2B5EF4-FFF2-40B4-BE49-F238E27FC236}">
                  <a16:creationId xmlns:a16="http://schemas.microsoft.com/office/drawing/2014/main" id="{10CBCF8C-3834-4308-9F90-3FDFE31612A5}"/>
                </a:ext>
              </a:extLst>
            </p:cNvPr>
            <p:cNvSpPr/>
            <p:nvPr/>
          </p:nvSpPr>
          <p:spPr>
            <a:xfrm>
              <a:off x="472966" y="1843700"/>
              <a:ext cx="3855766" cy="2018851"/>
            </a:xfrm>
            <a:prstGeom prst="flowChartAlternateProcess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5646D0E2-D0F4-4F93-B5B3-DF5731FCA25F}"/>
                </a:ext>
              </a:extLst>
            </p:cNvPr>
            <p:cNvSpPr/>
            <p:nvPr/>
          </p:nvSpPr>
          <p:spPr>
            <a:xfrm>
              <a:off x="110359" y="126124"/>
              <a:ext cx="11966027" cy="6589986"/>
            </a:xfrm>
            <a:prstGeom prst="frame">
              <a:avLst>
                <a:gd name="adj1" fmla="val 149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7E1E76F-4C42-4171-B442-18E0EBB6D8D4}"/>
                </a:ext>
              </a:extLst>
            </p:cNvPr>
            <p:cNvSpPr txBox="1"/>
            <p:nvPr/>
          </p:nvSpPr>
          <p:spPr>
            <a:xfrm>
              <a:off x="825064" y="2348197"/>
              <a:ext cx="3258205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বাড়ির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8573388-7BF9-40BE-949A-15DCBB84B5AD}"/>
                </a:ext>
              </a:extLst>
            </p:cNvPr>
            <p:cNvSpPr txBox="1"/>
            <p:nvPr/>
          </p:nvSpPr>
          <p:spPr>
            <a:xfrm>
              <a:off x="591206" y="5014299"/>
              <a:ext cx="10736317" cy="132343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প্রশ্নঃ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ফুলের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গর্ভাশয়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লম্বচ্ছেদ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চিহ্নিত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চিত্র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অংকন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E317FE4-ABD6-4B8E-9542-4D73AFB760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38182" y="520263"/>
              <a:ext cx="6328754" cy="4115664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3797616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126105F-7600-4EEB-920D-FF87794A41BE}"/>
              </a:ext>
            </a:extLst>
          </p:cNvPr>
          <p:cNvGrpSpPr/>
          <p:nvPr/>
        </p:nvGrpSpPr>
        <p:grpSpPr>
          <a:xfrm>
            <a:off x="479400" y="284146"/>
            <a:ext cx="11233199" cy="6289708"/>
            <a:chOff x="479400" y="284146"/>
            <a:chExt cx="11233199" cy="6289708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02A45C2-C3AA-4F14-AA3D-A7258D740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00" y="284146"/>
              <a:ext cx="11233199" cy="6289708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07A8D9A-7DB0-4BD0-B6BF-BD4683ED9872}"/>
                </a:ext>
              </a:extLst>
            </p:cNvPr>
            <p:cNvSpPr txBox="1"/>
            <p:nvPr/>
          </p:nvSpPr>
          <p:spPr>
            <a:xfrm>
              <a:off x="1466192" y="993227"/>
              <a:ext cx="9259614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সক্রিয়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থাকার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জন্য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সকলকে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0270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6129C77-6EA1-4626-B28C-E3C2194BAD0C}"/>
              </a:ext>
            </a:extLst>
          </p:cNvPr>
          <p:cNvGrpSpPr/>
          <p:nvPr/>
        </p:nvGrpSpPr>
        <p:grpSpPr>
          <a:xfrm>
            <a:off x="110359" y="134007"/>
            <a:ext cx="11934496" cy="6589986"/>
            <a:chOff x="110359" y="134007"/>
            <a:chExt cx="11934496" cy="6589986"/>
          </a:xfrm>
        </p:grpSpPr>
        <p:sp>
          <p:nvSpPr>
            <p:cNvPr id="8" name="Rectangle: Beveled 7">
              <a:extLst>
                <a:ext uri="{FF2B5EF4-FFF2-40B4-BE49-F238E27FC236}">
                  <a16:creationId xmlns:a16="http://schemas.microsoft.com/office/drawing/2014/main" id="{601772E9-529A-4BA8-9CA5-683F0DC036FB}"/>
                </a:ext>
              </a:extLst>
            </p:cNvPr>
            <p:cNvSpPr/>
            <p:nvPr/>
          </p:nvSpPr>
          <p:spPr>
            <a:xfrm>
              <a:off x="331076" y="2648607"/>
              <a:ext cx="11461531" cy="3704897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Alternate Process 3">
              <a:extLst>
                <a:ext uri="{FF2B5EF4-FFF2-40B4-BE49-F238E27FC236}">
                  <a16:creationId xmlns:a16="http://schemas.microsoft.com/office/drawing/2014/main" id="{DE719189-0340-4016-9D20-9A958BECA255}"/>
                </a:ext>
              </a:extLst>
            </p:cNvPr>
            <p:cNvSpPr/>
            <p:nvPr/>
          </p:nvSpPr>
          <p:spPr>
            <a:xfrm>
              <a:off x="3668194" y="678981"/>
              <a:ext cx="4776951" cy="1340069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B7BF58AB-BA2A-45BE-AD4A-F9FDEB9397A1}"/>
                </a:ext>
              </a:extLst>
            </p:cNvPr>
            <p:cNvSpPr/>
            <p:nvPr/>
          </p:nvSpPr>
          <p:spPr>
            <a:xfrm>
              <a:off x="110359" y="134007"/>
              <a:ext cx="11934496" cy="6589986"/>
            </a:xfrm>
            <a:prstGeom prst="frame">
              <a:avLst>
                <a:gd name="adj1" fmla="val 101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104497E7-9C2C-4614-BA71-166231E9BF0C}"/>
                </a:ext>
              </a:extLst>
            </p:cNvPr>
            <p:cNvSpPr txBox="1"/>
            <p:nvPr/>
          </p:nvSpPr>
          <p:spPr>
            <a:xfrm>
              <a:off x="4106917" y="887350"/>
              <a:ext cx="3941380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1A88A39-F08A-40EF-9D51-B281A752B297}"/>
                </a:ext>
              </a:extLst>
            </p:cNvPr>
            <p:cNvSpPr txBox="1"/>
            <p:nvPr/>
          </p:nvSpPr>
          <p:spPr>
            <a:xfrm>
              <a:off x="906517" y="3216698"/>
              <a:ext cx="10373710" cy="255454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নামঃ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প্রশান্ত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কুমার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দাস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(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গনিত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)</a:t>
              </a: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আইডিয়াল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হাইস্কুল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ভাদৈ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,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হবিগঞ্জ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মোবা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; ০১৭১১০৬৪৯৬৯</a:t>
              </a:r>
            </a:p>
            <a:p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ই-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মেইলঃ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prosantaideal1976@gmail.com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58BC0307-4984-40CC-B000-8646155E8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145" y="3433140"/>
            <a:ext cx="2144931" cy="21216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8648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A6BC6EB-5BA1-45C6-83FB-4BE83FAB14A8}"/>
              </a:ext>
            </a:extLst>
          </p:cNvPr>
          <p:cNvGrpSpPr/>
          <p:nvPr/>
        </p:nvGrpSpPr>
        <p:grpSpPr>
          <a:xfrm>
            <a:off x="157655" y="220717"/>
            <a:ext cx="11902966" cy="6637283"/>
            <a:chOff x="157655" y="220717"/>
            <a:chExt cx="11902966" cy="6637283"/>
          </a:xfrm>
        </p:grpSpPr>
        <p:sp>
          <p:nvSpPr>
            <p:cNvPr id="6" name="Rectangle: Beveled 5">
              <a:extLst>
                <a:ext uri="{FF2B5EF4-FFF2-40B4-BE49-F238E27FC236}">
                  <a16:creationId xmlns:a16="http://schemas.microsoft.com/office/drawing/2014/main" id="{CA14F913-8075-4726-A1C9-F12CB55BC0F6}"/>
                </a:ext>
              </a:extLst>
            </p:cNvPr>
            <p:cNvSpPr/>
            <p:nvPr/>
          </p:nvSpPr>
          <p:spPr>
            <a:xfrm>
              <a:off x="1891862" y="2309649"/>
              <a:ext cx="8434552" cy="4092366"/>
            </a:xfrm>
            <a:prstGeom prst="bevel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Flowchart: Alternate Process 4">
              <a:extLst>
                <a:ext uri="{FF2B5EF4-FFF2-40B4-BE49-F238E27FC236}">
                  <a16:creationId xmlns:a16="http://schemas.microsoft.com/office/drawing/2014/main" id="{AD90D136-6483-4EB2-B4ED-7EF956AAD44E}"/>
                </a:ext>
              </a:extLst>
            </p:cNvPr>
            <p:cNvSpPr/>
            <p:nvPr/>
          </p:nvSpPr>
          <p:spPr>
            <a:xfrm>
              <a:off x="3633951" y="455985"/>
              <a:ext cx="5265683" cy="1481959"/>
            </a:xfrm>
            <a:prstGeom prst="flowChartAlternateProcess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C30D9C4E-19E6-478D-BD3F-E655CDE3E98E}"/>
                </a:ext>
              </a:extLst>
            </p:cNvPr>
            <p:cNvSpPr/>
            <p:nvPr/>
          </p:nvSpPr>
          <p:spPr>
            <a:xfrm>
              <a:off x="157655" y="220717"/>
              <a:ext cx="11902966" cy="6637283"/>
            </a:xfrm>
            <a:prstGeom prst="frame">
              <a:avLst>
                <a:gd name="adj1" fmla="val 861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AD351CD-BB19-4BF5-AE5D-630AD46AAF67}"/>
                </a:ext>
              </a:extLst>
            </p:cNvPr>
            <p:cNvSpPr txBox="1"/>
            <p:nvPr/>
          </p:nvSpPr>
          <p:spPr>
            <a:xfrm>
              <a:off x="4351282" y="689132"/>
              <a:ext cx="3831020" cy="101566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6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6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9436AD0-EC59-4A91-9393-6BDBB537604E}"/>
                </a:ext>
              </a:extLst>
            </p:cNvPr>
            <p:cNvSpPr txBox="1"/>
            <p:nvPr/>
          </p:nvSpPr>
          <p:spPr>
            <a:xfrm>
              <a:off x="2475186" y="2832338"/>
              <a:ext cx="7267904" cy="30469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শ্রেনিঃ</a:t>
              </a:r>
              <a:r>
                <a:rPr lang="en-US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endPara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</a:t>
              </a:r>
              <a:r>
                <a:rPr lang="en-US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জীববিজ্ঞান</a:t>
              </a:r>
              <a:r>
                <a:rPr lang="en-US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 </a:t>
              </a:r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একাদশ</a:t>
              </a:r>
              <a:endPara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4800" dirty="0" err="1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48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১৭/১২/২০২০ইং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718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4EFBEA26-8269-4958-AE95-E9E73922560B}"/>
              </a:ext>
            </a:extLst>
          </p:cNvPr>
          <p:cNvGrpSpPr/>
          <p:nvPr/>
        </p:nvGrpSpPr>
        <p:grpSpPr>
          <a:xfrm>
            <a:off x="136634" y="165538"/>
            <a:ext cx="11918731" cy="6526924"/>
            <a:chOff x="141890" y="157655"/>
            <a:chExt cx="11918731" cy="6526924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607FBB25-A2FD-4360-B337-58BD55E39209}"/>
                </a:ext>
              </a:extLst>
            </p:cNvPr>
            <p:cNvSpPr/>
            <p:nvPr/>
          </p:nvSpPr>
          <p:spPr>
            <a:xfrm>
              <a:off x="141890" y="157655"/>
              <a:ext cx="11918731" cy="6526924"/>
            </a:xfrm>
            <a:prstGeom prst="frame">
              <a:avLst>
                <a:gd name="adj1" fmla="val 906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0A38BF4-772B-4FF0-B239-0530A70E99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0903" y="2288602"/>
              <a:ext cx="4656083" cy="3212748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F90172B3-1712-4C87-8105-615437A13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5999" y="2288601"/>
              <a:ext cx="5123794" cy="321274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2932B94-E552-47FF-9248-9EC4811E1AC3}"/>
                </a:ext>
              </a:extLst>
            </p:cNvPr>
            <p:cNvSpPr txBox="1"/>
            <p:nvPr/>
          </p:nvSpPr>
          <p:spPr>
            <a:xfrm>
              <a:off x="2254469" y="599090"/>
              <a:ext cx="7204841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চিন্তা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</a:t>
              </a:r>
              <a:r>
                <a:rPr lang="en-US" sz="48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199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D3BEE1E-6E35-41EA-9AAD-36F2D84E8814}"/>
              </a:ext>
            </a:extLst>
          </p:cNvPr>
          <p:cNvGrpSpPr/>
          <p:nvPr/>
        </p:nvGrpSpPr>
        <p:grpSpPr>
          <a:xfrm>
            <a:off x="0" y="23126"/>
            <a:ext cx="11839903" cy="6526924"/>
            <a:chOff x="223344" y="180252"/>
            <a:chExt cx="11839903" cy="6526924"/>
          </a:xfrm>
        </p:grpSpPr>
        <p:sp>
          <p:nvSpPr>
            <p:cNvPr id="5" name="Rectangle: Beveled 4">
              <a:extLst>
                <a:ext uri="{FF2B5EF4-FFF2-40B4-BE49-F238E27FC236}">
                  <a16:creationId xmlns:a16="http://schemas.microsoft.com/office/drawing/2014/main" id="{7174CF11-85B6-495F-BE42-35A0004681EE}"/>
                </a:ext>
              </a:extLst>
            </p:cNvPr>
            <p:cNvSpPr/>
            <p:nvPr/>
          </p:nvSpPr>
          <p:spPr>
            <a:xfrm>
              <a:off x="1408384" y="3256626"/>
              <a:ext cx="8618482" cy="2624959"/>
            </a:xfrm>
            <a:prstGeom prst="bevel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31E8125-5F6F-4C36-B0F1-6BE3B7C24D63}"/>
                </a:ext>
              </a:extLst>
            </p:cNvPr>
            <p:cNvSpPr txBox="1"/>
            <p:nvPr/>
          </p:nvSpPr>
          <p:spPr>
            <a:xfrm>
              <a:off x="1786756" y="3657458"/>
              <a:ext cx="7861737" cy="186204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15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উদ্ভিদের</a:t>
              </a:r>
              <a:r>
                <a:rPr lang="en-US" sz="115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15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প্রজনন</a:t>
              </a:r>
              <a:endParaRPr lang="en-US" sz="115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1A4865C-2559-4092-99EE-FFBAFAFE8D2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21973" y="497137"/>
              <a:ext cx="3209787" cy="2404242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8" name="Frame 7">
              <a:extLst>
                <a:ext uri="{FF2B5EF4-FFF2-40B4-BE49-F238E27FC236}">
                  <a16:creationId xmlns:a16="http://schemas.microsoft.com/office/drawing/2014/main" id="{6E3994DD-9EB4-4A93-934C-C497A2A4E5B5}"/>
                </a:ext>
              </a:extLst>
            </p:cNvPr>
            <p:cNvSpPr/>
            <p:nvPr/>
          </p:nvSpPr>
          <p:spPr>
            <a:xfrm>
              <a:off x="223344" y="180252"/>
              <a:ext cx="11839903" cy="6526924"/>
            </a:xfrm>
            <a:prstGeom prst="frame">
              <a:avLst>
                <a:gd name="adj1" fmla="val 664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B88107-3FA4-4A57-BA5A-601FC798E65D}"/>
                </a:ext>
              </a:extLst>
            </p:cNvPr>
            <p:cNvSpPr txBox="1"/>
            <p:nvPr/>
          </p:nvSpPr>
          <p:spPr>
            <a:xfrm>
              <a:off x="3358054" y="1338494"/>
              <a:ext cx="3894082" cy="92333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5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endParaRPr lang="en-US" sz="5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9911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83260BA-8900-4EA5-8374-D1294A3F22BB}"/>
              </a:ext>
            </a:extLst>
          </p:cNvPr>
          <p:cNvGrpSpPr/>
          <p:nvPr/>
        </p:nvGrpSpPr>
        <p:grpSpPr>
          <a:xfrm>
            <a:off x="168165" y="157655"/>
            <a:ext cx="11855669" cy="6542690"/>
            <a:chOff x="157655" y="126124"/>
            <a:chExt cx="11855669" cy="6542690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B21C9BB3-CEFC-4115-8D3E-8E53B84574E3}"/>
                </a:ext>
              </a:extLst>
            </p:cNvPr>
            <p:cNvSpPr/>
            <p:nvPr/>
          </p:nvSpPr>
          <p:spPr>
            <a:xfrm>
              <a:off x="157655" y="126124"/>
              <a:ext cx="11855669" cy="6542690"/>
            </a:xfrm>
            <a:prstGeom prst="frame">
              <a:avLst>
                <a:gd name="adj1" fmla="val 934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31F42A04-96EC-4EF6-AD87-77807611ED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152" y="514001"/>
              <a:ext cx="11309695" cy="58299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6642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FA1EEFF0-3280-4775-B16B-5270C2F09CB5}"/>
              </a:ext>
            </a:extLst>
          </p:cNvPr>
          <p:cNvSpPr/>
          <p:nvPr/>
        </p:nvSpPr>
        <p:spPr>
          <a:xfrm>
            <a:off x="3752193" y="362607"/>
            <a:ext cx="4288221" cy="72666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888E3281-6881-40DA-ABEF-46EFBB218F38}"/>
              </a:ext>
            </a:extLst>
          </p:cNvPr>
          <p:cNvSpPr/>
          <p:nvPr/>
        </p:nvSpPr>
        <p:spPr>
          <a:xfrm>
            <a:off x="157655" y="165538"/>
            <a:ext cx="11876690" cy="6526924"/>
          </a:xfrm>
          <a:prstGeom prst="frame">
            <a:avLst>
              <a:gd name="adj1" fmla="val 114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944DF3-06B9-4ABD-A539-5841C320CD89}"/>
              </a:ext>
            </a:extLst>
          </p:cNvPr>
          <p:cNvSpPr txBox="1"/>
          <p:nvPr/>
        </p:nvSpPr>
        <p:spPr>
          <a:xfrm>
            <a:off x="3933495" y="433551"/>
            <a:ext cx="3925615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3">
            <a:extLst>
              <a:ext uri="{FF2B5EF4-FFF2-40B4-BE49-F238E27FC236}">
                <a16:creationId xmlns:a16="http://schemas.microsoft.com/office/drawing/2014/main" id="{BFA80E51-080C-4816-881E-D3CC396FAB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03507"/>
              </p:ext>
            </p:extLst>
          </p:nvPr>
        </p:nvGraphicFramePr>
        <p:xfrm>
          <a:off x="402020" y="1252833"/>
          <a:ext cx="11351172" cy="5242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4223">
                  <a:extLst>
                    <a:ext uri="{9D8B030D-6E8A-4147-A177-3AD203B41FA5}">
                      <a16:colId xmlns:a16="http://schemas.microsoft.com/office/drawing/2014/main" val="1231614111"/>
                    </a:ext>
                  </a:extLst>
                </a:gridCol>
                <a:gridCol w="1940371">
                  <a:extLst>
                    <a:ext uri="{9D8B030D-6E8A-4147-A177-3AD203B41FA5}">
                      <a16:colId xmlns:a16="http://schemas.microsoft.com/office/drawing/2014/main" val="2130000774"/>
                    </a:ext>
                  </a:extLst>
                </a:gridCol>
                <a:gridCol w="4462854">
                  <a:extLst>
                    <a:ext uri="{9D8B030D-6E8A-4147-A177-3AD203B41FA5}">
                      <a16:colId xmlns:a16="http://schemas.microsoft.com/office/drawing/2014/main" val="245594979"/>
                    </a:ext>
                  </a:extLst>
                </a:gridCol>
                <a:gridCol w="1261242">
                  <a:extLst>
                    <a:ext uri="{9D8B030D-6E8A-4147-A177-3AD203B41FA5}">
                      <a16:colId xmlns:a16="http://schemas.microsoft.com/office/drawing/2014/main" val="308939080"/>
                    </a:ext>
                  </a:extLst>
                </a:gridCol>
                <a:gridCol w="2522482">
                  <a:extLst>
                    <a:ext uri="{9D8B030D-6E8A-4147-A177-3AD203B41FA5}">
                      <a16:colId xmlns:a16="http://schemas.microsoft.com/office/drawing/2014/main" val="1280135525"/>
                    </a:ext>
                  </a:extLst>
                </a:gridCol>
              </a:tblGrid>
              <a:tr h="3882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ক্রম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ধাপ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উপস্থাপনা</a:t>
                      </a:r>
                      <a:r>
                        <a:rPr lang="en-US" sz="2400" dirty="0"/>
                        <a:t>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সময়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উপকরণ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26107"/>
                  </a:ext>
                </a:extLst>
              </a:tr>
              <a:tr h="595285">
                <a:tc>
                  <a:txBody>
                    <a:bodyPr/>
                    <a:lstStyle/>
                    <a:p>
                      <a:r>
                        <a:rPr lang="en-US" dirty="0"/>
                        <a:t>১)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প্রস্তুতি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শুভেচ্ছা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বিনিময়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শ্রেণি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বিন্যাস,রোল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কল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৩মিনিট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বই,মার্কার,ডাষ্টার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08288"/>
                  </a:ext>
                </a:extLst>
              </a:tr>
              <a:tr h="543521">
                <a:tc>
                  <a:txBody>
                    <a:bodyPr/>
                    <a:lstStyle/>
                    <a:p>
                      <a:r>
                        <a:rPr lang="en-US" dirty="0"/>
                        <a:t>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শিখনফল-১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পূর্বের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ক্লাস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যাচাই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/>
                        <a:t>আলোচনা</a:t>
                      </a:r>
                      <a:r>
                        <a:rPr lang="en-US" sz="2000" dirty="0"/>
                        <a:t>,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৫মিনিট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882161"/>
                  </a:ext>
                </a:extLst>
              </a:tr>
              <a:tr h="595285">
                <a:tc>
                  <a:txBody>
                    <a:bodyPr/>
                    <a:lstStyle/>
                    <a:p>
                      <a:r>
                        <a:rPr lang="en-US" dirty="0"/>
                        <a:t>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শিখনফল-২  </a:t>
                      </a:r>
                    </a:p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আলোচনা,চার্টপ্রদর্শন,একক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কাজ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১০মিনিট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763727"/>
                  </a:ext>
                </a:extLst>
              </a:tr>
              <a:tr h="595285">
                <a:tc>
                  <a:txBody>
                    <a:bodyPr/>
                    <a:lstStyle/>
                    <a:p>
                      <a:r>
                        <a:rPr lang="en-US" dirty="0"/>
                        <a:t>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শিখনফল-৩  </a:t>
                      </a: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আলোচনা,দলিয়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কাজ</a:t>
                      </a:r>
                      <a:r>
                        <a:rPr lang="en-US" sz="2000" dirty="0"/>
                        <a:t>। 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১৫মিনিট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622096"/>
                  </a:ext>
                </a:extLst>
              </a:tr>
              <a:tr h="543521">
                <a:tc>
                  <a:txBody>
                    <a:bodyPr/>
                    <a:lstStyle/>
                    <a:p>
                      <a:r>
                        <a:rPr lang="en-US" dirty="0"/>
                        <a:t>৫)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মূল্যায়ন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সৃজন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শীল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প্রশ্ন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তৈরীর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মাধ্যমে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১২মিনিট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640180"/>
                  </a:ext>
                </a:extLst>
              </a:tr>
              <a:tr h="595285">
                <a:tc>
                  <a:txBody>
                    <a:bodyPr/>
                    <a:lstStyle/>
                    <a:p>
                      <a:r>
                        <a:rPr lang="en-US" dirty="0"/>
                        <a:t>৬)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বাড়ির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নতুন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প্রশ্ন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তৈরীর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মাধ্যমে</a:t>
                      </a:r>
                      <a:r>
                        <a:rPr lang="en-US" sz="2000" dirty="0"/>
                        <a:t>। </a:t>
                      </a:r>
                    </a:p>
                    <a:p>
                      <a:pPr algn="ctr"/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৩মিনিট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375599"/>
                  </a:ext>
                </a:extLst>
              </a:tr>
              <a:tr h="595285">
                <a:tc>
                  <a:txBody>
                    <a:bodyPr/>
                    <a:lstStyle/>
                    <a:p>
                      <a:r>
                        <a:rPr lang="en-US" dirty="0"/>
                        <a:t>৭)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সমাপ্তি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সকল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কে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ধন্যবাদ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জানিয়ে</a:t>
                      </a:r>
                      <a:r>
                        <a:rPr lang="en-US" sz="2000" dirty="0"/>
                        <a:t>।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২মিনিট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ডি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সি</a:t>
                      </a:r>
                      <a:r>
                        <a:rPr lang="en-US" sz="2000" dirty="0"/>
                        <a:t> </a:t>
                      </a:r>
                    </a:p>
                    <a:p>
                      <a:pPr algn="ctr"/>
                      <a:r>
                        <a:rPr lang="en-US" sz="2000" dirty="0"/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82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37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D0FC29D-902A-4762-9DA0-96E33236F3C9}"/>
              </a:ext>
            </a:extLst>
          </p:cNvPr>
          <p:cNvGrpSpPr/>
          <p:nvPr/>
        </p:nvGrpSpPr>
        <p:grpSpPr>
          <a:xfrm>
            <a:off x="128751" y="157655"/>
            <a:ext cx="11934497" cy="6542690"/>
            <a:chOff x="128751" y="157655"/>
            <a:chExt cx="11934497" cy="6542690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9C690AEB-B5C6-45DF-A858-0DCEC9F5BCC9}"/>
                </a:ext>
              </a:extLst>
            </p:cNvPr>
            <p:cNvSpPr/>
            <p:nvPr/>
          </p:nvSpPr>
          <p:spPr>
            <a:xfrm>
              <a:off x="128751" y="157655"/>
              <a:ext cx="11934497" cy="6542690"/>
            </a:xfrm>
            <a:prstGeom prst="frame">
              <a:avLst>
                <a:gd name="adj1" fmla="val 69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9B9746FA-295A-4736-AE10-2723194B7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841" y="2006990"/>
              <a:ext cx="3099137" cy="278917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3B7BBD93-E875-405E-96AF-F85A6F1422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953" y="2006991"/>
              <a:ext cx="3086462" cy="2789173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B591AF6-9473-473E-81D6-4D2E6EBB6A4A}"/>
                </a:ext>
              </a:extLst>
            </p:cNvPr>
            <p:cNvSpPr txBox="1"/>
            <p:nvPr/>
          </p:nvSpPr>
          <p:spPr>
            <a:xfrm>
              <a:off x="727841" y="610294"/>
              <a:ext cx="10421007" cy="5847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নিচের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ছবিগুলোতে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একটি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আর্দশ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ফুলের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বিভিন্ন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অংশ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চিহ্নিত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দেখানো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হলো</a:t>
              </a:r>
              <a:r>
                <a:rPr lang="en-US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157A7B6-4CD7-4066-B4E4-23E05082C8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8505" y="1972210"/>
              <a:ext cx="3086462" cy="2861269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214906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8BE0157-3313-4BDE-BE0D-27D86DFE1AA4}"/>
              </a:ext>
            </a:extLst>
          </p:cNvPr>
          <p:cNvGrpSpPr/>
          <p:nvPr/>
        </p:nvGrpSpPr>
        <p:grpSpPr>
          <a:xfrm>
            <a:off x="173421" y="110359"/>
            <a:ext cx="11855669" cy="6542689"/>
            <a:chOff x="173421" y="110359"/>
            <a:chExt cx="11855669" cy="6542689"/>
          </a:xfrm>
        </p:grpSpPr>
        <p:sp>
          <p:nvSpPr>
            <p:cNvPr id="2" name="Frame 1">
              <a:extLst>
                <a:ext uri="{FF2B5EF4-FFF2-40B4-BE49-F238E27FC236}">
                  <a16:creationId xmlns:a16="http://schemas.microsoft.com/office/drawing/2014/main" id="{7A6E5F19-604B-4381-840C-7BA4927D738F}"/>
                </a:ext>
              </a:extLst>
            </p:cNvPr>
            <p:cNvSpPr/>
            <p:nvPr/>
          </p:nvSpPr>
          <p:spPr>
            <a:xfrm>
              <a:off x="173421" y="110359"/>
              <a:ext cx="11855669" cy="6542689"/>
            </a:xfrm>
            <a:prstGeom prst="frame">
              <a:avLst>
                <a:gd name="adj1" fmla="val 693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C52DAD0-D10D-44D3-B62C-1AD9D9DA9E1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8179" y="1527764"/>
              <a:ext cx="4532969" cy="380247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A56DA48-4D83-467B-98E1-305A7A1B79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0931" y="1527764"/>
              <a:ext cx="4532969" cy="3802472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1FB09A0-CF83-412A-A5CD-A207821D597B}"/>
                </a:ext>
              </a:extLst>
            </p:cNvPr>
            <p:cNvSpPr txBox="1"/>
            <p:nvPr/>
          </p:nvSpPr>
          <p:spPr>
            <a:xfrm>
              <a:off x="1198179" y="526674"/>
              <a:ext cx="9995721" cy="58477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200" dirty="0" err="1"/>
                <a:t>নিচের</a:t>
              </a:r>
              <a:r>
                <a:rPr lang="en-US" sz="3200" dirty="0"/>
                <a:t> </a:t>
              </a:r>
              <a:r>
                <a:rPr lang="en-US" sz="3200" dirty="0" err="1"/>
                <a:t>ছবিগুলোতে</a:t>
              </a:r>
              <a:r>
                <a:rPr lang="en-US" sz="3200" dirty="0"/>
                <a:t> </a:t>
              </a:r>
              <a:r>
                <a:rPr lang="en-US" sz="3200" dirty="0" err="1"/>
                <a:t>পরাগায়নের</a:t>
              </a:r>
              <a:r>
                <a:rPr lang="en-US" sz="3200" dirty="0"/>
                <a:t> </a:t>
              </a:r>
              <a:r>
                <a:rPr lang="en-US" sz="3200" dirty="0" err="1"/>
                <a:t>বিভিন্ন</a:t>
              </a:r>
              <a:r>
                <a:rPr lang="en-US" sz="3200" dirty="0"/>
                <a:t> </a:t>
              </a:r>
              <a:r>
                <a:rPr lang="en-US" sz="3200" dirty="0" err="1"/>
                <a:t>ধাপ</a:t>
              </a:r>
              <a:r>
                <a:rPr lang="en-US" sz="3200" dirty="0"/>
                <a:t> </a:t>
              </a:r>
              <a:r>
                <a:rPr lang="en-US" sz="3200" dirty="0" err="1"/>
                <a:t>দেখানো</a:t>
              </a:r>
              <a:r>
                <a:rPr lang="en-US" sz="3200" dirty="0"/>
                <a:t> </a:t>
              </a:r>
              <a:r>
                <a:rPr lang="en-US" sz="3200" dirty="0" err="1"/>
                <a:t>হলো</a:t>
              </a:r>
              <a:r>
                <a:rPr lang="en-US" sz="3200" dirty="0"/>
                <a:t>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96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256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prosanta das</dc:creator>
  <cp:lastModifiedBy>prosanta das</cp:lastModifiedBy>
  <cp:revision>20</cp:revision>
  <dcterms:created xsi:type="dcterms:W3CDTF">2020-12-14T08:41:11Z</dcterms:created>
  <dcterms:modified xsi:type="dcterms:W3CDTF">2020-12-15T12:41:07Z</dcterms:modified>
</cp:coreProperties>
</file>