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448" r:id="rId2"/>
    <p:sldId id="449" r:id="rId3"/>
    <p:sldId id="450" r:id="rId4"/>
    <p:sldId id="451" r:id="rId5"/>
    <p:sldId id="454" r:id="rId6"/>
    <p:sldId id="455" r:id="rId7"/>
    <p:sldId id="456" r:id="rId8"/>
    <p:sldId id="457" r:id="rId9"/>
    <p:sldId id="471" r:id="rId10"/>
    <p:sldId id="458" r:id="rId11"/>
    <p:sldId id="459" r:id="rId12"/>
    <p:sldId id="460" r:id="rId13"/>
    <p:sldId id="473" r:id="rId14"/>
    <p:sldId id="461" r:id="rId15"/>
    <p:sldId id="462" r:id="rId16"/>
    <p:sldId id="463" r:id="rId17"/>
    <p:sldId id="464" r:id="rId18"/>
    <p:sldId id="465" r:id="rId19"/>
    <p:sldId id="466" r:id="rId20"/>
    <p:sldId id="467" r:id="rId21"/>
    <p:sldId id="468" r:id="rId22"/>
    <p:sldId id="4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99"/>
    <a:srgbClr val="FF99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0" autoAdjust="0"/>
    <p:restoredTop sz="94434" autoAdjust="0"/>
  </p:normalViewPr>
  <p:slideViewPr>
    <p:cSldViewPr>
      <p:cViewPr varScale="1">
        <p:scale>
          <a:sx n="80" d="100"/>
          <a:sy n="80" d="100"/>
        </p:scale>
        <p:origin x="8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26B81-F533-4EDA-8E6E-BFF7E98FE8C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5FA295-54C3-449F-8852-D68310ADDCB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ঈমানের</a:t>
          </a:r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মৌলিক বিষয়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F8DD833-4FDE-4DDD-B8E4-750E09126A73}" type="parTrans" cxnId="{4066E034-B54B-4F2B-A55D-7E26261A8942}">
      <dgm:prSet/>
      <dgm:spPr/>
      <dgm:t>
        <a:bodyPr/>
        <a:lstStyle/>
        <a:p>
          <a:endParaRPr lang="en-US"/>
        </a:p>
      </dgm:t>
    </dgm:pt>
    <dgm:pt modelId="{0EAEEC76-D87D-4BB1-B6C6-220DD55E9703}" type="sibTrans" cxnId="{4066E034-B54B-4F2B-A55D-7E26261A8942}">
      <dgm:prSet/>
      <dgm:spPr/>
      <dgm:t>
        <a:bodyPr/>
        <a:lstStyle/>
        <a:p>
          <a:endParaRPr lang="en-US"/>
        </a:p>
      </dgm:t>
    </dgm:pt>
    <dgm:pt modelId="{E3873677-C0E4-4040-87EE-FE7A765BC014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আল্লাহ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038C47-1289-40E9-8B4A-A2DFA9B52F7F}" type="parTrans" cxnId="{AEC3DD7B-83A2-4EBF-B1B3-CDD9F0DBFE1C}">
      <dgm:prSet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E1DEA3-411C-4BA0-85AF-BF5093A8154A}" type="sibTrans" cxnId="{AEC3DD7B-83A2-4EBF-B1B3-CDD9F0DBFE1C}">
      <dgm:prSet/>
      <dgm:spPr/>
      <dgm:t>
        <a:bodyPr/>
        <a:lstStyle/>
        <a:p>
          <a:endParaRPr lang="en-US"/>
        </a:p>
      </dgm:t>
    </dgm:pt>
    <dgm:pt modelId="{1BFEED42-5226-4D70-A665-B64799B8767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bn-BD" sz="5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bn-BD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ফেরেশতা</a:t>
          </a:r>
          <a:endParaRPr lang="en-US" sz="21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384A31F-ECD5-4083-BA40-170017F82CAF}" type="parTrans" cxnId="{E5E73165-A55D-45FC-8340-E3BE813564DB}">
      <dgm:prSet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D79EC3-EF90-4E29-A8C9-C5E01C658067}" type="sibTrans" cxnId="{E5E73165-A55D-45FC-8340-E3BE813564DB}">
      <dgm:prSet/>
      <dgm:spPr/>
      <dgm:t>
        <a:bodyPr/>
        <a:lstStyle/>
        <a:p>
          <a:endParaRPr lang="en-US"/>
        </a:p>
      </dgm:t>
    </dgm:pt>
    <dgm:pt modelId="{11761A22-160E-4A11-9E0F-1D6B668AC9F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পুনরুত্থান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C6D1125-D921-435A-B9AB-4A8B08835961}" type="parTrans" cxnId="{3291B7F5-295A-44D5-B741-64F545483DBD}">
      <dgm:prSet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4A0CBA-A351-4ECC-8CE6-AD37705F242B}" type="sibTrans" cxnId="{3291B7F5-295A-44D5-B741-64F545483DBD}">
      <dgm:prSet/>
      <dgm:spPr/>
      <dgm:t>
        <a:bodyPr/>
        <a:lstStyle/>
        <a:p>
          <a:endParaRPr lang="en-US"/>
        </a:p>
      </dgm:t>
    </dgm:pt>
    <dgm:pt modelId="{3E8803B9-004B-473D-B383-DD969254E78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ভাগ্য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94C8214-87FE-4C26-834E-A4FFD241EC79}" type="parTrans" cxnId="{0488ECB6-50B3-4618-B69C-E9F331551133}">
      <dgm:prSet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3575418-8972-43EC-BFEC-9EEA08B906D7}" type="sibTrans" cxnId="{0488ECB6-50B3-4618-B69C-E9F331551133}">
      <dgm:prSet/>
      <dgm:spPr/>
      <dgm:t>
        <a:bodyPr/>
        <a:lstStyle/>
        <a:p>
          <a:endParaRPr lang="en-US"/>
        </a:p>
      </dgm:t>
    </dgm:pt>
    <dgm:pt modelId="{0389ABBD-FEA6-49A0-B4BB-415DA615E4A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পরকাল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809EB90-3DC1-4590-A9B3-FF4410876B72}" type="parTrans" cxnId="{4E787893-B35D-4D39-9F2C-444B0C9AB522}">
      <dgm:prSet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BE58FD-C061-40A2-8BA8-6E84B19E0814}" type="sibTrans" cxnId="{4E787893-B35D-4D39-9F2C-444B0C9AB522}">
      <dgm:prSet/>
      <dgm:spPr/>
      <dgm:t>
        <a:bodyPr/>
        <a:lstStyle/>
        <a:p>
          <a:endParaRPr lang="en-US"/>
        </a:p>
      </dgm:t>
    </dgm:pt>
    <dgm:pt modelId="{ACA3DFEA-7D6F-4D63-8C54-30E38919E16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কিতাব সমূহ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0A6B1D9-5A29-4C48-B564-F2537E82BD77}" type="parTrans" cxnId="{E35F68E1-C537-4307-AACB-14E2F9E1569A}">
      <dgm:prSet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B86D1B-DE87-4000-ACB2-F9D3F22403EF}" type="sibTrans" cxnId="{E35F68E1-C537-4307-AACB-14E2F9E1569A}">
      <dgm:prSet/>
      <dgm:spPr/>
      <dgm:t>
        <a:bodyPr/>
        <a:lstStyle/>
        <a:p>
          <a:endParaRPr lang="en-US"/>
        </a:p>
      </dgm:t>
    </dgm:pt>
    <dgm:pt modelId="{57E3AAF4-44F2-417F-82DD-A8DFDF15851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রাসুলগণ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9E141F9-DB73-42EC-8DE3-8AC7B317F1B6}" type="parTrans" cxnId="{EF9FBA6C-8EFF-4744-9F75-A8AA4060B814}">
      <dgm:prSet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E5A3B5-79A7-4966-931C-B3256EB70AD3}" type="sibTrans" cxnId="{EF9FBA6C-8EFF-4744-9F75-A8AA4060B814}">
      <dgm:prSet/>
      <dgm:spPr/>
      <dgm:t>
        <a:bodyPr/>
        <a:lstStyle/>
        <a:p>
          <a:endParaRPr lang="en-US"/>
        </a:p>
      </dgm:t>
    </dgm:pt>
    <dgm:pt modelId="{E69158E8-A60C-4415-8B33-FB010D7EE755}" type="pres">
      <dgm:prSet presAssocID="{38D26B81-F533-4EDA-8E6E-BFF7E98FE8C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FE08F3-82C2-4EE4-AC4B-B4CBC0D06FE6}" type="pres">
      <dgm:prSet presAssocID="{0D5FA295-54C3-449F-8852-D68310ADDCB2}" presName="centerShape" presStyleLbl="node0" presStyleIdx="0" presStyleCnt="1"/>
      <dgm:spPr/>
    </dgm:pt>
    <dgm:pt modelId="{E816A89F-6104-492E-85D4-D3FD21FDF64D}" type="pres">
      <dgm:prSet presAssocID="{05038C47-1289-40E9-8B4A-A2DFA9B52F7F}" presName="Name9" presStyleLbl="parChTrans1D2" presStyleIdx="0" presStyleCnt="7"/>
      <dgm:spPr/>
    </dgm:pt>
    <dgm:pt modelId="{27C07E55-7E9F-401A-ACF2-BA745A484789}" type="pres">
      <dgm:prSet presAssocID="{05038C47-1289-40E9-8B4A-A2DFA9B52F7F}" presName="connTx" presStyleLbl="parChTrans1D2" presStyleIdx="0" presStyleCnt="7"/>
      <dgm:spPr/>
    </dgm:pt>
    <dgm:pt modelId="{4E7A26B7-ACB6-49C4-907D-6F2520D1A287}" type="pres">
      <dgm:prSet presAssocID="{E3873677-C0E4-4040-87EE-FE7A765BC014}" presName="node" presStyleLbl="node1" presStyleIdx="0" presStyleCnt="7">
        <dgm:presLayoutVars>
          <dgm:bulletEnabled val="1"/>
        </dgm:presLayoutVars>
      </dgm:prSet>
      <dgm:spPr/>
    </dgm:pt>
    <dgm:pt modelId="{FEE73274-1C16-4914-BF1F-EC3A260F28E3}" type="pres">
      <dgm:prSet presAssocID="{9384A31F-ECD5-4083-BA40-170017F82CAF}" presName="Name9" presStyleLbl="parChTrans1D2" presStyleIdx="1" presStyleCnt="7"/>
      <dgm:spPr/>
    </dgm:pt>
    <dgm:pt modelId="{A55F0533-3D11-4E0E-A910-A85605FD512D}" type="pres">
      <dgm:prSet presAssocID="{9384A31F-ECD5-4083-BA40-170017F82CAF}" presName="connTx" presStyleLbl="parChTrans1D2" presStyleIdx="1" presStyleCnt="7"/>
      <dgm:spPr/>
    </dgm:pt>
    <dgm:pt modelId="{F936A696-8592-4197-8648-F8BAFB6E04F1}" type="pres">
      <dgm:prSet presAssocID="{1BFEED42-5226-4D70-A665-B64799B87674}" presName="node" presStyleLbl="node1" presStyleIdx="1" presStyleCnt="7">
        <dgm:presLayoutVars>
          <dgm:bulletEnabled val="1"/>
        </dgm:presLayoutVars>
      </dgm:prSet>
      <dgm:spPr/>
    </dgm:pt>
    <dgm:pt modelId="{B1EF254F-48C7-431B-9070-46D770F60D2A}" type="pres">
      <dgm:prSet presAssocID="{E0A6B1D9-5A29-4C48-B564-F2537E82BD77}" presName="Name9" presStyleLbl="parChTrans1D2" presStyleIdx="2" presStyleCnt="7"/>
      <dgm:spPr/>
    </dgm:pt>
    <dgm:pt modelId="{033669BE-F399-4A11-8B5C-A7B5EF02BA4F}" type="pres">
      <dgm:prSet presAssocID="{E0A6B1D9-5A29-4C48-B564-F2537E82BD77}" presName="connTx" presStyleLbl="parChTrans1D2" presStyleIdx="2" presStyleCnt="7"/>
      <dgm:spPr/>
    </dgm:pt>
    <dgm:pt modelId="{47DD4ADF-CC19-4735-A769-FE9E319D60B0}" type="pres">
      <dgm:prSet presAssocID="{ACA3DFEA-7D6F-4D63-8C54-30E38919E16E}" presName="node" presStyleLbl="node1" presStyleIdx="2" presStyleCnt="7">
        <dgm:presLayoutVars>
          <dgm:bulletEnabled val="1"/>
        </dgm:presLayoutVars>
      </dgm:prSet>
      <dgm:spPr/>
    </dgm:pt>
    <dgm:pt modelId="{0ADCE900-0677-4EE7-8226-21DCBDD534B5}" type="pres">
      <dgm:prSet presAssocID="{C9E141F9-DB73-42EC-8DE3-8AC7B317F1B6}" presName="Name9" presStyleLbl="parChTrans1D2" presStyleIdx="3" presStyleCnt="7"/>
      <dgm:spPr/>
    </dgm:pt>
    <dgm:pt modelId="{8DE18830-DE8D-4192-89F0-786DAA8A6CEE}" type="pres">
      <dgm:prSet presAssocID="{C9E141F9-DB73-42EC-8DE3-8AC7B317F1B6}" presName="connTx" presStyleLbl="parChTrans1D2" presStyleIdx="3" presStyleCnt="7"/>
      <dgm:spPr/>
    </dgm:pt>
    <dgm:pt modelId="{B15A9381-B266-4F2C-8B18-11DFB0B99DE7}" type="pres">
      <dgm:prSet presAssocID="{57E3AAF4-44F2-417F-82DD-A8DFDF15851D}" presName="node" presStyleLbl="node1" presStyleIdx="3" presStyleCnt="7">
        <dgm:presLayoutVars>
          <dgm:bulletEnabled val="1"/>
        </dgm:presLayoutVars>
      </dgm:prSet>
      <dgm:spPr/>
    </dgm:pt>
    <dgm:pt modelId="{57F6BDD1-466E-495D-95BC-55CB57465E5F}" type="pres">
      <dgm:prSet presAssocID="{1809EB90-3DC1-4590-A9B3-FF4410876B72}" presName="Name9" presStyleLbl="parChTrans1D2" presStyleIdx="4" presStyleCnt="7"/>
      <dgm:spPr/>
    </dgm:pt>
    <dgm:pt modelId="{62E9E11A-944F-427F-A71B-B014CC736514}" type="pres">
      <dgm:prSet presAssocID="{1809EB90-3DC1-4590-A9B3-FF4410876B72}" presName="connTx" presStyleLbl="parChTrans1D2" presStyleIdx="4" presStyleCnt="7"/>
      <dgm:spPr/>
    </dgm:pt>
    <dgm:pt modelId="{E9691D17-769D-4AA6-929A-40F0D0FBEB61}" type="pres">
      <dgm:prSet presAssocID="{0389ABBD-FEA6-49A0-B4BB-415DA615E4AE}" presName="node" presStyleLbl="node1" presStyleIdx="4" presStyleCnt="7">
        <dgm:presLayoutVars>
          <dgm:bulletEnabled val="1"/>
        </dgm:presLayoutVars>
      </dgm:prSet>
      <dgm:spPr/>
    </dgm:pt>
    <dgm:pt modelId="{0327DDA8-AC93-4FE7-99BA-BC37EC446FA9}" type="pres">
      <dgm:prSet presAssocID="{694C8214-87FE-4C26-834E-A4FFD241EC79}" presName="Name9" presStyleLbl="parChTrans1D2" presStyleIdx="5" presStyleCnt="7"/>
      <dgm:spPr/>
    </dgm:pt>
    <dgm:pt modelId="{8CAD39B1-AF80-4119-862F-6C5D0EFEBB30}" type="pres">
      <dgm:prSet presAssocID="{694C8214-87FE-4C26-834E-A4FFD241EC79}" presName="connTx" presStyleLbl="parChTrans1D2" presStyleIdx="5" presStyleCnt="7"/>
      <dgm:spPr/>
    </dgm:pt>
    <dgm:pt modelId="{B7D959E8-1021-49EB-91F5-EBA817B6FCEA}" type="pres">
      <dgm:prSet presAssocID="{3E8803B9-004B-473D-B383-DD969254E781}" presName="node" presStyleLbl="node1" presStyleIdx="5" presStyleCnt="7">
        <dgm:presLayoutVars>
          <dgm:bulletEnabled val="1"/>
        </dgm:presLayoutVars>
      </dgm:prSet>
      <dgm:spPr/>
    </dgm:pt>
    <dgm:pt modelId="{32D042ED-1FED-460C-8FD5-E9CEC3EFD2D0}" type="pres">
      <dgm:prSet presAssocID="{1C6D1125-D921-435A-B9AB-4A8B08835961}" presName="Name9" presStyleLbl="parChTrans1D2" presStyleIdx="6" presStyleCnt="7"/>
      <dgm:spPr/>
    </dgm:pt>
    <dgm:pt modelId="{2AD15D4C-AC44-45CA-9596-FB851162AE90}" type="pres">
      <dgm:prSet presAssocID="{1C6D1125-D921-435A-B9AB-4A8B08835961}" presName="connTx" presStyleLbl="parChTrans1D2" presStyleIdx="6" presStyleCnt="7"/>
      <dgm:spPr/>
    </dgm:pt>
    <dgm:pt modelId="{32B46794-6D66-4C6E-AB68-A380024961D9}" type="pres">
      <dgm:prSet presAssocID="{11761A22-160E-4A11-9E0F-1D6B668AC9F1}" presName="node" presStyleLbl="node1" presStyleIdx="6" presStyleCnt="7">
        <dgm:presLayoutVars>
          <dgm:bulletEnabled val="1"/>
        </dgm:presLayoutVars>
      </dgm:prSet>
      <dgm:spPr/>
    </dgm:pt>
  </dgm:ptLst>
  <dgm:cxnLst>
    <dgm:cxn modelId="{DA2BBB02-185C-4565-93C0-016D91CDFCC2}" type="presOf" srcId="{1809EB90-3DC1-4590-A9B3-FF4410876B72}" destId="{57F6BDD1-466E-495D-95BC-55CB57465E5F}" srcOrd="0" destOrd="0" presId="urn:microsoft.com/office/officeart/2005/8/layout/radial1"/>
    <dgm:cxn modelId="{92988605-01EA-4A6E-8C01-EE0900903645}" type="presOf" srcId="{ACA3DFEA-7D6F-4D63-8C54-30E38919E16E}" destId="{47DD4ADF-CC19-4735-A769-FE9E319D60B0}" srcOrd="0" destOrd="0" presId="urn:microsoft.com/office/officeart/2005/8/layout/radial1"/>
    <dgm:cxn modelId="{1CC4CE12-FEA7-46F1-B94A-103168848493}" type="presOf" srcId="{57E3AAF4-44F2-417F-82DD-A8DFDF15851D}" destId="{B15A9381-B266-4F2C-8B18-11DFB0B99DE7}" srcOrd="0" destOrd="0" presId="urn:microsoft.com/office/officeart/2005/8/layout/radial1"/>
    <dgm:cxn modelId="{2384AF1D-7D40-4454-8393-3C66EDCF70D7}" type="presOf" srcId="{1C6D1125-D921-435A-B9AB-4A8B08835961}" destId="{32D042ED-1FED-460C-8FD5-E9CEC3EFD2D0}" srcOrd="0" destOrd="0" presId="urn:microsoft.com/office/officeart/2005/8/layout/radial1"/>
    <dgm:cxn modelId="{EA10472E-7583-42D8-B53C-9B29755B0C9B}" type="presOf" srcId="{E0A6B1D9-5A29-4C48-B564-F2537E82BD77}" destId="{033669BE-F399-4A11-8B5C-A7B5EF02BA4F}" srcOrd="1" destOrd="0" presId="urn:microsoft.com/office/officeart/2005/8/layout/radial1"/>
    <dgm:cxn modelId="{4066E034-B54B-4F2B-A55D-7E26261A8942}" srcId="{38D26B81-F533-4EDA-8E6E-BFF7E98FE8CA}" destId="{0D5FA295-54C3-449F-8852-D68310ADDCB2}" srcOrd="0" destOrd="0" parTransId="{BF8DD833-4FDE-4DDD-B8E4-750E09126A73}" sibTransId="{0EAEEC76-D87D-4BB1-B6C6-220DD55E9703}"/>
    <dgm:cxn modelId="{E5E73165-A55D-45FC-8340-E3BE813564DB}" srcId="{0D5FA295-54C3-449F-8852-D68310ADDCB2}" destId="{1BFEED42-5226-4D70-A665-B64799B87674}" srcOrd="1" destOrd="0" parTransId="{9384A31F-ECD5-4083-BA40-170017F82CAF}" sibTransId="{F7D79EC3-EF90-4E29-A8C9-C5E01C658067}"/>
    <dgm:cxn modelId="{EF9FBA6C-8EFF-4744-9F75-A8AA4060B814}" srcId="{0D5FA295-54C3-449F-8852-D68310ADDCB2}" destId="{57E3AAF4-44F2-417F-82DD-A8DFDF15851D}" srcOrd="3" destOrd="0" parTransId="{C9E141F9-DB73-42EC-8DE3-8AC7B317F1B6}" sibTransId="{97E5A3B5-79A7-4966-931C-B3256EB70AD3}"/>
    <dgm:cxn modelId="{9BB0B34D-EF40-43FF-BE26-0CB365E6FFF4}" type="presOf" srcId="{3E8803B9-004B-473D-B383-DD969254E781}" destId="{B7D959E8-1021-49EB-91F5-EBA817B6FCEA}" srcOrd="0" destOrd="0" presId="urn:microsoft.com/office/officeart/2005/8/layout/radial1"/>
    <dgm:cxn modelId="{C237A850-F1B2-4C64-BC58-FDDEBF41506E}" type="presOf" srcId="{05038C47-1289-40E9-8B4A-A2DFA9B52F7F}" destId="{E816A89F-6104-492E-85D4-D3FD21FDF64D}" srcOrd="0" destOrd="0" presId="urn:microsoft.com/office/officeart/2005/8/layout/radial1"/>
    <dgm:cxn modelId="{AEC3DD7B-83A2-4EBF-B1B3-CDD9F0DBFE1C}" srcId="{0D5FA295-54C3-449F-8852-D68310ADDCB2}" destId="{E3873677-C0E4-4040-87EE-FE7A765BC014}" srcOrd="0" destOrd="0" parTransId="{05038C47-1289-40E9-8B4A-A2DFA9B52F7F}" sibTransId="{13E1DEA3-411C-4BA0-85AF-BF5093A8154A}"/>
    <dgm:cxn modelId="{C3C2537C-AE87-4D00-8741-50EE0CF433AF}" type="presOf" srcId="{1BFEED42-5226-4D70-A665-B64799B87674}" destId="{F936A696-8592-4197-8648-F8BAFB6E04F1}" srcOrd="0" destOrd="0" presId="urn:microsoft.com/office/officeart/2005/8/layout/radial1"/>
    <dgm:cxn modelId="{CF060C7F-4DC7-4690-B783-C6FDAA624FC0}" type="presOf" srcId="{9384A31F-ECD5-4083-BA40-170017F82CAF}" destId="{FEE73274-1C16-4914-BF1F-EC3A260F28E3}" srcOrd="0" destOrd="0" presId="urn:microsoft.com/office/officeart/2005/8/layout/radial1"/>
    <dgm:cxn modelId="{D1BB6780-1C51-45CC-910B-21E524EA10EE}" type="presOf" srcId="{C9E141F9-DB73-42EC-8DE3-8AC7B317F1B6}" destId="{8DE18830-DE8D-4192-89F0-786DAA8A6CEE}" srcOrd="1" destOrd="0" presId="urn:microsoft.com/office/officeart/2005/8/layout/radial1"/>
    <dgm:cxn modelId="{E81B3B81-1F33-4E5C-86E9-DA7AB773E7BE}" type="presOf" srcId="{1C6D1125-D921-435A-B9AB-4A8B08835961}" destId="{2AD15D4C-AC44-45CA-9596-FB851162AE90}" srcOrd="1" destOrd="0" presId="urn:microsoft.com/office/officeart/2005/8/layout/radial1"/>
    <dgm:cxn modelId="{4A5D9281-199F-4625-8833-126A87AA0200}" type="presOf" srcId="{11761A22-160E-4A11-9E0F-1D6B668AC9F1}" destId="{32B46794-6D66-4C6E-AB68-A380024961D9}" srcOrd="0" destOrd="0" presId="urn:microsoft.com/office/officeart/2005/8/layout/radial1"/>
    <dgm:cxn modelId="{6A134582-1E3A-42B1-BFA9-53CF0BE343A2}" type="presOf" srcId="{E3873677-C0E4-4040-87EE-FE7A765BC014}" destId="{4E7A26B7-ACB6-49C4-907D-6F2520D1A287}" srcOrd="0" destOrd="0" presId="urn:microsoft.com/office/officeart/2005/8/layout/radial1"/>
    <dgm:cxn modelId="{2400EA90-1088-4F3B-A546-DF28CB43DACB}" type="presOf" srcId="{694C8214-87FE-4C26-834E-A4FFD241EC79}" destId="{0327DDA8-AC93-4FE7-99BA-BC37EC446FA9}" srcOrd="0" destOrd="0" presId="urn:microsoft.com/office/officeart/2005/8/layout/radial1"/>
    <dgm:cxn modelId="{4E787893-B35D-4D39-9F2C-444B0C9AB522}" srcId="{0D5FA295-54C3-449F-8852-D68310ADDCB2}" destId="{0389ABBD-FEA6-49A0-B4BB-415DA615E4AE}" srcOrd="4" destOrd="0" parTransId="{1809EB90-3DC1-4590-A9B3-FF4410876B72}" sibTransId="{BBBE58FD-C061-40A2-8BA8-6E84B19E0814}"/>
    <dgm:cxn modelId="{EF2E599B-11B8-437D-9DB9-BF0008F08D10}" type="presOf" srcId="{05038C47-1289-40E9-8B4A-A2DFA9B52F7F}" destId="{27C07E55-7E9F-401A-ACF2-BA745A484789}" srcOrd="1" destOrd="0" presId="urn:microsoft.com/office/officeart/2005/8/layout/radial1"/>
    <dgm:cxn modelId="{B7D958A1-D21C-4675-B567-93F804D59E87}" type="presOf" srcId="{0389ABBD-FEA6-49A0-B4BB-415DA615E4AE}" destId="{E9691D17-769D-4AA6-929A-40F0D0FBEB61}" srcOrd="0" destOrd="0" presId="urn:microsoft.com/office/officeart/2005/8/layout/radial1"/>
    <dgm:cxn modelId="{0488ECB6-50B3-4618-B69C-E9F331551133}" srcId="{0D5FA295-54C3-449F-8852-D68310ADDCB2}" destId="{3E8803B9-004B-473D-B383-DD969254E781}" srcOrd="5" destOrd="0" parTransId="{694C8214-87FE-4C26-834E-A4FFD241EC79}" sibTransId="{53575418-8972-43EC-BFEC-9EEA08B906D7}"/>
    <dgm:cxn modelId="{A167FFBE-FC56-4B02-B9E4-118DF94FCF0D}" type="presOf" srcId="{694C8214-87FE-4C26-834E-A4FFD241EC79}" destId="{8CAD39B1-AF80-4119-862F-6C5D0EFEBB30}" srcOrd="1" destOrd="0" presId="urn:microsoft.com/office/officeart/2005/8/layout/radial1"/>
    <dgm:cxn modelId="{B9C332BF-B831-47B3-8E2D-BF8AD8CA90DD}" type="presOf" srcId="{9384A31F-ECD5-4083-BA40-170017F82CAF}" destId="{A55F0533-3D11-4E0E-A910-A85605FD512D}" srcOrd="1" destOrd="0" presId="urn:microsoft.com/office/officeart/2005/8/layout/radial1"/>
    <dgm:cxn modelId="{867600DB-F5AC-47EE-9E3B-D00279EB0CB3}" type="presOf" srcId="{38D26B81-F533-4EDA-8E6E-BFF7E98FE8CA}" destId="{E69158E8-A60C-4415-8B33-FB010D7EE755}" srcOrd="0" destOrd="0" presId="urn:microsoft.com/office/officeart/2005/8/layout/radial1"/>
    <dgm:cxn modelId="{490752DD-FF43-4E7F-955A-B639864EBAF5}" type="presOf" srcId="{0D5FA295-54C3-449F-8852-D68310ADDCB2}" destId="{41FE08F3-82C2-4EE4-AC4B-B4CBC0D06FE6}" srcOrd="0" destOrd="0" presId="urn:microsoft.com/office/officeart/2005/8/layout/radial1"/>
    <dgm:cxn modelId="{E35F68E1-C537-4307-AACB-14E2F9E1569A}" srcId="{0D5FA295-54C3-449F-8852-D68310ADDCB2}" destId="{ACA3DFEA-7D6F-4D63-8C54-30E38919E16E}" srcOrd="2" destOrd="0" parTransId="{E0A6B1D9-5A29-4C48-B564-F2537E82BD77}" sibTransId="{E7B86D1B-DE87-4000-ACB2-F9D3F22403EF}"/>
    <dgm:cxn modelId="{3291B7F5-295A-44D5-B741-64F545483DBD}" srcId="{0D5FA295-54C3-449F-8852-D68310ADDCB2}" destId="{11761A22-160E-4A11-9E0F-1D6B668AC9F1}" srcOrd="6" destOrd="0" parTransId="{1C6D1125-D921-435A-B9AB-4A8B08835961}" sibTransId="{974A0CBA-A351-4ECC-8CE6-AD37705F242B}"/>
    <dgm:cxn modelId="{BAF4A2F9-751C-4B05-985D-77F1F1902BB5}" type="presOf" srcId="{E0A6B1D9-5A29-4C48-B564-F2537E82BD77}" destId="{B1EF254F-48C7-431B-9070-46D770F60D2A}" srcOrd="0" destOrd="0" presId="urn:microsoft.com/office/officeart/2005/8/layout/radial1"/>
    <dgm:cxn modelId="{75F55CFA-CAA3-4FC3-B8D0-8570D7DE8093}" type="presOf" srcId="{C9E141F9-DB73-42EC-8DE3-8AC7B317F1B6}" destId="{0ADCE900-0677-4EE7-8226-21DCBDD534B5}" srcOrd="0" destOrd="0" presId="urn:microsoft.com/office/officeart/2005/8/layout/radial1"/>
    <dgm:cxn modelId="{D590D8FF-AA82-4985-9AE4-104A9CB89BED}" type="presOf" srcId="{1809EB90-3DC1-4590-A9B3-FF4410876B72}" destId="{62E9E11A-944F-427F-A71B-B014CC736514}" srcOrd="1" destOrd="0" presId="urn:microsoft.com/office/officeart/2005/8/layout/radial1"/>
    <dgm:cxn modelId="{B07B6752-282A-406D-8BEC-3FE5BF5684D8}" type="presParOf" srcId="{E69158E8-A60C-4415-8B33-FB010D7EE755}" destId="{41FE08F3-82C2-4EE4-AC4B-B4CBC0D06FE6}" srcOrd="0" destOrd="0" presId="urn:microsoft.com/office/officeart/2005/8/layout/radial1"/>
    <dgm:cxn modelId="{89AA5438-11C1-4BFF-A09C-6FD06E8ABA87}" type="presParOf" srcId="{E69158E8-A60C-4415-8B33-FB010D7EE755}" destId="{E816A89F-6104-492E-85D4-D3FD21FDF64D}" srcOrd="1" destOrd="0" presId="urn:microsoft.com/office/officeart/2005/8/layout/radial1"/>
    <dgm:cxn modelId="{CE1D7C92-994E-4848-A35F-9D91D4789DEF}" type="presParOf" srcId="{E816A89F-6104-492E-85D4-D3FD21FDF64D}" destId="{27C07E55-7E9F-401A-ACF2-BA745A484789}" srcOrd="0" destOrd="0" presId="urn:microsoft.com/office/officeart/2005/8/layout/radial1"/>
    <dgm:cxn modelId="{CD6E79B3-EE87-4FB5-99A6-DA8361FE0C7F}" type="presParOf" srcId="{E69158E8-A60C-4415-8B33-FB010D7EE755}" destId="{4E7A26B7-ACB6-49C4-907D-6F2520D1A287}" srcOrd="2" destOrd="0" presId="urn:microsoft.com/office/officeart/2005/8/layout/radial1"/>
    <dgm:cxn modelId="{B5B6A65C-9CDA-4F76-8864-844901657C82}" type="presParOf" srcId="{E69158E8-A60C-4415-8B33-FB010D7EE755}" destId="{FEE73274-1C16-4914-BF1F-EC3A260F28E3}" srcOrd="3" destOrd="0" presId="urn:microsoft.com/office/officeart/2005/8/layout/radial1"/>
    <dgm:cxn modelId="{B4A08549-2E93-4519-8E63-BE48A6B5B034}" type="presParOf" srcId="{FEE73274-1C16-4914-BF1F-EC3A260F28E3}" destId="{A55F0533-3D11-4E0E-A910-A85605FD512D}" srcOrd="0" destOrd="0" presId="urn:microsoft.com/office/officeart/2005/8/layout/radial1"/>
    <dgm:cxn modelId="{7DD55EB9-9FA0-41BE-98EC-98F0CF6FB2CB}" type="presParOf" srcId="{E69158E8-A60C-4415-8B33-FB010D7EE755}" destId="{F936A696-8592-4197-8648-F8BAFB6E04F1}" srcOrd="4" destOrd="0" presId="urn:microsoft.com/office/officeart/2005/8/layout/radial1"/>
    <dgm:cxn modelId="{921DC4AD-CC20-4138-B3D4-2EE29C40D8A3}" type="presParOf" srcId="{E69158E8-A60C-4415-8B33-FB010D7EE755}" destId="{B1EF254F-48C7-431B-9070-46D770F60D2A}" srcOrd="5" destOrd="0" presId="urn:microsoft.com/office/officeart/2005/8/layout/radial1"/>
    <dgm:cxn modelId="{FF427539-063E-42EE-91AD-D542AE32F876}" type="presParOf" srcId="{B1EF254F-48C7-431B-9070-46D770F60D2A}" destId="{033669BE-F399-4A11-8B5C-A7B5EF02BA4F}" srcOrd="0" destOrd="0" presId="urn:microsoft.com/office/officeart/2005/8/layout/radial1"/>
    <dgm:cxn modelId="{BFCD1BF1-EBC2-4B7F-A779-38DC5A5916EF}" type="presParOf" srcId="{E69158E8-A60C-4415-8B33-FB010D7EE755}" destId="{47DD4ADF-CC19-4735-A769-FE9E319D60B0}" srcOrd="6" destOrd="0" presId="urn:microsoft.com/office/officeart/2005/8/layout/radial1"/>
    <dgm:cxn modelId="{31DEBD45-DDC6-4ADE-8BD2-61E1AF0C7FD5}" type="presParOf" srcId="{E69158E8-A60C-4415-8B33-FB010D7EE755}" destId="{0ADCE900-0677-4EE7-8226-21DCBDD534B5}" srcOrd="7" destOrd="0" presId="urn:microsoft.com/office/officeart/2005/8/layout/radial1"/>
    <dgm:cxn modelId="{E8C7EC15-8839-45C4-9A55-0383321B21FC}" type="presParOf" srcId="{0ADCE900-0677-4EE7-8226-21DCBDD534B5}" destId="{8DE18830-DE8D-4192-89F0-786DAA8A6CEE}" srcOrd="0" destOrd="0" presId="urn:microsoft.com/office/officeart/2005/8/layout/radial1"/>
    <dgm:cxn modelId="{EEDD420E-6E08-4339-84F0-9140FA3F7D6B}" type="presParOf" srcId="{E69158E8-A60C-4415-8B33-FB010D7EE755}" destId="{B15A9381-B266-4F2C-8B18-11DFB0B99DE7}" srcOrd="8" destOrd="0" presId="urn:microsoft.com/office/officeart/2005/8/layout/radial1"/>
    <dgm:cxn modelId="{29815F70-365E-48B1-ACA1-508709E4901A}" type="presParOf" srcId="{E69158E8-A60C-4415-8B33-FB010D7EE755}" destId="{57F6BDD1-466E-495D-95BC-55CB57465E5F}" srcOrd="9" destOrd="0" presId="urn:microsoft.com/office/officeart/2005/8/layout/radial1"/>
    <dgm:cxn modelId="{19B90129-EAAE-4E4E-A70C-3D34E6EDDBD3}" type="presParOf" srcId="{57F6BDD1-466E-495D-95BC-55CB57465E5F}" destId="{62E9E11A-944F-427F-A71B-B014CC736514}" srcOrd="0" destOrd="0" presId="urn:microsoft.com/office/officeart/2005/8/layout/radial1"/>
    <dgm:cxn modelId="{894DF11A-42C7-49C4-86A8-EF2C840CEDDE}" type="presParOf" srcId="{E69158E8-A60C-4415-8B33-FB010D7EE755}" destId="{E9691D17-769D-4AA6-929A-40F0D0FBEB61}" srcOrd="10" destOrd="0" presId="urn:microsoft.com/office/officeart/2005/8/layout/radial1"/>
    <dgm:cxn modelId="{C67EDE78-B815-4B45-85C3-98D89326B25B}" type="presParOf" srcId="{E69158E8-A60C-4415-8B33-FB010D7EE755}" destId="{0327DDA8-AC93-4FE7-99BA-BC37EC446FA9}" srcOrd="11" destOrd="0" presId="urn:microsoft.com/office/officeart/2005/8/layout/radial1"/>
    <dgm:cxn modelId="{E3EEF98C-AD6F-4B4D-A10B-B7EED077F0D1}" type="presParOf" srcId="{0327DDA8-AC93-4FE7-99BA-BC37EC446FA9}" destId="{8CAD39B1-AF80-4119-862F-6C5D0EFEBB30}" srcOrd="0" destOrd="0" presId="urn:microsoft.com/office/officeart/2005/8/layout/radial1"/>
    <dgm:cxn modelId="{A4E69D69-B5B0-4802-AA5B-E50D724E795F}" type="presParOf" srcId="{E69158E8-A60C-4415-8B33-FB010D7EE755}" destId="{B7D959E8-1021-49EB-91F5-EBA817B6FCEA}" srcOrd="12" destOrd="0" presId="urn:microsoft.com/office/officeart/2005/8/layout/radial1"/>
    <dgm:cxn modelId="{E7B93079-B7C4-47EF-80F1-C5D6016ED64E}" type="presParOf" srcId="{E69158E8-A60C-4415-8B33-FB010D7EE755}" destId="{32D042ED-1FED-460C-8FD5-E9CEC3EFD2D0}" srcOrd="13" destOrd="0" presId="urn:microsoft.com/office/officeart/2005/8/layout/radial1"/>
    <dgm:cxn modelId="{7C5A309E-E4D6-4DB0-95C9-1C42DD0B50F3}" type="presParOf" srcId="{32D042ED-1FED-460C-8FD5-E9CEC3EFD2D0}" destId="{2AD15D4C-AC44-45CA-9596-FB851162AE90}" srcOrd="0" destOrd="0" presId="urn:microsoft.com/office/officeart/2005/8/layout/radial1"/>
    <dgm:cxn modelId="{5BA0873A-A5A2-45DD-B2D2-8653B4FE41DE}" type="presParOf" srcId="{E69158E8-A60C-4415-8B33-FB010D7EE755}" destId="{32B46794-6D66-4C6E-AB68-A380024961D9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E08F3-82C2-4EE4-AC4B-B4CBC0D06FE6}">
      <dsp:nvSpPr>
        <dsp:cNvPr id="0" name=""/>
        <dsp:cNvSpPr/>
      </dsp:nvSpPr>
      <dsp:spPr>
        <a:xfrm>
          <a:off x="3220268" y="1769475"/>
          <a:ext cx="1179462" cy="117946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ঈমানের</a:t>
          </a:r>
          <a:r>
            <a:rPr lang="bn-BD" sz="2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মৌলিক বিষয়</a:t>
          </a:r>
          <a:endParaRPr lang="en-US" sz="2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392996" y="1942203"/>
        <a:ext cx="834006" cy="834006"/>
      </dsp:txXfrm>
    </dsp:sp>
    <dsp:sp modelId="{E816A89F-6104-492E-85D4-D3FD21FDF64D}">
      <dsp:nvSpPr>
        <dsp:cNvPr id="0" name=""/>
        <dsp:cNvSpPr/>
      </dsp:nvSpPr>
      <dsp:spPr>
        <a:xfrm rot="16200000">
          <a:off x="3516225" y="1461770"/>
          <a:ext cx="587548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87548" y="1393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3795311" y="1461012"/>
        <a:ext cx="29377" cy="29377"/>
      </dsp:txXfrm>
    </dsp:sp>
    <dsp:sp modelId="{4E7A26B7-ACB6-49C4-907D-6F2520D1A287}">
      <dsp:nvSpPr>
        <dsp:cNvPr id="0" name=""/>
        <dsp:cNvSpPr/>
      </dsp:nvSpPr>
      <dsp:spPr>
        <a:xfrm>
          <a:off x="3220268" y="2463"/>
          <a:ext cx="1179462" cy="117946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আল্লাহ </a:t>
          </a:r>
          <a:endParaRPr lang="en-US" sz="2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392996" y="175191"/>
        <a:ext cx="834006" cy="834006"/>
      </dsp:txXfrm>
    </dsp:sp>
    <dsp:sp modelId="{FEE73274-1C16-4914-BF1F-EC3A260F28E3}">
      <dsp:nvSpPr>
        <dsp:cNvPr id="0" name=""/>
        <dsp:cNvSpPr/>
      </dsp:nvSpPr>
      <dsp:spPr>
        <a:xfrm rot="19285714">
          <a:off x="4206978" y="1794419"/>
          <a:ext cx="587548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87548" y="1393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4486063" y="1793661"/>
        <a:ext cx="29377" cy="29377"/>
      </dsp:txXfrm>
    </dsp:sp>
    <dsp:sp modelId="{F936A696-8592-4197-8648-F8BAFB6E04F1}">
      <dsp:nvSpPr>
        <dsp:cNvPr id="0" name=""/>
        <dsp:cNvSpPr/>
      </dsp:nvSpPr>
      <dsp:spPr>
        <a:xfrm>
          <a:off x="4601773" y="667761"/>
          <a:ext cx="1179462" cy="117946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5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ফেরেশতা</a:t>
          </a:r>
          <a:endParaRPr lang="en-US" sz="21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774501" y="840489"/>
        <a:ext cx="834006" cy="834006"/>
      </dsp:txXfrm>
    </dsp:sp>
    <dsp:sp modelId="{B1EF254F-48C7-431B-9070-46D770F60D2A}">
      <dsp:nvSpPr>
        <dsp:cNvPr id="0" name=""/>
        <dsp:cNvSpPr/>
      </dsp:nvSpPr>
      <dsp:spPr>
        <a:xfrm rot="771429">
          <a:off x="4377580" y="2541874"/>
          <a:ext cx="587548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87548" y="1393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4656665" y="2541116"/>
        <a:ext cx="29377" cy="29377"/>
      </dsp:txXfrm>
    </dsp:sp>
    <dsp:sp modelId="{47DD4ADF-CC19-4735-A769-FE9E319D60B0}">
      <dsp:nvSpPr>
        <dsp:cNvPr id="0" name=""/>
        <dsp:cNvSpPr/>
      </dsp:nvSpPr>
      <dsp:spPr>
        <a:xfrm>
          <a:off x="4942977" y="2162672"/>
          <a:ext cx="1179462" cy="117946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কিতাব সমূহ</a:t>
          </a:r>
          <a:endParaRPr lang="en-US" sz="2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115705" y="2335400"/>
        <a:ext cx="834006" cy="834006"/>
      </dsp:txXfrm>
    </dsp:sp>
    <dsp:sp modelId="{0ADCE900-0677-4EE7-8226-21DCBDD534B5}">
      <dsp:nvSpPr>
        <dsp:cNvPr id="0" name=""/>
        <dsp:cNvSpPr/>
      </dsp:nvSpPr>
      <dsp:spPr>
        <a:xfrm rot="3857143">
          <a:off x="3899564" y="3141286"/>
          <a:ext cx="587548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87548" y="1393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4178649" y="3140528"/>
        <a:ext cx="29377" cy="29377"/>
      </dsp:txXfrm>
    </dsp:sp>
    <dsp:sp modelId="{B15A9381-B266-4F2C-8B18-11DFB0B99DE7}">
      <dsp:nvSpPr>
        <dsp:cNvPr id="0" name=""/>
        <dsp:cNvSpPr/>
      </dsp:nvSpPr>
      <dsp:spPr>
        <a:xfrm>
          <a:off x="3986945" y="3361497"/>
          <a:ext cx="1179462" cy="117946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রাসুলগণ</a:t>
          </a:r>
          <a:endParaRPr lang="en-US" sz="2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159673" y="3534225"/>
        <a:ext cx="834006" cy="834006"/>
      </dsp:txXfrm>
    </dsp:sp>
    <dsp:sp modelId="{57F6BDD1-466E-495D-95BC-55CB57465E5F}">
      <dsp:nvSpPr>
        <dsp:cNvPr id="0" name=""/>
        <dsp:cNvSpPr/>
      </dsp:nvSpPr>
      <dsp:spPr>
        <a:xfrm rot="6942857">
          <a:off x="3132887" y="3141286"/>
          <a:ext cx="587548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87548" y="1393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3411972" y="3140528"/>
        <a:ext cx="29377" cy="29377"/>
      </dsp:txXfrm>
    </dsp:sp>
    <dsp:sp modelId="{E9691D17-769D-4AA6-929A-40F0D0FBEB61}">
      <dsp:nvSpPr>
        <dsp:cNvPr id="0" name=""/>
        <dsp:cNvSpPr/>
      </dsp:nvSpPr>
      <dsp:spPr>
        <a:xfrm>
          <a:off x="2453591" y="3361497"/>
          <a:ext cx="1179462" cy="117946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পরকাল</a:t>
          </a:r>
          <a:endParaRPr lang="en-US" sz="2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626319" y="3534225"/>
        <a:ext cx="834006" cy="834006"/>
      </dsp:txXfrm>
    </dsp:sp>
    <dsp:sp modelId="{0327DDA8-AC93-4FE7-99BA-BC37EC446FA9}">
      <dsp:nvSpPr>
        <dsp:cNvPr id="0" name=""/>
        <dsp:cNvSpPr/>
      </dsp:nvSpPr>
      <dsp:spPr>
        <a:xfrm rot="10028571">
          <a:off x="2654871" y="2541874"/>
          <a:ext cx="587548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87548" y="1393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2933957" y="2541116"/>
        <a:ext cx="29377" cy="29377"/>
      </dsp:txXfrm>
    </dsp:sp>
    <dsp:sp modelId="{B7D959E8-1021-49EB-91F5-EBA817B6FCEA}">
      <dsp:nvSpPr>
        <dsp:cNvPr id="0" name=""/>
        <dsp:cNvSpPr/>
      </dsp:nvSpPr>
      <dsp:spPr>
        <a:xfrm>
          <a:off x="1497560" y="2162672"/>
          <a:ext cx="1179462" cy="117946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ভাগ্য</a:t>
          </a:r>
          <a:endParaRPr lang="en-US" sz="2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670288" y="2335400"/>
        <a:ext cx="834006" cy="834006"/>
      </dsp:txXfrm>
    </dsp:sp>
    <dsp:sp modelId="{32D042ED-1FED-460C-8FD5-E9CEC3EFD2D0}">
      <dsp:nvSpPr>
        <dsp:cNvPr id="0" name=""/>
        <dsp:cNvSpPr/>
      </dsp:nvSpPr>
      <dsp:spPr>
        <a:xfrm rot="13114286">
          <a:off x="2825473" y="1794419"/>
          <a:ext cx="587548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87548" y="1393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3104558" y="1793661"/>
        <a:ext cx="29377" cy="29377"/>
      </dsp:txXfrm>
    </dsp:sp>
    <dsp:sp modelId="{32B46794-6D66-4C6E-AB68-A380024961D9}">
      <dsp:nvSpPr>
        <dsp:cNvPr id="0" name=""/>
        <dsp:cNvSpPr/>
      </dsp:nvSpPr>
      <dsp:spPr>
        <a:xfrm>
          <a:off x="1838763" y="667761"/>
          <a:ext cx="1179462" cy="117946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পুনরুত্থান</a:t>
          </a:r>
          <a:endParaRPr lang="en-US" sz="2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011491" y="840489"/>
        <a:ext cx="834006" cy="834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0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সংশ্লিষ্ট ছবি দ্বারা শিক্ষার্থীদের স্বাগতম জানানো যেতে পারে। পাঠ যেহেতু ঈমান মুফাসসাল; তাই এ ছবিটি দেওয়া হয়েছে।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04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আল্লাহর প্রতি বিশ্বাস</a:t>
            </a:r>
            <a:r>
              <a:rPr lang="bn-BD" baseline="0" dirty="0"/>
              <a:t> কীভাবে রাখতে হবে? তা শিক্ষার্থীদের ভালভাবে বুঝিয়ে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02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ফেরেশতাদের প্রতি বিশ্বাস</a:t>
            </a:r>
            <a:r>
              <a:rPr lang="bn-BD" baseline="0" dirty="0"/>
              <a:t> কীভাবে রাখতে হবে? তা শিক্ষার্থীদের ভালভাবে বুঝিয়ে দিতে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52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ফেরেশতাদের প্রতি বিশ্বাস</a:t>
            </a:r>
            <a:r>
              <a:rPr lang="bn-BD" baseline="0" dirty="0"/>
              <a:t> কীভাবে রাখতে হবে? তা শিক্ষার্থীদের ভালভাবে বুঝিয়ে দিতে পারেন।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66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উত্তর হতে</a:t>
            </a:r>
            <a:r>
              <a:rPr lang="bn-BD" baseline="0" dirty="0"/>
              <a:t> পারে-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03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আসমানি</a:t>
            </a:r>
            <a:r>
              <a:rPr lang="bn-BD" baseline="0" dirty="0"/>
              <a:t> কিতাবসমূহের প্রতি</a:t>
            </a:r>
            <a:r>
              <a:rPr lang="bn-BD" dirty="0"/>
              <a:t> বিশ্বাস</a:t>
            </a:r>
            <a:r>
              <a:rPr lang="bn-BD" baseline="0" dirty="0"/>
              <a:t> কীভাবে রাখতে হবে? তা শিক্ষার্থীদের ভালভাবে বুঝিয়ে দিতে পারেন।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63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রাসুলগণের</a:t>
            </a:r>
            <a:r>
              <a:rPr lang="bn-BD" baseline="0" dirty="0"/>
              <a:t> প্রতি</a:t>
            </a:r>
            <a:r>
              <a:rPr lang="bn-BD" dirty="0"/>
              <a:t> বিশ্বাস</a:t>
            </a:r>
            <a:r>
              <a:rPr lang="bn-BD" baseline="0" dirty="0"/>
              <a:t> কীভাবে রাখতে হবে? তা শিক্ষার্থীদের ভালভাবে বুঝিয়ে দিতে পারেন।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89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আখিরাতের</a:t>
            </a:r>
            <a:r>
              <a:rPr lang="bn-BD" baseline="0" dirty="0"/>
              <a:t> প্রতি</a:t>
            </a:r>
            <a:r>
              <a:rPr lang="bn-BD" dirty="0"/>
              <a:t> বিশ্বাস</a:t>
            </a:r>
            <a:r>
              <a:rPr lang="bn-BD" baseline="0" dirty="0"/>
              <a:t> কীভাবে রাখতে হবে? তা শিক্ষার্থীদের ভালভাবে বুঝিয়ে দিতে পারেন।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26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তাকদিরের</a:t>
            </a:r>
            <a:r>
              <a:rPr lang="bn-BD" baseline="0" dirty="0"/>
              <a:t> প্রতি</a:t>
            </a:r>
            <a:r>
              <a:rPr lang="bn-BD" dirty="0"/>
              <a:t> বিশ্বাস</a:t>
            </a:r>
            <a:r>
              <a:rPr lang="bn-BD" baseline="0" dirty="0"/>
              <a:t> কীভাবে রাখতে হবে? তা শিক্ষার্থীদের ভালভাবে বুঝিয়ে দিতে পারেন।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2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পুনরুত্থানের</a:t>
            </a:r>
            <a:r>
              <a:rPr lang="bn-BD" baseline="0" dirty="0"/>
              <a:t> প্রতি</a:t>
            </a:r>
            <a:r>
              <a:rPr lang="bn-BD" dirty="0"/>
              <a:t> বিশ্বাস</a:t>
            </a:r>
            <a:r>
              <a:rPr lang="bn-BD" baseline="0" dirty="0"/>
              <a:t> কীভাবে রাখতে হবে? তা শিক্ষার্থীদের ভালভাবে বুঝিয়ে দিতে পারেন।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7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উত্তর হতে</a:t>
            </a:r>
            <a:r>
              <a:rPr lang="bn-BD" baseline="0" dirty="0"/>
              <a:t> পারে-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04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মহোদয় </a:t>
            </a:r>
            <a:r>
              <a:rPr lang="bn-BD" baseline="0">
                <a:latin typeface="NikoshBAN" pitchFamily="2" charset="0"/>
                <a:cs typeface="NikoshBAN" pitchFamily="2" charset="0"/>
              </a:rPr>
              <a:t>নিজ বিদ্যালয়ের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ক্ষেত্রে চাইলে এ 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Slide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টি দেখাতেও পারেন আবার 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Hide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করেও রাখতে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20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উত্তর হতে</a:t>
            </a:r>
            <a:r>
              <a:rPr lang="bn-BD" baseline="0" dirty="0"/>
              <a:t> পারে-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2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উত্তর হতে</a:t>
            </a:r>
            <a:r>
              <a:rPr lang="bn-BD" baseline="0" dirty="0"/>
              <a:t> পারে-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04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উপস্থিত</a:t>
            </a:r>
            <a:r>
              <a:rPr lang="bn-BD" baseline="0" dirty="0"/>
              <a:t> সবাইকে ধন্যবাদ জানিয়ে আজকের মতো পাঠ উপস্থাপন সমাপ্ত করতে পারেন।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1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ঈমানের মূলকথা</a:t>
            </a:r>
            <a:r>
              <a:rPr lang="bn-BD" baseline="0" dirty="0"/>
              <a:t> যেহেতু কালিমা; তাই প্রথমে শিক্ষার্থীদের ঈমানের প্রতি নিয়ে যাওয়ার জন্য- ঈমান কী? ঈমানের মূলকথায় কী বলা হয়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3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পাঠ</a:t>
            </a:r>
            <a:r>
              <a:rPr lang="bn-BD" baseline="0" dirty="0"/>
              <a:t> ঘোষণার জন্য- ঈমানের গুরুত্বপূর্ণ ধাপটি কী? তার দিকে ইঙ্গিত করে কোন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8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এই ছবিটি</a:t>
            </a:r>
            <a:r>
              <a:rPr lang="bn-BD" baseline="0" dirty="0"/>
              <a:t> দেখিয়েও পাঠ ঘোষণা করতে পারেন। এক্ষেত্রে শিক্ষক মহোদয় পাঠ ঘোষণা করে তা বোর্ডে লিখে দিবেন।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25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শিখনফল</a:t>
            </a:r>
            <a:r>
              <a:rPr lang="bn-BD" baseline="0" dirty="0"/>
              <a:t> চাইলে শিক্ষার্থীদের দেখাতেও পারেন আবার নাও দেখাতে পারেন। তবে শিখনফল নিয়ে আলোচনার তেমন প্রয়োজন নেই।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09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ঈমান</a:t>
            </a:r>
            <a:r>
              <a:rPr lang="bn-BD" baseline="0" dirty="0"/>
              <a:t> মুফাসসালের পরিচয় শিক্ষার্থীদের সামনে তুলে ধরতে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94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ঈমান মুফাসসালের সাতটি বিষয়</a:t>
            </a:r>
            <a:r>
              <a:rPr lang="bn-BD" baseline="0" dirty="0"/>
              <a:t> শিক্ষার্থীদের অডিও ক্লীপটির মাধ্যমে শুনানো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88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একত্রে ঈমান মুফাসসালের</a:t>
            </a:r>
            <a:r>
              <a:rPr lang="bn-BD" baseline="0" dirty="0"/>
              <a:t> সাতটি বিষয় শিক্ষার্থীদের সামনে তুলে ধরা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5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068D-992C-4348-B65D-71A2DA5E496A}" type="datetime1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41267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E56D-6210-41D3-98FA-2953EC739CCE}" type="datetime1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66503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1FBE-763A-468C-BA76-F9FE78782F55}" type="datetime1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99290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D3BB-1142-4794-AE3C-ED3A647EEA26}" type="datetime1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5277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A12C-7DDC-4D20-A848-0373A705BB81}" type="datetime1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1197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230F-48FA-4877-8CFC-CCD72EE95581}" type="datetime1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81039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53B6-D46A-4867-A2BA-EB112E9744FD}" type="datetime1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9182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B82D-ECF9-4AD3-930D-E283ABED9FEB}" type="datetime1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7232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4848E56-096F-4EEE-9EBA-F5841D31ED96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2800" y="6492875"/>
            <a:ext cx="2895600" cy="365125"/>
          </a:xfrm>
        </p:spPr>
        <p:txBody>
          <a:bodyPr/>
          <a:lstStyle/>
          <a:p>
            <a:r>
              <a:rPr lang="bn-BD" dirty="0"/>
              <a:t>মোঃ ইউনুছ আজাদ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10277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81E3-45D0-44FB-AD4B-51C906DFA7CC}" type="datetime1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8961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427A-7F42-460E-97E6-5290786FAA45}" type="datetime1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97586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132B-7C7A-4190-8190-E08BC3C421FA}" type="datetime1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/>
              <a:t>মোঃ ইউনুছ আজাদ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3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edg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unus\Desktop\Islamic Picture\(31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82810BA3-D103-415D-8B11-6C2F112D4492}" type="datetime1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0"/>
            <a:ext cx="6705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19016361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0914-F6B8-40AE-845E-6C01CE96D091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5255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ব্যাখ্যা ও তাৎপর্য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0200" y="936481"/>
            <a:ext cx="59436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আল্লাহর প্রতি বিশ্বাস</a:t>
            </a:r>
          </a:p>
        </p:txBody>
      </p:sp>
      <p:pic>
        <p:nvPicPr>
          <p:cNvPr id="6146" name="Picture 2" descr="C:\Users\Yunus\Desktop\Islamic Picture\3d Allah na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76" y="1752599"/>
            <a:ext cx="4164724" cy="403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6038" y="5784473"/>
            <a:ext cx="8431924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ঈমানের সর্বপ্রথম ও প্রধান বিষয়।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1752600"/>
            <a:ext cx="4005016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তিনি এক ও অদ্বিতীয়।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তিনি তাঁর সত্তা ও গুণাবলিতে একক ও অতুলনীয়।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 সমকক্ষ কেউ নেই।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 সুন্দর সুন্দর নাম ও গুণ রয়েছে।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তিনিই একমাত্র মাবুদ।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339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125-3BBA-4FBC-8BDF-FA2816315D4C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5255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ব্যাখ্যা ও তাৎপর্য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52600" y="936481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ফেরেশতাগণের প্রতি বিশ্বাস</a:t>
            </a:r>
          </a:p>
        </p:txBody>
      </p:sp>
      <p:pic>
        <p:nvPicPr>
          <p:cNvPr id="7170" name="Picture 2" descr="C:\Users\Yunus\Desktop\Islamic Picture\10915692-muslim-women-pray-to-g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94794"/>
            <a:ext cx="4343401" cy="440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00600" y="1752600"/>
            <a:ext cx="400501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তাঁরা নূরের তৈরি।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তাঁরা সর্বদা আল্লাহ তায়ালার যিকির ও তাসবিহ পাঠে রত থাকেন।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তাঁদের সংখ্যা অগণিত।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451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470C-BA21-4EA7-9DDA-24F4C513CE89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838200"/>
            <a:ext cx="5943600" cy="777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চারজন নেতৃস্থানীয় ফেরেশতা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5255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ব্যাখ্যা ও তাৎপর্য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228600" y="1327776"/>
            <a:ext cx="2362200" cy="1447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" y="1708776"/>
            <a:ext cx="2519855" cy="592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জিবরাইল (আঃ)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1758699"/>
            <a:ext cx="6547945" cy="5926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আল্লাহর বাণী নবি-রাসুলগণের নিকট পৌঁছে দিতেন।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23345" y="2753391"/>
            <a:ext cx="2362200" cy="1447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945" y="3134391"/>
            <a:ext cx="2519855" cy="592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মিকাইল (আঃ)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09345" y="3184314"/>
            <a:ext cx="6547945" cy="531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ও জীবজন্তুর জীবিকা বণ্টনের কাজে নিয়োজিত।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28600" y="4167354"/>
            <a:ext cx="2362200" cy="1447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200" y="4548354"/>
            <a:ext cx="2519855" cy="592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আজরাইল (আঃ)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4600" y="4598277"/>
            <a:ext cx="6547945" cy="531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ও জিনদের রূহ কবয করার কাজে নিয়োজিত।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228600" y="5418427"/>
            <a:ext cx="2362200" cy="1447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200" y="5799427"/>
            <a:ext cx="2519855" cy="592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ইসরাফিল (আঃ)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4600" y="5849350"/>
            <a:ext cx="6547945" cy="531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সিংগা নিয়ে আল্লাহর নির্দেশের জন্য প্রস্তুত আছেন।</a:t>
            </a:r>
          </a:p>
        </p:txBody>
      </p:sp>
    </p:spTree>
    <p:extLst>
      <p:ext uri="{BB962C8B-B14F-4D97-AF65-F5344CB8AC3E}">
        <p14:creationId xmlns:p14="http://schemas.microsoft.com/office/powerpoint/2010/main" val="29252219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47C5-DCF0-4314-917F-6FBD1E9D7DDA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ound Same Side Corner Rectangle 3"/>
          <p:cNvSpPr/>
          <p:nvPr/>
        </p:nvSpPr>
        <p:spPr>
          <a:xfrm>
            <a:off x="2485156" y="82529"/>
            <a:ext cx="3763244" cy="755672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441536" y="2057400"/>
            <a:ext cx="8260928" cy="243332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ফেরেশতাগণের নাম ও দায়িত্বের একটি চার্ট তৈরি কর।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701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14E5-A82C-4663-8F26-60FAF9D631EC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5255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ব্যাখ্যা ও তাৎপর্য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0200" y="936481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কিতাবসমূহের প্রতি বিশ্বাস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038" y="5784473"/>
            <a:ext cx="8431924" cy="715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আসমানি কিতাব আল্লাহর পক্ষ থেকে অবতীর্ণ।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1752600"/>
            <a:ext cx="4005016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এসব কিতাব মানবজাতির জন্য আলোকস্বরূপ।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সর্বশেষ ও সর্বশ্রেষ্ঠ আসমানি কিতাব হলো আল-কুরআন।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নবি-রাসুলগণের মাধমে তিনি এ কিতাব মানুষের নিকট পৌঁছিয়েছেন।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Yunus\Desktop\Islamic Picture\1351257_ori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43"/>
          <a:stretch/>
        </p:blipFill>
        <p:spPr bwMode="auto">
          <a:xfrm>
            <a:off x="356039" y="1775374"/>
            <a:ext cx="4215961" cy="40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7671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D071-2BAA-4C88-99AA-88DD9ADB5BC0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5255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ব্যাখ্যা ও তাৎপর্য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0200" y="936481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রাসুলগণের প্রতি বিশ্বাস</a:t>
            </a:r>
          </a:p>
        </p:txBody>
      </p:sp>
      <p:pic>
        <p:nvPicPr>
          <p:cNvPr id="9218" name="Picture 2" descr="C:\Users\Yunus\Desktop\Islamic Picture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046483" cy="34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6038" y="5410200"/>
            <a:ext cx="8431924" cy="12082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মানবজাতির হেদায়াতের জন্য আল্লাহ যুগে যুগে অসংখ্য নবি-রাসুল পাঠিয়েছেন।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1752600"/>
            <a:ext cx="4005016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তাঁরা মানুষকে আল্লাহর পরিচয় দিয়েছেন।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সত্য ও ন্যায়ের পথ দেখিয়েছেন।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তাঁরা তাওহিদের বাণী প্রচার করেছেন।</a:t>
            </a:r>
          </a:p>
        </p:txBody>
      </p:sp>
    </p:spTree>
    <p:extLst>
      <p:ext uri="{BB962C8B-B14F-4D97-AF65-F5344CB8AC3E}">
        <p14:creationId xmlns:p14="http://schemas.microsoft.com/office/powerpoint/2010/main" val="42653317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BFE9-1812-4DEA-8EBE-888BB47AD837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5255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ব্যাখ্যা ও তাৎপর্য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0200" y="936481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 আখিরাতের প্রতি বিশ্বাস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5" y="1751726"/>
            <a:ext cx="4207289" cy="41558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0759" y="5907584"/>
            <a:ext cx="8269016" cy="654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আখিরাত হলো পরকাল। মৃত্যুর পরপরই এ জীবনের শুরু।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1752600"/>
            <a:ext cx="4005016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 সেখানে ভালো কাজের জন্য জান্নাত লাভ করবে।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মন্দ কাজের জন্য জাহান্নাম পাবে।</a:t>
            </a:r>
          </a:p>
        </p:txBody>
      </p:sp>
    </p:spTree>
    <p:extLst>
      <p:ext uri="{BB962C8B-B14F-4D97-AF65-F5344CB8AC3E}">
        <p14:creationId xmlns:p14="http://schemas.microsoft.com/office/powerpoint/2010/main" val="28418280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EB5E-00C4-4DC4-B74B-4E1F79A7674B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5255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ব্যাখ্যা ও তাৎপর্য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0200" y="936481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৬. তাকদিরের প্রতি বিশ্বাস</a:t>
            </a:r>
          </a:p>
        </p:txBody>
      </p:sp>
      <p:pic>
        <p:nvPicPr>
          <p:cNvPr id="10242" name="Picture 2" descr="C:\Users\Yunus\Desktop\Islamic Picture\1000322_431555053624996_175287272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419600" cy="437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984" y="6051373"/>
            <a:ext cx="8269016" cy="654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তাকদিরকে আমরা ভাগ্য বা </a:t>
            </a:r>
            <a:r>
              <a:rPr lang="bn-BD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নিয়তি বলে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থাকি।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1676400"/>
            <a:ext cx="400501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সবকিছুর তাকদিরই আল্লাহর হাতে।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তিনিই তাকদিরের নিয়ন্ত্রক।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মানুষের জীবনে ভাল-মন্দ যা কিছুই ঘটুক সবই আল্লাহর ইচ্ছায়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তাকদির একমাত্র আল্লাহ তায়ালাই জানেন। </a:t>
            </a:r>
          </a:p>
        </p:txBody>
      </p:sp>
    </p:spTree>
    <p:extLst>
      <p:ext uri="{BB962C8B-B14F-4D97-AF65-F5344CB8AC3E}">
        <p14:creationId xmlns:p14="http://schemas.microsoft.com/office/powerpoint/2010/main" val="109902816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3330-EB47-45FA-A274-F7FD6AAA8531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5255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ব্যাখ্যা ও তাৎপর্য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0200" y="936481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৭. পুনরুত্থানের প্রতি বিশ্বাস</a:t>
            </a:r>
          </a:p>
        </p:txBody>
      </p:sp>
      <p:pic>
        <p:nvPicPr>
          <p:cNvPr id="11266" name="Picture 2" descr="C:\Users\Yunus\Desktop\Islamic Picture\dead14316024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5" y="1676400"/>
            <a:ext cx="403334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984" y="5867400"/>
            <a:ext cx="8269016" cy="592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 একটি অনিবার্য সত্য। সকল জীবিত প্রাণীকেই মরতে হবে।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1676400"/>
            <a:ext cx="4005016" cy="41395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মৃত্যুর পর পুনরায় সবাইকে জীবিত করা হবে।</a:t>
            </a:r>
          </a:p>
          <a:p>
            <a:endParaRPr lang="bn-BD" sz="9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 হাশরের ময়দানে একত্র করা হবে।</a:t>
            </a:r>
          </a:p>
          <a:p>
            <a:endParaRPr lang="bn-BD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ü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দুনিয়ার সকল কাজকর্মের হিসাব নেওয়া হবে।</a:t>
            </a:r>
          </a:p>
        </p:txBody>
      </p:sp>
    </p:spTree>
    <p:extLst>
      <p:ext uri="{BB962C8B-B14F-4D97-AF65-F5344CB8AC3E}">
        <p14:creationId xmlns:p14="http://schemas.microsoft.com/office/powerpoint/2010/main" val="344522224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3A58-04BA-4164-BBAA-C4512BAE9F61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ound Same Side Corner Rectangle 3"/>
          <p:cNvSpPr/>
          <p:nvPr/>
        </p:nvSpPr>
        <p:spPr>
          <a:xfrm>
            <a:off x="2485156" y="82529"/>
            <a:ext cx="3763244" cy="755672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441536" y="2057400"/>
            <a:ext cx="8260928" cy="243332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নৈতিক জীবন গঠনে আসমানি কিতাবের গুরুত্ব লিখ।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5307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" b="1182"/>
          <a:stretch/>
        </p:blipFill>
        <p:spPr bwMode="auto">
          <a:xfrm>
            <a:off x="4648200" y="1219200"/>
            <a:ext cx="44195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175347"/>
            <a:ext cx="4579779" cy="53016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মোহাম্মদ মনিরুজ্জামান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আরবী প্রভাষক,</a:t>
            </a:r>
          </a:p>
          <a:p>
            <a:pPr algn="ctr"/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শ্রীরায় মহিলা আলিম মাদ্রসা,</a:t>
            </a:r>
          </a:p>
          <a:p>
            <a:pPr algn="ctr"/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চাটখিল, নোয়াখালী।</a:t>
            </a:r>
          </a:p>
          <a:p>
            <a:pPr algn="ctr"/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 ০১৮৬১৫৯৬৮৩৩</a:t>
            </a:r>
          </a:p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-mail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: monirzzaman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86@gmail.com</a:t>
            </a:r>
            <a:endParaRPr lang="bn-BD" sz="20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C76F-F918-4E4C-A492-138B07FA76A3}" type="datetime1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53000" y="2507954"/>
            <a:ext cx="3810000" cy="1454446"/>
          </a:xfrm>
          <a:prstGeom prst="rect">
            <a:avLst/>
          </a:prstGeom>
          <a:noFill/>
        </p:spPr>
        <p:txBody>
          <a:bodyPr wrap="square" lIns="99261" tIns="49630" rIns="99261" bIns="4963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endParaRPr lang="bn-BD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অধ্যায় (আকাইদ)</a:t>
            </a:r>
          </a:p>
          <a:p>
            <a:pPr algn="ctr"/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00400" y="0"/>
            <a:ext cx="2911159" cy="10081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5230989"/>
            <a:ext cx="3429000" cy="636411"/>
          </a:xfrm>
          <a:prstGeom prst="rect">
            <a:avLst/>
          </a:prstGeom>
          <a:noFill/>
        </p:spPr>
        <p:txBody>
          <a:bodyPr wrap="square" lIns="112095" tIns="56048" rIns="112095" bIns="5604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4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2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m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219201"/>
            <a:ext cx="2057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52316"/>
      </p:ext>
    </p:extLst>
  </p:cSld>
  <p:clrMapOvr>
    <a:masterClrMapping/>
  </p:clrMapOvr>
  <p:transition spd="slow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48C5-A259-4C15-9D82-DE9A50F43E83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3372645" y="81280"/>
            <a:ext cx="2875756" cy="607060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662" y="1905000"/>
            <a:ext cx="8421483" cy="3364662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ঈমান মুফাসসাল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ঈমানের প্রধান বিষয়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নেতৃস্থানীয় ফেরেশতাগণের নাম বল।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আল্লাহপাক নবি-রাসুল কেন পাঠিয়েছেন?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ইসরাফিল (আঃ) কী দায়িত্ব পালন করছেন?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9749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6E47-4E5B-4B78-AB96-B56E1AFD22FE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09202" y="144206"/>
            <a:ext cx="3339198" cy="6939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2286000"/>
            <a:ext cx="8341539" cy="251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ঈমানের </a:t>
            </a:r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সাতটি মূল বিষয়ের শিক্ষা লিখে আনবে।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38600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7317-28B7-4E32-8F8B-C608313584EF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5311" y="3962400"/>
            <a:ext cx="8686800" cy="2072001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2800" b="1" spc="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  <p:pic>
        <p:nvPicPr>
          <p:cNvPr id="6147" name="Picture 3" descr="C:\Users\Yunus\Desktop\Islamic Picture\Preaching Authentic Islam in Bangla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8310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5942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3690-173F-4B1B-9360-A2B5E073C541}" type="datetime1">
              <a:rPr lang="en-US" smtClean="0"/>
              <a:pPr/>
              <a:t>12/15/2020</a:t>
            </a:fld>
            <a:endParaRPr lang="en-US"/>
          </a:p>
        </p:txBody>
      </p:sp>
      <p:pic>
        <p:nvPicPr>
          <p:cNvPr id="2050" name="Picture 2" descr="C:\Users\Yunus\Desktop\Islamic Picture\timthumb.php_-500x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143000"/>
            <a:ext cx="6934200" cy="3189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04900" y="0"/>
            <a:ext cx="70485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ছবিটি ভালোভাবে দেখে বল-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2050" y="4368119"/>
            <a:ext cx="6877050" cy="83889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কীসের ছবি?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4357609"/>
            <a:ext cx="7010400" cy="83889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 আমরা কী বলি?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4391767"/>
            <a:ext cx="7010400" cy="18699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</a:t>
            </a:r>
          </a:p>
        </p:txBody>
      </p:sp>
    </p:spTree>
    <p:extLst>
      <p:ext uri="{BB962C8B-B14F-4D97-AF65-F5344CB8AC3E}">
        <p14:creationId xmlns:p14="http://schemas.microsoft.com/office/powerpoint/2010/main" val="20141820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7A61-C716-4E2C-9393-41FC0EE1DC23}" type="datetime1">
              <a:rPr lang="en-US" smtClean="0"/>
              <a:pPr/>
              <a:t>12/15/2020</a:t>
            </a:fld>
            <a:endParaRPr lang="en-US"/>
          </a:p>
        </p:txBody>
      </p:sp>
      <p:pic>
        <p:nvPicPr>
          <p:cNvPr id="3074" name="Picture 2" descr="C:\Users\Yunus\Desktop\Islamic Picture\wapgroups.c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9" b="14045"/>
          <a:stretch/>
        </p:blipFill>
        <p:spPr bwMode="auto">
          <a:xfrm>
            <a:off x="609600" y="990600"/>
            <a:ext cx="80369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122418"/>
            <a:ext cx="7010400" cy="715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অন্যতম গুরুত্বপূর্ণ ধাপটি হলো-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6"/>
          <a:stretch/>
        </p:blipFill>
        <p:spPr>
          <a:xfrm>
            <a:off x="4271749" y="5410201"/>
            <a:ext cx="4374814" cy="93122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609600" y="5410200"/>
            <a:ext cx="3662149" cy="9312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 মুফাসসাল</a:t>
            </a:r>
          </a:p>
        </p:txBody>
      </p:sp>
    </p:spTree>
    <p:extLst>
      <p:ext uri="{BB962C8B-B14F-4D97-AF65-F5344CB8AC3E}">
        <p14:creationId xmlns:p14="http://schemas.microsoft.com/office/powerpoint/2010/main" val="19288858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8" name="Picture 2" descr="C:\Users\Yunus\Desktop\Islamic Picture\allah-name-2-t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r="8228" b="2857"/>
          <a:stretch/>
        </p:blipFill>
        <p:spPr bwMode="auto">
          <a:xfrm>
            <a:off x="1389993" y="953814"/>
            <a:ext cx="6458607" cy="468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0"/>
            <a:ext cx="38862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/>
          <a:p>
            <a:fld id="{3BAA399D-A795-44D1-B570-6A09CDE43625}" type="datetime1">
              <a:rPr lang="en-US" smtClean="0"/>
              <a:pPr/>
              <a:t>12/15/2020</a:t>
            </a:fld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6"/>
          <a:stretch/>
        </p:blipFill>
        <p:spPr>
          <a:xfrm>
            <a:off x="4271749" y="5410201"/>
            <a:ext cx="4374814" cy="931226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609600" y="5410200"/>
            <a:ext cx="3662149" cy="9312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 মুফাসসাল</a:t>
            </a:r>
          </a:p>
        </p:txBody>
      </p:sp>
    </p:spTree>
    <p:extLst>
      <p:ext uri="{BB962C8B-B14F-4D97-AF65-F5344CB8AC3E}">
        <p14:creationId xmlns:p14="http://schemas.microsoft.com/office/powerpoint/2010/main" val="12424735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F6C-8835-4FAD-A0F8-23AD98E92C1D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7044" y="1853625"/>
            <a:ext cx="8285956" cy="3087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6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ঈমান মুফাসসাল এর পরিচয়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ঈমানে মুফাসসাল মুখস্থ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ঈমানে মুফাসসালের বিষয়সমূহ 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0"/>
            <a:ext cx="26670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25259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81251" y="838200"/>
            <a:ext cx="3662149" cy="9312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 মুফাসসাল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E784-8120-4DAA-92DF-7A7B1A1B4C51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5255"/>
            <a:ext cx="32004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838200" y="2590799"/>
            <a:ext cx="3581400" cy="1234335"/>
          </a:xfrm>
          <a:prstGeom prst="wedgeRoundRectCallout">
            <a:avLst>
              <a:gd name="adj1" fmla="val -31975"/>
              <a:gd name="adj2" fmla="val -142134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2742353"/>
            <a:ext cx="32004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181600" y="2514600"/>
            <a:ext cx="3501707" cy="1310535"/>
          </a:xfrm>
          <a:prstGeom prst="wedgeRoundRectCallout">
            <a:avLst>
              <a:gd name="adj1" fmla="val -102334"/>
              <a:gd name="adj2" fmla="val -117510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2704254"/>
            <a:ext cx="24289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945574"/>
            <a:ext cx="8530907" cy="9312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 মুফাসসাল- বিস্তারিত বিশ্বাস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4953000"/>
            <a:ext cx="8530906" cy="1454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সাতটি বিষয়ের প্রতি পরিপূর্ণ বিশ্বাস স্থাপন করাকে ঈমানে মুফাসসাল বলে।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6"/>
          <a:stretch/>
        </p:blipFill>
        <p:spPr>
          <a:xfrm>
            <a:off x="4388186" y="914401"/>
            <a:ext cx="4374814" cy="85502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498472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/>
      <p:bldP spid="9" grpId="0" animBg="1"/>
      <p:bldP spid="10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0553-9018-45FC-BF21-9319F23E1EFE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5255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ব্যাখ্যা ও তাৎপর্য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0200" y="936481"/>
            <a:ext cx="59436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ভিডিও ক্লীপটি দেখি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459864"/>
            <a:ext cx="8686800" cy="13313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 যে সাতটি বিষয়ে ঈমানের কথা বলা হয়েছে এবার তা সংক্ষিপ্তভাবে জানা যাক-</a:t>
            </a:r>
          </a:p>
        </p:txBody>
      </p:sp>
      <p:pic>
        <p:nvPicPr>
          <p:cNvPr id="7" name="Untitl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00400" y="1824656"/>
            <a:ext cx="2743200" cy="183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6736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72A3-7AF8-41AD-9023-4AE53450A3FC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57099"/>
              </p:ext>
            </p:extLst>
          </p:nvPr>
        </p:nvGraphicFramePr>
        <p:xfrm>
          <a:off x="685800" y="1704976"/>
          <a:ext cx="7620000" cy="4543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045994" y="983413"/>
            <a:ext cx="6898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 নজরে ঈমান মুফাসসালের সাতটি বিষয়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255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ব্যাখ্যা ও তাৎপর্য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0315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FE08F3-82C2-4EE4-AC4B-B4CBC0D06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1FE08F3-82C2-4EE4-AC4B-B4CBC0D06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16A89F-6104-492E-85D4-D3FD21FDF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816A89F-6104-492E-85D4-D3FD21FDF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7A26B7-ACB6-49C4-907D-6F2520D1A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E7A26B7-ACB6-49C4-907D-6F2520D1A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E73274-1C16-4914-BF1F-EC3A260F2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FEE73274-1C16-4914-BF1F-EC3A260F2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6A696-8592-4197-8648-F8BAFB6E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936A696-8592-4197-8648-F8BAFB6E0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EF254F-48C7-431B-9070-46D770F60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B1EF254F-48C7-431B-9070-46D770F60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D4ADF-CC19-4735-A769-FE9E319D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47DD4ADF-CC19-4735-A769-FE9E319D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DCE900-0677-4EE7-8226-21DCBDD53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0ADCE900-0677-4EE7-8226-21DCBDD53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5A9381-B266-4F2C-8B18-11DFB0B99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B15A9381-B266-4F2C-8B18-11DFB0B99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F6BDD1-466E-495D-95BC-55CB57465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7F6BDD1-466E-495D-95BC-55CB57465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691D17-769D-4AA6-929A-40F0D0FBE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E9691D17-769D-4AA6-929A-40F0D0FBE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27DDA8-AC93-4FE7-99BA-BC37EC446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0327DDA8-AC93-4FE7-99BA-BC37EC446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959E8-1021-49EB-91F5-EBA817B6F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7D959E8-1021-49EB-91F5-EBA817B6F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D042ED-1FED-460C-8FD5-E9CEC3EF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32D042ED-1FED-460C-8FD5-E9CEC3EF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B46794-6D66-4C6E-AB68-A38002496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32B46794-6D66-4C6E-AB68-A38002496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9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8055</TotalTime>
  <Words>898</Words>
  <Application>Microsoft Office PowerPoint</Application>
  <PresentationFormat>On-screen Show (4:3)</PresentationFormat>
  <Paragraphs>205</Paragraphs>
  <Slides>22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Muzahidul Islam</cp:lastModifiedBy>
  <cp:revision>921</cp:revision>
  <dcterms:created xsi:type="dcterms:W3CDTF">2006-08-16T00:00:00Z</dcterms:created>
  <dcterms:modified xsi:type="dcterms:W3CDTF">2020-12-15T14:00:39Z</dcterms:modified>
</cp:coreProperties>
</file>