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95" r:id="rId4"/>
    <p:sldId id="314" r:id="rId5"/>
    <p:sldId id="297" r:id="rId6"/>
    <p:sldId id="313" r:id="rId7"/>
    <p:sldId id="298" r:id="rId8"/>
    <p:sldId id="260" r:id="rId9"/>
    <p:sldId id="280" r:id="rId10"/>
    <p:sldId id="285" r:id="rId11"/>
    <p:sldId id="284" r:id="rId12"/>
    <p:sldId id="315" r:id="rId13"/>
    <p:sldId id="286" r:id="rId14"/>
    <p:sldId id="287" r:id="rId15"/>
    <p:sldId id="291" r:id="rId16"/>
    <p:sldId id="316" r:id="rId17"/>
    <p:sldId id="299" r:id="rId18"/>
    <p:sldId id="293" r:id="rId19"/>
    <p:sldId id="294" r:id="rId20"/>
    <p:sldId id="300" r:id="rId21"/>
    <p:sldId id="292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263" r:id="rId31"/>
    <p:sldId id="310" r:id="rId32"/>
    <p:sldId id="311" r:id="rId33"/>
    <p:sldId id="312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42BACA"/>
    <a:srgbClr val="66FFFF"/>
    <a:srgbClr val="000000"/>
    <a:srgbClr val="F2DCDB"/>
    <a:srgbClr val="953735"/>
    <a:srgbClr val="FDEADA"/>
    <a:srgbClr val="AA064C"/>
    <a:srgbClr val="E46C0A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FB1F-792E-41E5-9B61-D859B26857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E246-8C58-415B-B5B8-E1D06E60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E7C8FF0-FAE5-4AF0-ABBF-25998B51BCE7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214489B-FAE1-4651-A9EE-84AD2180E35E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A2A0258-0098-4CDC-8922-9A6FF9AE5B68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563A07-4FB7-4C0D-BCF7-CA6E14C4E54F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5CB251-C470-4D58-8762-203EC085CC3D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2E06772-CE9A-45E0-9FDA-2F20F8AD4610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2C3809-2787-47E8-8D74-21004C4097DF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DA78FA-7ECE-450D-8ACA-1BC108513000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DFDA2B6-1740-4A79-BED6-2FBC1BDE11A1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D43A3D6-30B2-469C-AB38-521D7935ABD2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416DDFD-5D0B-4242-94C9-38E7849356FC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" y="304802"/>
            <a:ext cx="914400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-1" y="6507482"/>
            <a:ext cx="914400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 rot="16200000">
            <a:off x="-3007815" y="3392987"/>
            <a:ext cx="6870024" cy="60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 rot="16200000">
            <a:off x="5357991" y="3418263"/>
            <a:ext cx="6870024" cy="60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 userDrawn="1"/>
        </p:nvSpPr>
        <p:spPr>
          <a:xfrm>
            <a:off x="0" y="1"/>
            <a:ext cx="401896" cy="33214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" action="ppaction://hlinkshowjump?jump=endshow" highlightClick="1"/>
          </p:cNvPr>
          <p:cNvSpPr/>
          <p:nvPr userDrawn="1"/>
        </p:nvSpPr>
        <p:spPr>
          <a:xfrm>
            <a:off x="8742104" y="1"/>
            <a:ext cx="401896" cy="332145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eginning 16">
            <a:hlinkClick r:id="" action="ppaction://hlinkshowjump?jump=previousslide" highlightClick="1"/>
          </p:cNvPr>
          <p:cNvSpPr/>
          <p:nvPr userDrawn="1"/>
        </p:nvSpPr>
        <p:spPr>
          <a:xfrm>
            <a:off x="5914507" y="6566645"/>
            <a:ext cx="486295" cy="291356"/>
          </a:xfrm>
          <a:prstGeom prst="actionButtonBeginning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 userDrawn="1"/>
        </p:nvSpPr>
        <p:spPr>
          <a:xfrm>
            <a:off x="6461058" y="6549527"/>
            <a:ext cx="473142" cy="323163"/>
          </a:xfrm>
          <a:prstGeom prst="actionButtonE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1999" cy="263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9548-B121-41AC-85CE-6B4D494EDAAF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7172943" y="6548461"/>
            <a:ext cx="12796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079" y="3168442"/>
            <a:ext cx="8005930" cy="1111136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 ও নৈতিকশিক্ষা </a:t>
            </a:r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21079" y="4117414"/>
            <a:ext cx="5625069" cy="2133600"/>
            <a:chOff x="-158285" y="5292604"/>
            <a:chExt cx="3110449" cy="1723220"/>
          </a:xfrm>
        </p:grpSpPr>
        <p:grpSp>
          <p:nvGrpSpPr>
            <p:cNvPr id="12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6" name="Picture 1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7" name="Picture 16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3" name="Group 24"/>
            <p:cNvGrpSpPr/>
            <p:nvPr/>
          </p:nvGrpSpPr>
          <p:grpSpPr>
            <a:xfrm>
              <a:off x="-158285" y="5292604"/>
              <a:ext cx="3110449" cy="1723220"/>
              <a:chOff x="7913031" y="5305425"/>
              <a:chExt cx="3110449" cy="1723220"/>
            </a:xfrm>
          </p:grpSpPr>
          <p:pic>
            <p:nvPicPr>
              <p:cNvPr id="14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  <p:pic>
            <p:nvPicPr>
              <p:cNvPr id="27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2831" y="5451912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8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6705" y="5429866"/>
                <a:ext cx="866775" cy="1552575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 flipH="1">
            <a:off x="6482755" y="4093530"/>
            <a:ext cx="2144254" cy="2258239"/>
            <a:chOff x="-158285" y="5292604"/>
            <a:chExt cx="1300367" cy="1723220"/>
          </a:xfrm>
        </p:grpSpPr>
        <p:grpSp>
          <p:nvGrpSpPr>
            <p:cNvPr id="19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3" name="Picture 22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4" name="Picture 23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0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1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25" name="Picture 24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4452718" y="0"/>
            <a:ext cx="4691284" cy="6857999"/>
          </a:xfrm>
          <a:prstGeom prst="rect">
            <a:avLst/>
          </a:prstGeom>
        </p:spPr>
      </p:pic>
      <p:pic>
        <p:nvPicPr>
          <p:cNvPr id="26" name="Picture 25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-1" y="0"/>
            <a:ext cx="44527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6" y="685712"/>
            <a:ext cx="5908200" cy="4637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84327" y="5365709"/>
            <a:ext cx="7627778" cy="958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0" y="565071"/>
            <a:ext cx="8134416" cy="480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6BBB-E637-47D4-9793-958BA165415D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4536"/>
            <a:ext cx="8282032" cy="4300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784327" y="5365709"/>
            <a:ext cx="7627778" cy="882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জনস্বার্থে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নিমার্ণ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6070"/>
            <a:ext cx="8282033" cy="46586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74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/>
          <a:stretch/>
        </p:blipFill>
        <p:spPr>
          <a:xfrm>
            <a:off x="4395443" y="593565"/>
            <a:ext cx="4372460" cy="32164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2" y="580953"/>
            <a:ext cx="3954250" cy="30178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09600" y="4153091"/>
            <a:ext cx="8158302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2" y="560481"/>
            <a:ext cx="4130149" cy="35721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 b="4482"/>
          <a:stretch/>
        </p:blipFill>
        <p:spPr>
          <a:xfrm>
            <a:off x="4610007" y="580953"/>
            <a:ext cx="4157895" cy="35721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AB50-6BAA-483A-82CB-D44FA4D90952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6:52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779" y="1219200"/>
            <a:ext cx="7620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অসৎকাজের নিষেধ হলো- যাবতীয় মন্দ, খারাপ ও অশ্লীল কাজ থেকে কাউকে বিরত রাখা 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যেসব কাজ ইসলাম সমর্থন করে না এবং যেসব কাজ নীতি-নৈতিকতা ও বুদ্ধি-বিবেকবিরোধী সেসব কাজ থেকে কাউকে নিষেধ করা, বিরত রাখা,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নিরুৎসাহিত করা , বাধা দেওয়া ইত্যাদি ‘নাহি আনিল মুনকার’ এর অন্তর্ভুক্ত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26" y="381000"/>
            <a:ext cx="794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সৎকাজের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নিষেধ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 “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নাহি আনিল মুনকার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E09F-AE23-45DF-93F2-9D94792B775B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295400" y="25400"/>
            <a:ext cx="6708184" cy="914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96" y="854536"/>
            <a:ext cx="6455843" cy="4300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মারামারি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2" y="639442"/>
            <a:ext cx="7714085" cy="46638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Multiply 1"/>
          <p:cNvSpPr/>
          <p:nvPr/>
        </p:nvSpPr>
        <p:spPr>
          <a:xfrm>
            <a:off x="1370296" y="12954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440E-DE2A-49CA-8FF3-9F832876C06C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295400" y="25400"/>
            <a:ext cx="6708184" cy="914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3" y="917755"/>
            <a:ext cx="8218407" cy="44924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839907" y="5791200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3" y="610888"/>
            <a:ext cx="8218407" cy="51803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Multiply 10"/>
          <p:cNvSpPr/>
          <p:nvPr/>
        </p:nvSpPr>
        <p:spPr>
          <a:xfrm>
            <a:off x="2438400" y="7620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04850"/>
            <a:ext cx="8070585" cy="44767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উত্ত্যক্ত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85800"/>
            <a:ext cx="8070585" cy="45427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Multiply 14"/>
          <p:cNvSpPr/>
          <p:nvPr/>
        </p:nvSpPr>
        <p:spPr>
          <a:xfrm>
            <a:off x="990600" y="6858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6" y="508696"/>
            <a:ext cx="8071339" cy="50819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6" y="508696"/>
            <a:ext cx="8071339" cy="53516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1751293" y="5482175"/>
            <a:ext cx="5006873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51294" y="5489236"/>
            <a:ext cx="5006873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হিংসা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751294" y="1666571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1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85E-6915-4B4A-9AF4-F7F2EBD7BD97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2" y="256174"/>
            <a:ext cx="8312914" cy="59922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" y="294274"/>
            <a:ext cx="8312914" cy="62346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92392" y="5068607"/>
            <a:ext cx="8446808" cy="1274565"/>
          </a:xfrm>
          <a:prstGeom prst="roundRect">
            <a:avLst/>
          </a:prstGeom>
          <a:solidFill>
            <a:srgbClr val="F2DCDB">
              <a:alpha val="6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কাজেগুলোকে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1370294" y="1295400"/>
            <a:ext cx="4801906" cy="3859421"/>
          </a:xfrm>
          <a:prstGeom prst="mathMultiply">
            <a:avLst>
              <a:gd name="adj1" fmla="val 9206"/>
            </a:avLst>
          </a:prstGeom>
          <a:solidFill>
            <a:srgbClr val="FDEADA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5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6:56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180975"/>
            <a:ext cx="320040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66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57" y="1759889"/>
            <a:ext cx="2791710" cy="2354911"/>
          </a:xfrm>
          <a:prstGeom prst="rect">
            <a:avLst/>
          </a:prstGeom>
        </p:spPr>
      </p:pic>
      <p:sp>
        <p:nvSpPr>
          <p:cNvPr id="7" name="24-Point Star 6"/>
          <p:cNvSpPr/>
          <p:nvPr/>
        </p:nvSpPr>
        <p:spPr>
          <a:xfrm>
            <a:off x="381000" y="1143000"/>
            <a:ext cx="2376488" cy="201453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মিনিট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019801" y="1143000"/>
            <a:ext cx="2083912" cy="8382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সময়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29342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“আমর বিল মারুফ”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অসৎকাজ বলতে কী বুঝায়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bn-IN" sz="48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5" presetClass="path" presetSubtype="0" repeatCount="indefinite" accel="50000" autoRev="1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7037E-7 L -0.3658 0.00046 " pathEditMode="relative" rAng="0" ptsTypes="AA" p14:bounceEnd="20000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0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5" presetClass="path" presetSubtype="0" repeatCount="indefinite" ac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7037E-7 L -0.3658 0.0004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99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0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8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7:03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0"/>
          <a:stretch/>
        </p:blipFill>
        <p:spPr>
          <a:xfrm>
            <a:off x="968838" y="982456"/>
            <a:ext cx="7408147" cy="4953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55462" y="5348027"/>
            <a:ext cx="63816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বা উপদেশের মাধ্যমে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/>
          <a:stretch/>
        </p:blipFill>
        <p:spPr>
          <a:xfrm>
            <a:off x="968838" y="1090219"/>
            <a:ext cx="7408147" cy="4979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644089" y="5348027"/>
            <a:ext cx="63929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 দ্বারা প্রতিরোধ করে 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1" y="1084612"/>
            <a:ext cx="7470534" cy="497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55462" y="5409582"/>
            <a:ext cx="27574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লেখনীর সাহায্যে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302"/>
            <a:ext cx="7386385" cy="4836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675934" y="5485166"/>
            <a:ext cx="47150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 দ্বারা ঐ কাজকে ঘৃণা করে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426" y="381000"/>
            <a:ext cx="794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সৎকাজের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নিষেধ করার মাধ্যমগুলো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8" y="1898655"/>
            <a:ext cx="3795116" cy="27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  <p:bldP spid="11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347D-7423-484C-BAF5-4F8BAC6F4B25}" type="datetime8">
              <a:rPr lang="en-US" smtClean="0"/>
              <a:t>12/16/2020 7:18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372402"/>
            <a:ext cx="8229600" cy="6943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মারুফ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2285" y="1143000"/>
            <a:ext cx="3330921" cy="608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0" y="2247778"/>
            <a:ext cx="8097380" cy="876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21000" b="18000"/>
          <a:stretch/>
        </p:blipFill>
        <p:spPr>
          <a:xfrm>
            <a:off x="523310" y="1062037"/>
            <a:ext cx="1457927" cy="1376363"/>
          </a:xfrm>
          <a:prstGeom prst="ellipse">
            <a:avLst/>
          </a:prstGeom>
          <a:ln>
            <a:solidFill>
              <a:srgbClr val="00B0F0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8087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কল্যোণের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অসৎকাজে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১১০</a:t>
            </a:r>
          </a:p>
          <a:p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5ADA-0C48-4BC7-8C2B-7F30A8F83E3B}" type="datetime8">
              <a:rPr lang="en-US" smtClean="0"/>
              <a:t>12/16/2020 7:21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372402"/>
            <a:ext cx="8229600" cy="6943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মারুফ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2285" y="1143000"/>
            <a:ext cx="3330921" cy="608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9" y="2133600"/>
            <a:ext cx="8170402" cy="99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7733"/>
            <a:ext cx="1381125" cy="138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027" y="34290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কায়েম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সৎকাজের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অসৎকাজে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প্রতিফলতো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আল্লাহরই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আল-হাজ্জ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D699-8F76-4CC0-ABF1-CA1AB9529768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25588" y="589363"/>
            <a:ext cx="4200939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36605" y="1686643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599" y="1458043"/>
            <a:ext cx="3844625" cy="47189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9405" y="3591643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বাসার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শিক্ষক(ইসলাম শিক্ষা) 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রশিদপুর উচ্চ </a:t>
            </a:r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 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মোবাইল-০১৭১৬-৩১৩৪৯২ 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abbashar1971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4" y="1476817"/>
            <a:ext cx="3631096" cy="4700149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5620579" y="2925721"/>
            <a:ext cx="2380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অধ্যায়ঃ- ৪র্থ  </a:t>
            </a:r>
            <a:endParaRPr lang="bn-IN" sz="3200" b="1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আখলাক </a:t>
            </a:r>
            <a:endParaRPr lang="bn-BD" sz="3200" b="1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সময়- ৪৫মিনিট</a:t>
            </a:r>
            <a:r>
              <a:rPr lang="bn-BD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30" y="1492747"/>
            <a:ext cx="1804969" cy="222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4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04CC27-FDDA-4459-9CB4-AFAE2479950D}" type="datetime9">
              <a:rPr lang="en-US" smtClean="0"/>
              <a:pPr/>
              <a:t>12/16/2020 6:49:11 AM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4" y="265546"/>
            <a:ext cx="8269495" cy="5982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3092" y="381000"/>
            <a:ext cx="791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সৎকাজের আদেশ ও অসৎকাজের নিষেধ এর গুরুত্ব ও প্রয়োজনীয়তা-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1999" cy="571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77666" y="5257800"/>
            <a:ext cx="3392695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ইসলামি সমাজ ব্যবস্থা এর উপরই প্রতিষ্ঠিত 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7665" y="381000"/>
            <a:ext cx="8214355" cy="4419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 সৎকাজের আদেশ দান ও অসৎকাজের নিষেধ করার জন্য সব সময়ই কিছুসংখ্যক লোক থাকতে  হয় । অন্যথায় সমাজে শান্তি ও শৃঙ্খলা বজায় থাকে না । সমাজে অন্যায়, অত্যাচার, সন্ত্রাস, নির্যাতন ছড়িয়ে পড়ে । সামাজিক ও মানবিক মূল্যবোধ বিনষ্ট হয় । সুষ্ঠু ও সুন্দর সমাজ ব্যবস্থার জন্য এরূপ লোকদের প্রয়োজনীয়তা অনস্বীকার্য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70361" y="5257800"/>
            <a:ext cx="3954439" cy="9905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সর্বশ্রেষ্ঠ সন্মানের অধিকারী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870579"/>
            <a:ext cx="8534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অর্থ- “ তোমরাই শ্রেষ্ঠ জাতি । মানবজাতির (কল্যাণের) জন্য তোমাদের  আবির্ভাব হয়েছে, তোমরা সৎকাজের নির্দেশ দিবে এবং অসৎকাজে নিষেধ করবে  এবং আল্লাহর প্রতি বিশ্বাস স্থাপন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করবে।”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 সূরা আল-ইমরান , আয়াত-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১১০)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52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00024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32D6B68-1274-4603-9BD0-B2992D10001A}" type="datetime9">
              <a:rPr lang="en-US" smtClean="0">
                <a:solidFill>
                  <a:schemeClr val="bg1"/>
                </a:solidFill>
              </a:rPr>
              <a:t>12/16/2020 6:49:11 AM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3092" y="381000"/>
            <a:ext cx="791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সৎকাজের আদেশ ও অসৎকাজের নিষেধ এর গুরুত্ব ও প্রয়োজনীয়তা-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1"/>
          <a:stretch/>
        </p:blipFill>
        <p:spPr>
          <a:xfrm>
            <a:off x="649349" y="838200"/>
            <a:ext cx="7832271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875685" y="5341390"/>
            <a:ext cx="3268639" cy="929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মুমিনগণের বৈশিষ্ট্য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08060" y="5341389"/>
            <a:ext cx="3886200" cy="929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সমাজে সৎ ও ন্যায় কার্যাবলির প্রসার ঘটায়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9" y="838200"/>
            <a:ext cx="7656451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ular Callout 18"/>
          <p:cNvSpPr/>
          <p:nvPr/>
        </p:nvSpPr>
        <p:spPr>
          <a:xfrm>
            <a:off x="378655" y="1295400"/>
            <a:ext cx="8300183" cy="3048000"/>
          </a:xfrm>
          <a:prstGeom prst="wedgeRoundRectCallout">
            <a:avLst>
              <a:gd name="adj1" fmla="val -24340"/>
              <a:gd name="adj2" fmla="val 860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আমর বিল মারুফ ও নাহি আনিল মুনকার মুমিনগণের বৈশিষ্ট্য । এ কাজ ব্যতীত কোনো ব্যক্তিই পূর্ণাঙ্গ মুমিন হতে পারবে না । আল্লাহ তায়ালা  মুমিনের পরিচয় দিয়ে বলেছেন, “ আর তারা এমন লোক, আমি তাদের পৃথিবীতে প্রতিষ্ঠা দান করলে তারা নামায কায়েম করবে, যাকাত প্রদান করবে, সৎকাজের আদেশ দেবে ও অসৎকাজে নিষেধ করবে । আর কর্মের প্রতিদানতো আল্লাহরই নিকট ।” (সূরা আল-হাজ ,  আয়াত- ৪১ )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78655" y="1447800"/>
            <a:ext cx="8300184" cy="2971800"/>
          </a:xfrm>
          <a:prstGeom prst="wedgeRoundRectCallout">
            <a:avLst>
              <a:gd name="adj1" fmla="val 18630"/>
              <a:gd name="adj2" fmla="val 840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সৎকাজের আদেশ  সমাজে সৎ ও ন্যায় কার্যাবলির প্রসার ঘটায় । এর মাধ্যমে মানুষের মধ্যে সদাচরণ  ও নৈতিক গুণাবলি বিকশিত হয় 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 অসৎকাজের নিষেধ সমাজ থেকে অন্যায়, অশ্লীলতা ও নির্যাতনের মূলোৎপাটন করে 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 এর মাধ্যমে ন্যায়-অন্যায়, ভালো-মন্দ বুঝতে  শিখে ও ধীরে ধীরে সত্য ও ন্যায়ের পথ অনুসরণ করে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21" y="242843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F26377-4082-4926-9CB6-1D25A92723E7}" type="datetime9">
              <a:rPr lang="en-US" smtClean="0">
                <a:solidFill>
                  <a:schemeClr val="bg1"/>
                </a:solidFill>
              </a:rPr>
              <a:pPr/>
              <a:t>12/16/2020 6:49:11 AM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7" y="891035"/>
            <a:ext cx="7914106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72401" y="629425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সৎকজের আদেশ ও অসৎকাজের নিষেধ এর গুরুত্ব ও প্রয়োজনীয়তা-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5638800"/>
            <a:ext cx="4495800" cy="6329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উত্তম চরিত্র অর্জন করা যায়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1" y="1219200"/>
            <a:ext cx="8451079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29200" y="4572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পুর্বের ছবি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599" y="4419600"/>
            <a:ext cx="358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সৎকাজের আদেশ দেওয়ার পরের ছবি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35721" y="2286000"/>
            <a:ext cx="8686800" cy="2895600"/>
          </a:xfrm>
          <a:prstGeom prst="wedgeRoundRectCallout">
            <a:avLst>
              <a:gd name="adj1" fmla="val 2105"/>
              <a:gd name="adj2" fmla="val 695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সৎকাজের আদেশ ও অসৎকাজের নিষেধ মানুষকে সৎচরিত্রবান হিসেবে গঠন করে । এতে সমাজে দীন প্রতিষ্ঠিত হয় । আর যে ব্যক্তি এ কাজ করে সে আরও গভীরভাবে সৎকাজে উৎসাহী হয় । নিজ জীবনে সে ব্যক্তি সকল অন্যায় ও অসুন্দর কাজ থেকে বেঁচে থাকতে  পারে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2" grpId="1"/>
      <p:bldP spid="13" grpId="0"/>
      <p:bldP spid="13" grpId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45EF9-4736-47C4-951F-15B88F24F835}" type="datetime9">
              <a:rPr lang="en-US" smtClean="0"/>
              <a:pPr/>
              <a:t>12/16/2020 6:49:11 AM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58" y="193939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8" y="1335107"/>
            <a:ext cx="7444043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71601" y="381000"/>
            <a:ext cx="6019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সৎকাজের আদেশ ও অসৎকাজের নিষেধ এর গুরুত্ব ও প্রয়োজনীয়তা-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856297"/>
            <a:ext cx="4571999" cy="361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৬। মানুষকে ধবংস থেকে বিরত রাখে 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1905000"/>
            <a:ext cx="7924800" cy="1517914"/>
          </a:xfrm>
          <a:prstGeom prst="wedgeRoundRectCallout">
            <a:avLst>
              <a:gd name="adj1" fmla="val 27215"/>
              <a:gd name="adj2" fmla="val -985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সমাজে সৎকাজের আদেশ ও অসৎকাজের নিষেধ না থাকলে সমাজ ধবংসের দ্বারপ্রান্তে উপনীত হয় । একটি হাদিসে মহানবি (স.) একটি উপামার মাধ্যমে এ বিষয়টি তুলে ধরেছেন 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5107"/>
            <a:ext cx="8153399" cy="4608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764328" y="4981532"/>
            <a:ext cx="7691541" cy="13351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রাসুল (স.) বলেন, “ আল্লাহর নির্ধারিত সীমানার মধ্যে অবস্থানকারী ও সীমালংঘনকারীদের উদাহরণ হলো একদল লোকের ন্যায়, যারা জাহাজের যাত্রী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4" y="45550"/>
            <a:ext cx="8562478" cy="623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6065" y="152400"/>
            <a:ext cx="864511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লটারির মাধ্যমে এদের একদল উপর তলার ও অপর দল নিচতলায় স্থান পেল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3" y="1036430"/>
            <a:ext cx="8453296" cy="5224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185" y="559377"/>
            <a:ext cx="857157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নিচতলার লোকজন পানির প্রয়োজন হলে উপর তলার লোকদের নিকট পানি আনতে যায় । উপর তালার লোকেরা বাঁধা সৃষ্টি করে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9"/>
          <a:stretch/>
        </p:blipFill>
        <p:spPr>
          <a:xfrm>
            <a:off x="189185" y="2057400"/>
            <a:ext cx="8428434" cy="4170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185" y="1492016"/>
            <a:ext cx="855565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এমতাবস্থায় তারা (নিচতলার লোকজন) বলল, আমরা যদি নিচেই একটা ছিদ্র করে নেই তবে উপর তলার লোকদের কষ্ট দেওয়া থেকে বাঁচা যেত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/>
          <a:stretch/>
        </p:blipFill>
        <p:spPr>
          <a:xfrm>
            <a:off x="232403" y="2446124"/>
            <a:ext cx="8512437" cy="3830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818" y="2446123"/>
            <a:ext cx="841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এখন যদি তারা (উপরের তলার লোকজন) তাদের বাঁধা দেয় তবে নিজেরাও বাঁচতে পারবে এবং সবাইকে বাঁচাতে পারবে ।” ( বুখারি )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/>
          <a:stretch/>
        </p:blipFill>
        <p:spPr>
          <a:xfrm>
            <a:off x="4383987" y="4034989"/>
            <a:ext cx="4301712" cy="224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9"/>
          <a:stretch/>
        </p:blipFill>
        <p:spPr>
          <a:xfrm>
            <a:off x="271818" y="3961002"/>
            <a:ext cx="4203155" cy="234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48325" y="3404977"/>
            <a:ext cx="8512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যদি উপর তালার লোকজন নিচ তালার লোকজনকে বাঁধা না দেয় তবে সবাই পানিতে ডোবে ধবংস হয়ে যাবে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45EF9-4736-47C4-951F-15B88F24F835}" type="datetime9">
              <a:rPr lang="en-US" smtClean="0"/>
              <a:pPr/>
              <a:t>12/16/2020 6:49:11 AM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" y="990600"/>
            <a:ext cx="8909957" cy="5604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8740" y="52771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 বিল মারুফ ও নাহি আনিল মুনকার ত্যাগের পরিণতি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940" y="990600"/>
            <a:ext cx="8772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সৎকাজের  আদেশ ও অসৎকাজের নিষেধ করা অবশ্যকীয় কর্তব্য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 কর্তব্যে অবহেলা করার পরিণতি অত্যন্ত ভয়াবহ শাস্তি 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 তায়ালা দুনিয়াতেই এ জন্য শাস্তি প্রদান করবেন  । আর পরকালে এরুপ ব্যক্তিদের জন্য রয়েছে যন্ত্রনাদায়ক আযাব । এ সম্পর্কে আল্লাহ বলেন 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2806482"/>
            <a:ext cx="4283238" cy="3653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4305984" y="2732509"/>
            <a:ext cx="4671074" cy="3801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বনি ইসরাইলের মধ্যে যারা কুফুরি করেছে তাদেরকে দাউদ (আ.) ও ঈসা ইবনে মারইয়ামের মুখ দিয়ে অভিশাপ দেওয়া হয়েছে । কেননা তারা বিদ্রোহী হয়ে উঠেছিল ও অত্যন্ত বাড়াবাড়ি করেছিল । তারা পরস্পরকে মন্দকাজ থেকে বিরত রাখত না । বস্তুত তারা অত্যন্ত জগন্য কর্মনীতি অবলম্বন করেছিল  (সূরা আল-মায়িদা )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337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 বিল মারুফ ও নাহি আনিল মুনকার ত্যাগের পরিণতি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8" y="834775"/>
            <a:ext cx="8546199" cy="541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7" y="965776"/>
            <a:ext cx="4649389" cy="277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45" y="965775"/>
            <a:ext cx="3930841" cy="2800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51425" y="3789015"/>
            <a:ext cx="8236512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মহানবি (স.) বলেছেন, “ লোকেরা যখন কোনো অত্যাচারীকে ( অত্যাচার করতে ) দেখে, কিন্তু তারা তার হাত ধরে না ( প্রতিরোধ করে না ) এরুপ লোকদের উপর অচিরেই আল্লাহ শাস্তি পাঠাবেন ।” (তিরমিযি )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8" y="842736"/>
            <a:ext cx="4628220" cy="2900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83" y="834775"/>
            <a:ext cx="4238014" cy="2908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386200" y="3781053"/>
            <a:ext cx="8369576" cy="18531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অন্য হাদিসে রাসুলুল্লাহ (স.) বলেছেন, সেই সত্তার শপথ যার হাতে আমার প্রাণ । তোমরা অবশ্যই সৎকাজের আদেশ দেবে ও অসৎকাজের নিষেধ করবে । অন্যথায় অচিরেই আল্লাহ তোমাদের শাস্তি দেবেন । তখন তোমরা দোয়া করবে কিন্তু  তা কবুল করা হবে না । ( তিরমিযি )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337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 বিল মারুফ ও নাহি আনিল মুনকার ত্যাগের পরিণতি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1"/>
          <a:stretch/>
        </p:blipFill>
        <p:spPr>
          <a:xfrm>
            <a:off x="301209" y="925781"/>
            <a:ext cx="4269779" cy="285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4578" y="4114800"/>
            <a:ext cx="8356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অন্যকে সৎকাজের আদেশ দান ও অসৎকাজের নিষেধ করে বসে থাকলে চলবে না । বরং নিজেও তদনুযায়ী আমল করতে হবে । কেননা নিজে আমল না করে অন্যকে আদেশ দিলে পরকালে ভীষণ শাস্তির সন্মুখীন হতে হবে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89" y="901898"/>
            <a:ext cx="4068448" cy="2876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99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14970"/>
          <a:stretch/>
        </p:blipFill>
        <p:spPr>
          <a:xfrm>
            <a:off x="613812" y="330960"/>
            <a:ext cx="7731794" cy="424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3650" y="4648200"/>
            <a:ext cx="8458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মহানবি (স.) বলেছেন, “ কিয়ামতের দিন এক ব্যক্তিকে নিয়ে আসা হবে 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অতঃপর তাকে জাহান্নামে নিক্ষেপ করা হবে । এতে তার নাড়িভুঁড়ি বের হয়ে আসবে । সে এটা নিয়ে চারপাশে চক্কর দিতে থাকবে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1"/>
          <a:stretch/>
        </p:blipFill>
        <p:spPr>
          <a:xfrm>
            <a:off x="426131" y="457200"/>
            <a:ext cx="8580046" cy="357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6130" y="3954428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তখন জাহান্নামিরা তার চারপাশে সমবেত হবে এবং জিজ্ঞাসা করবে,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হে অমুক! তোমার এ অবস্থা কেন ? তুমি কি সৎকাজের আদেশ দিতে না ?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উত্তরে সে বলবে, হাঁ আমি সৎকাজের আদেশ দিতাম, কিন্তু নিজে তা করতামনা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অন্যদের খারাপ কাজ থেকে নিষেধ করতাম, কিন্তু নিজে তা থেকে বিরত থাকতাম না ।”  ( বুখারি ও মুসলিম )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3A07-4FB7-4C0D-BCF7-CA6E14C4E54F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" y="1447800"/>
            <a:ext cx="410915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30740"/>
            <a:ext cx="4109156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6" y="3532496"/>
            <a:ext cx="3922604" cy="286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08" y="3572611"/>
            <a:ext cx="4114800" cy="278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600200" y="457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ছবিগূলো দেখে উত্তর দাও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9908" y="888102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গুলি কেমন কা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3006469"/>
            <a:ext cx="495300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সৎকাজ বা ভাল কাজ 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ate Placeholder 2"/>
          <p:cNvSpPr txBox="1">
            <a:spLocks/>
          </p:cNvSpPr>
          <p:nvPr/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4A97B-7290-4E2F-B2DA-860685FD72C9}" type="datetime9">
              <a:rPr lang="en-US" smtClean="0"/>
              <a:pPr/>
              <a:t>12/16/2020 6:48:53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3400" y="4343400"/>
            <a:ext cx="8153400" cy="1980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সৎ কাজের ফলে সামাজিক জীবনে যে শৃঙ্খলা প্রতিষ্ঠা পাবে তার একটি ধারণা চিত্র লিপিবদ্ধ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08C6-A330-4DA8-A05B-F31DC9763A2C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33600" y="304800"/>
            <a:ext cx="3352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1"/>
            <a:ext cx="6336214" cy="337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8-Point Star 12"/>
          <p:cNvSpPr/>
          <p:nvPr/>
        </p:nvSpPr>
        <p:spPr>
          <a:xfrm>
            <a:off x="6629400" y="571500"/>
            <a:ext cx="2133600" cy="14859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 মিনিট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3302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879354"/>
            <a:ext cx="4267200" cy="436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আমর বিল মারুফ অর্থ কী ?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9946" y="1387417"/>
            <a:ext cx="4267200" cy="7461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সৎকাজের আদেশ দ্বারা কী বিকশিত হয়  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006" y="2228291"/>
            <a:ext cx="4267200" cy="461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ইসলামি সমাজব্যবস্থা প্রতিষ্ঠিত---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2221" y="2720410"/>
            <a:ext cx="4267200" cy="4996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৪।মানুষের চরম শত্রু কারা  ?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1791" y="3228051"/>
            <a:ext cx="3679209" cy="7343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মুখ দ্বারা প্রতিরোধ হলো----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879354"/>
            <a:ext cx="3733800" cy="436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সৎকাজের আদেশ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54054" y="1387417"/>
            <a:ext cx="3733800" cy="6699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সদাচার ও নৈতিক গুণাবলি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01820" y="2245961"/>
            <a:ext cx="3733800" cy="436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 বিল মারুফের ওপর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01820" y="2729644"/>
            <a:ext cx="3733800" cy="4812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ইবলিস ও কুপ্রবৃত্তি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43400" y="3210855"/>
            <a:ext cx="4495800" cy="7515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নিষেধ করা, নিরুৎসাহিত করা ,জনমত গঠন করে প্রতিরোধ করা 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11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৬। হাদিসে ‘নাহি আনিল মুনকার’ এর কয়টি স্তর বর্ণনা করা হয়েছে 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1791" y="4659629"/>
            <a:ext cx="1676400" cy="5024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১টি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6791" y="4659629"/>
            <a:ext cx="1676400" cy="5024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২টি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41125" y="4659629"/>
            <a:ext cx="1676400" cy="5024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৩টি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26791" y="4659629"/>
            <a:ext cx="1676400" cy="5024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৪টি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00200" y="5334000"/>
            <a:ext cx="4114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5334000"/>
            <a:ext cx="4114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00200" y="5364707"/>
            <a:ext cx="4114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70630" y="5334000"/>
            <a:ext cx="4114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9191" y="37152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অপসনে ক্লিক কর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45EF9-4736-47C4-951F-15B88F24F835}" type="datetime9">
              <a:rPr lang="en-US" smtClean="0"/>
              <a:pPr/>
              <a:t>12/16/2020 6:49:11 AM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689" y="-92201"/>
            <a:ext cx="9144000" cy="691264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5929952" y="6187549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0AE6B-4EA7-404A-B279-A2E3235EDF5F}" type="datetime9">
              <a:rPr lang="en-US" smtClean="0">
                <a:solidFill>
                  <a:schemeClr val="tx1"/>
                </a:solidFill>
              </a:rPr>
              <a:pPr/>
              <a:t>12/16/2020 6:49:11 AM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475" y="840432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নিচের অনুচ্ছেদটি পড়ে ৮ ও ৯ নং প্রশ্নের উত্তর দাও-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সৈয়দ মাস্টার ছোটবেলা থেকেই অত্যন্ত স্পষ্টবাদী । সম্প্রতি এলাকার কিছু দুর্বত্তরা অশালীন কাজে লিপ্ত হলে তিনি তাদের এসব কাজ থেকে বিরত থাকার পরামর্শ দেয় । এতে তার উপর নির্যাতন নেমে আসলেও এ কাজ থেকে তিনি দূরে সরে যাননি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384" y="2274292"/>
            <a:ext cx="78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৮। সৈয়দ মাস্টারের কাজে কোনটি প্রকাশ পেয়েছে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4725" y="2797512"/>
            <a:ext cx="2356513" cy="2145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আমর বিল মারুফ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00197" y="2752264"/>
            <a:ext cx="2525405" cy="3050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নাহি আনিল মুনকার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23996" y="3100895"/>
            <a:ext cx="2677806" cy="3274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জিহাদ ফি সাবিলিল্লাহ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8524" y="3078981"/>
            <a:ext cx="2508914" cy="3712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সাদকায়ে জারিয়াহ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388" y="345743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৯। উক্ত কাজের ফলে – </a:t>
            </a:r>
          </a:p>
          <a:p>
            <a:pPr marL="571500" indent="-571500">
              <a:buAutoNum type="romanLcPeriod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সমাজে সৎ ও ন্যায় কাজের প্রসার ঘটে </a:t>
            </a:r>
          </a:p>
          <a:p>
            <a:pPr marL="571500" indent="-571500">
              <a:buAutoNum type="romanLcPeriod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সমাজে দীন প্রতিষ্ঠিত হয় </a:t>
            </a:r>
          </a:p>
          <a:p>
            <a:pPr marL="571500" indent="-571500">
              <a:buAutoNum type="romanLcPeriod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সমাজে সকল মানুষের প্রতি আল্লাহ সন্তুষ্ট হন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7188" y="508864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7521" y="5550311"/>
            <a:ext cx="1994563" cy="4717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5550311"/>
            <a:ext cx="1756581" cy="4717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2084" y="5550311"/>
            <a:ext cx="1994563" cy="4717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88825" y="5550311"/>
            <a:ext cx="1994563" cy="4717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,ii ,iii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47800" y="228600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47800" y="228600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57097" y="228600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43449" y="228600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0896" y="222871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38702" y="222871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57097" y="228600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27894" y="196755"/>
            <a:ext cx="3886200" cy="611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" name="Picture 2" descr="E:\Work Data\Picture &amp; Amination\Animation Picture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4" y="1066798"/>
            <a:ext cx="8551336" cy="48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95C385-A937-4FBD-A075-FF7E43753A1D}" type="datetime9">
              <a:rPr lang="en-US" smtClean="0"/>
              <a:pPr/>
              <a:t>12/16/2020 6:49:11 AM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0800" y="457200"/>
            <a:ext cx="2971800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832" y="5029200"/>
            <a:ext cx="6477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সৎ কাজের আদেশ ও অসৎকাজের নিষেধ এর প্রয়োজনীয়তা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0" y="755074"/>
            <a:ext cx="7588795" cy="52647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23831" y="1558636"/>
            <a:ext cx="6629400" cy="18288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336" y="3387436"/>
            <a:ext cx="6629400" cy="1828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699D-D1D0-4959-8FA8-A96B35DF0EBE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2353"/>
            <a:ext cx="3368728" cy="223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8" y="1202352"/>
            <a:ext cx="4090472" cy="223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72300"/>
            <a:ext cx="3657600" cy="259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00" y="3572299"/>
            <a:ext cx="3814128" cy="259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76400" y="457200"/>
            <a:ext cx="502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আরো কিছু ছবি দেখি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57200"/>
            <a:ext cx="502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এগুলি কোন ধরনের কাজ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745" y="3082022"/>
            <a:ext cx="6553200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000" b="1" dirty="0" smtClean="0">
                <a:ln w="50800"/>
                <a:latin typeface="NikoshBAN" pitchFamily="2" charset="0"/>
                <a:cs typeface="NikoshBAN" pitchFamily="2" charset="0"/>
              </a:rPr>
              <a:t>অসৎকাজ বা খারাপ কাজ </a:t>
            </a:r>
            <a:endParaRPr lang="en-US" sz="4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828800" y="457200"/>
            <a:ext cx="5486400" cy="11430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70421" cy="4631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600200"/>
            <a:ext cx="2286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পাঠ- ১৫ 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পৃষ্ঠা- ১৫৫-১৫৭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381000"/>
            <a:ext cx="2514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 –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285999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 ও অসৎকাজের পরিচয় বলতে পারবে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সৎকাজের আদেশ ও অসৎকাজের নিষেধ এর গুরুত্ব ও প্রয়োজনীয়তা ব্যাখ্যা করতে কারবে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সৎকাজের আদেশ ও অসৎকাজের নিষেধ প্রদান করার পদ্ধতিগুলি বর্ণনা করতে পারবে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আমর বিল মারুফ ও নাহি আনিল মুনকার ত্যাগের পরিণতি বিশ্লেষণ করতে পারবে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A2B6-1740-4A79-BED6-2FBC1BDE11A1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1426" y="1393110"/>
            <a:ext cx="8101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সৎকাজের আদেশ বা ‘আমর বিল মারুফ’ বলতে সাধারণত কাউকে ন্যায় ও ভাল কাজের  নির্দেশ দান করা বোঝায়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ব্যাপকার্থে  কোন ব্যক্তিকে ইসলামসম্মত কাজের নির্দেশ দেওয়া ;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4114800"/>
            <a:ext cx="2362200" cy="748605"/>
          </a:xfrm>
          <a:prstGeom prst="wedgeRoundRectCallout">
            <a:avLst>
              <a:gd name="adj1" fmla="val 24178"/>
              <a:gd name="adj2" fmla="val -17085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উৎসাহিত করা,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8000" y="4191000"/>
            <a:ext cx="2590800" cy="748605"/>
          </a:xfrm>
          <a:prstGeom prst="wedgeRoundRectCallout">
            <a:avLst>
              <a:gd name="adj1" fmla="val -80886"/>
              <a:gd name="adj2" fmla="val -1938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অনুপ্রাণিত করা,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638801" y="4190999"/>
            <a:ext cx="2667000" cy="748605"/>
          </a:xfrm>
          <a:prstGeom prst="wedgeRoundRectCallout">
            <a:avLst>
              <a:gd name="adj1" fmla="val -173544"/>
              <a:gd name="adj2" fmla="val -1945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অনুরোধ করা,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9026" y="5138382"/>
            <a:ext cx="8253974" cy="1219200"/>
          </a:xfrm>
          <a:prstGeom prst="wedgeRoundRectCallout">
            <a:avLst>
              <a:gd name="adj1" fmla="val -26287"/>
              <a:gd name="adj2" fmla="val -723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পরামর্শ দেওয়া ইত্যাদি সবই সৎকাজের আদেশের মধ্যে গণ্য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26" y="381000"/>
            <a:ext cx="794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সৎকাজের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আদেশ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আমর বিল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মারুফ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2" y="697861"/>
            <a:ext cx="3512978" cy="39503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দুস্থ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39" y="701491"/>
            <a:ext cx="4816321" cy="3946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7" y="620632"/>
            <a:ext cx="4335413" cy="410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88" y="697861"/>
            <a:ext cx="4190070" cy="395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50FE-23C5-4E83-B89D-997F69725DE1}" type="datetime8">
              <a:rPr lang="en-US" smtClean="0"/>
              <a:t>12/16/2020 6:48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19816"/>
          <a:stretch/>
        </p:blipFill>
        <p:spPr>
          <a:xfrm>
            <a:off x="445740" y="889000"/>
            <a:ext cx="4355305" cy="353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দুস্থ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15092"/>
          <a:stretch/>
        </p:blipFill>
        <p:spPr>
          <a:xfrm>
            <a:off x="4667902" y="889000"/>
            <a:ext cx="4004960" cy="353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7751"/>
          <a:stretch/>
        </p:blipFill>
        <p:spPr>
          <a:xfrm>
            <a:off x="445738" y="889000"/>
            <a:ext cx="4400372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4961"/>
          <a:stretch/>
        </p:blipFill>
        <p:spPr>
          <a:xfrm>
            <a:off x="4467371" y="889000"/>
            <a:ext cx="4241019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8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75681" y="86294"/>
            <a:ext cx="583952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আমরা কিছু চিত্র লক্ষ্য করি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9" y="630892"/>
            <a:ext cx="7942303" cy="41697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" y="3867005"/>
            <a:ext cx="7937048" cy="25398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54222" y="3613109"/>
            <a:ext cx="7627778" cy="111129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গৃহহীনকে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D405-52A5-4C84-94FD-E565B12B8260}" type="datetime8">
              <a:rPr lang="en-US" smtClean="0"/>
              <a:t>12/16/2020 6:49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712"/>
            <a:ext cx="8282032" cy="4637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784327" y="5486400"/>
            <a:ext cx="7627778" cy="92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কবলিত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" y="685801"/>
            <a:ext cx="8189752" cy="48005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03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1723</Words>
  <Application>Microsoft Office PowerPoint</Application>
  <PresentationFormat>On-screen Show (4:3)</PresentationFormat>
  <Paragraphs>284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263</cp:revision>
  <dcterms:created xsi:type="dcterms:W3CDTF">2006-08-16T00:00:00Z</dcterms:created>
  <dcterms:modified xsi:type="dcterms:W3CDTF">2020-12-16T01:25:23Z</dcterms:modified>
</cp:coreProperties>
</file>