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5" r:id="rId3"/>
    <p:sldId id="274" r:id="rId4"/>
    <p:sldId id="273" r:id="rId5"/>
    <p:sldId id="258" r:id="rId6"/>
    <p:sldId id="265" r:id="rId7"/>
    <p:sldId id="276" r:id="rId8"/>
    <p:sldId id="264" r:id="rId9"/>
    <p:sldId id="263" r:id="rId10"/>
    <p:sldId id="262" r:id="rId11"/>
    <p:sldId id="272" r:id="rId12"/>
    <p:sldId id="271" r:id="rId13"/>
    <p:sldId id="270" r:id="rId14"/>
    <p:sldId id="269" r:id="rId15"/>
    <p:sldId id="268" r:id="rId16"/>
    <p:sldId id="267" r:id="rId17"/>
    <p:sldId id="261" r:id="rId18"/>
    <p:sldId id="260" r:id="rId19"/>
    <p:sldId id="266" r:id="rId20"/>
    <p:sldId id="259" r:id="rId21"/>
    <p:sldId id="277" r:id="rId22"/>
    <p:sldId id="285" r:id="rId23"/>
    <p:sldId id="284" r:id="rId24"/>
    <p:sldId id="286" r:id="rId25"/>
    <p:sldId id="283" r:id="rId26"/>
    <p:sldId id="287" r:id="rId27"/>
    <p:sldId id="281" r:id="rId28"/>
    <p:sldId id="279" r:id="rId29"/>
    <p:sldId id="291" r:id="rId30"/>
    <p:sldId id="289" r:id="rId31"/>
    <p:sldId id="278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8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4A16404-78FD-4A45-A964-990CAAA8D4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228600"/>
            <a:ext cx="6971383" cy="48414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928D44A-65EE-45FA-84E2-EE0BEEB6A1FB}"/>
              </a:ext>
            </a:extLst>
          </p:cNvPr>
          <p:cNvSpPr txBox="1"/>
          <p:nvPr/>
        </p:nvSpPr>
        <p:spPr>
          <a:xfrm>
            <a:off x="2323183" y="4765259"/>
            <a:ext cx="492603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GB" sz="6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8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6400" y="381000"/>
            <a:ext cx="5684569" cy="1015663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60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ছবির সাথে কবিতা পড়ি</a:t>
            </a:r>
            <a:endParaRPr lang="en-US" sz="6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400723" y="1447800"/>
            <a:ext cx="4018877" cy="26848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1451840"/>
            <a:ext cx="4114800" cy="26453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057400" y="4419600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মোদের দেশের সরল মানুষ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8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29716" y="381000"/>
            <a:ext cx="5684569" cy="1015663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60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ছবির সাথে কবিতা পড়ি</a:t>
            </a:r>
            <a:endParaRPr lang="en-US" sz="6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304801" y="1752601"/>
            <a:ext cx="1981199" cy="22097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2" descr="C:\Users\Admin\Desktop\yasin\Picture\Capture1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05600" y="1752600"/>
            <a:ext cx="2133600" cy="22333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7" name="Picture 3" descr="C:\Users\Admin\Desktop\yasin\Picture\Capture11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38400" y="1752600"/>
            <a:ext cx="2102304" cy="2209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8" name="Picture 4" descr="C:\Users\Admin\Desktop\yasin\Picture\Capture12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8200" y="1752600"/>
            <a:ext cx="1905000" cy="22341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9" name="TextBox 10"/>
          <p:cNvSpPr txBox="1"/>
          <p:nvPr/>
        </p:nvSpPr>
        <p:spPr>
          <a:xfrm>
            <a:off x="2514600" y="4505980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কামার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জেলে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চাষা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8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29716" y="381000"/>
            <a:ext cx="5684569" cy="1015663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60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ছবির সাথে কবিতা পড়ি</a:t>
            </a:r>
            <a:endParaRPr lang="en-US" sz="6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00200"/>
            <a:ext cx="3657600" cy="2362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2" descr="C:\Users\Admin\Desktop\yasin\Picture\Capture15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1600200"/>
            <a:ext cx="3886200" cy="2362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TextBox 5"/>
          <p:cNvSpPr txBox="1"/>
          <p:nvPr/>
        </p:nvSpPr>
        <p:spPr>
          <a:xfrm>
            <a:off x="2096611" y="4191000"/>
            <a:ext cx="3669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তাদের তরে সহজ হবে 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6"/>
          <p:cNvSpPr txBox="1"/>
          <p:nvPr/>
        </p:nvSpPr>
        <p:spPr>
          <a:xfrm>
            <a:off x="3490888" y="4714220"/>
            <a:ext cx="3367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মোদের বাংলা ভাষা।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8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6400" y="228600"/>
            <a:ext cx="5684569" cy="1015663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60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ছবির সাথে কবিতা পড়ি</a:t>
            </a:r>
            <a:endParaRPr lang="en-US" sz="6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rcRect b="13027"/>
          <a:stretch/>
        </p:blipFill>
        <p:spPr>
          <a:xfrm>
            <a:off x="304800" y="1524000"/>
            <a:ext cx="4114800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2" descr="C:\Users\Admin\Desktop\yasin\Picture\Capture17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1524000"/>
            <a:ext cx="4114800" cy="27232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TextBox 7"/>
          <p:cNvSpPr txBox="1"/>
          <p:nvPr/>
        </p:nvSpPr>
        <p:spPr>
          <a:xfrm>
            <a:off x="2020442" y="4516160"/>
            <a:ext cx="43470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বিদেশ হতে বিজাতীয় 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130980" y="5039380"/>
            <a:ext cx="41080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নানান কথার ছড়াছড়ি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8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29716" y="228600"/>
            <a:ext cx="5684569" cy="1015663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60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ছবির সাথে কবিতা পড়ি</a:t>
            </a:r>
            <a:endParaRPr lang="en-US" sz="6000" dirty="0"/>
          </a:p>
        </p:txBody>
      </p:sp>
      <p:pic>
        <p:nvPicPr>
          <p:cNvPr id="2" name="Picture 2" descr="C:\Users\Admin\Desktop\yasin\Picture\Capture1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1524000"/>
            <a:ext cx="3962400" cy="2819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7" name="Picture 3" descr="C:\Users\Admin\Desktop\yasin\Picture\Capture18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1524000"/>
            <a:ext cx="4000500" cy="28384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371600" y="4512581"/>
            <a:ext cx="44522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আর কতকাল দেশের মানুষ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6600" y="5039380"/>
            <a:ext cx="35520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থাকবে বল সহ্য করি।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8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29716" y="228600"/>
            <a:ext cx="5684569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60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ছবির সাথে কবিতা পড়ি</a:t>
            </a:r>
            <a:endParaRPr lang="en-US" sz="6000" dirty="0"/>
          </a:p>
        </p:txBody>
      </p:sp>
      <p:pic>
        <p:nvPicPr>
          <p:cNvPr id="1027" name="Picture 3" descr="C:\Users\Admin\Desktop\yasin\Picture\Capture2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1371600"/>
            <a:ext cx="2971800" cy="3023544"/>
          </a:xfrm>
          <a:prstGeom prst="rect">
            <a:avLst/>
          </a:prstGeom>
          <a:noFill/>
        </p:spPr>
      </p:pic>
      <p:pic>
        <p:nvPicPr>
          <p:cNvPr id="1028" name="Picture 4" descr="C:\Users\Admin\Desktop\yasin\Picture\সূচিপত্র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599" y="1371600"/>
            <a:ext cx="2971801" cy="2971800"/>
          </a:xfrm>
          <a:prstGeom prst="rect">
            <a:avLst/>
          </a:prstGeom>
          <a:noFill/>
        </p:spPr>
      </p:pic>
      <p:sp>
        <p:nvSpPr>
          <p:cNvPr id="7" name="TextBox 14"/>
          <p:cNvSpPr txBox="1"/>
          <p:nvPr/>
        </p:nvSpPr>
        <p:spPr>
          <a:xfrm>
            <a:off x="1447800" y="4495800"/>
            <a:ext cx="4233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যারা আছেন সামনে আজও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15"/>
          <p:cNvSpPr txBox="1"/>
          <p:nvPr/>
        </p:nvSpPr>
        <p:spPr>
          <a:xfrm>
            <a:off x="3429000" y="5044978"/>
            <a:ext cx="3567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গুণী, জ্ঞানী, মনীষীরা 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8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29716" y="228600"/>
            <a:ext cx="5684569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60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ছবির সাথে কবিতা পড়ি</a:t>
            </a:r>
            <a:endParaRPr lang="en-US" sz="6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3426" y="1371600"/>
            <a:ext cx="3933774" cy="26063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295400" y="4572000"/>
            <a:ext cx="5628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আমার দেশের সব মানুষের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78323" y="5110440"/>
            <a:ext cx="35748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এই বেদন বুঝুন তারা। 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9600" y="1371600"/>
            <a:ext cx="4358517" cy="2590800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8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29716" y="228600"/>
            <a:ext cx="5684569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60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ছবির সাথে কবিতা পড়ি</a:t>
            </a:r>
            <a:endParaRPr lang="en-US" sz="6000" dirty="0"/>
          </a:p>
        </p:txBody>
      </p:sp>
      <p:sp>
        <p:nvSpPr>
          <p:cNvPr id="5" name="TextBox 15"/>
          <p:cNvSpPr txBox="1"/>
          <p:nvPr/>
        </p:nvSpPr>
        <p:spPr>
          <a:xfrm>
            <a:off x="1600200" y="4495800"/>
            <a:ext cx="4453451" cy="714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ভাষার তরে প্রাণ দিল যে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17"/>
          <p:cNvSpPr txBox="1"/>
          <p:nvPr/>
        </p:nvSpPr>
        <p:spPr>
          <a:xfrm>
            <a:off x="2590800" y="5019020"/>
            <a:ext cx="41807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কত মায়ের কোলের ছেলে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lc="http://schemas.openxmlformats.org/drawingml/2006/lockedCanvas"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538" y="1621142"/>
            <a:ext cx="3664662" cy="2722257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lc="http://schemas.openxmlformats.org/drawingml/2006/lockedCanvas"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5800" y="1600200"/>
            <a:ext cx="3810000" cy="2716514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8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29716" y="228600"/>
            <a:ext cx="5684569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60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ছবির সাথে কবিতা পড়ি</a:t>
            </a:r>
            <a:endParaRPr lang="en-US" sz="6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rcRect l="7544" r="6272"/>
          <a:stretch/>
        </p:blipFill>
        <p:spPr>
          <a:xfrm>
            <a:off x="448098" y="1504027"/>
            <a:ext cx="3971502" cy="276317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14"/>
          <p:cNvSpPr txBox="1"/>
          <p:nvPr/>
        </p:nvSpPr>
        <p:spPr>
          <a:xfrm>
            <a:off x="1627878" y="4321314"/>
            <a:ext cx="4010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তাদের রক্ত-পিছল পথে 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15"/>
          <p:cNvSpPr txBox="1"/>
          <p:nvPr/>
        </p:nvSpPr>
        <p:spPr>
          <a:xfrm>
            <a:off x="2950892" y="5029200"/>
            <a:ext cx="36785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এবার যেন মুক্তি মেলে।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4648200" y="1524000"/>
            <a:ext cx="4093245" cy="272231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8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29716" y="228600"/>
            <a:ext cx="5684569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60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ছবির সাথে কবিতা পড়ি</a:t>
            </a:r>
            <a:endParaRPr lang="en-US" sz="6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rcRect l="8834" t="3082" r="7677" b="3082"/>
          <a:stretch/>
        </p:blipFill>
        <p:spPr>
          <a:xfrm>
            <a:off x="381000" y="1447800"/>
            <a:ext cx="4015635" cy="26036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447800"/>
            <a:ext cx="3962400" cy="2590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extBox 14"/>
          <p:cNvSpPr txBox="1"/>
          <p:nvPr/>
        </p:nvSpPr>
        <p:spPr>
          <a:xfrm>
            <a:off x="1447800" y="4267200"/>
            <a:ext cx="3886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সহজ সরল বাংলা ভাষা 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17"/>
          <p:cNvSpPr txBox="1"/>
          <p:nvPr/>
        </p:nvSpPr>
        <p:spPr>
          <a:xfrm>
            <a:off x="2667000" y="4876800"/>
            <a:ext cx="4868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সব মানুষের মিটাক আশা। 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8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97F399D-6995-4331-9B3B-B48BD6D08012}"/>
              </a:ext>
            </a:extLst>
          </p:cNvPr>
          <p:cNvSpPr/>
          <p:nvPr/>
        </p:nvSpPr>
        <p:spPr>
          <a:xfrm>
            <a:off x="3276600" y="2443877"/>
            <a:ext cx="5543113" cy="258532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54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জোবায়ের</a:t>
            </a:r>
            <a:r>
              <a:rPr lang="en-US" sz="54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sz="54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ln w="12700">
                <a:solidFill>
                  <a:schemeClr val="accent5"/>
                </a:solidFill>
                <a:prstDash val="solid"/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cap="none" spc="0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0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600" b="1" cap="none" spc="0" dirty="0">
              <a:ln w="12700">
                <a:solidFill>
                  <a:schemeClr val="accent5"/>
                </a:solidFill>
                <a:prstDash val="solid"/>
              </a:ln>
              <a:solidFill>
                <a:srgbClr val="00206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ঠেংগামারা</a:t>
            </a:r>
            <a:r>
              <a:rPr lang="en-US" sz="36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6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600" b="1" dirty="0">
              <a:ln w="12700">
                <a:solidFill>
                  <a:schemeClr val="accent5"/>
                </a:solidFill>
                <a:prstDash val="solid"/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শিবচর</a:t>
            </a:r>
            <a:r>
              <a:rPr lang="en-US" sz="36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মাদারীপুর</a:t>
            </a:r>
            <a:r>
              <a:rPr lang="en-US" sz="36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b="1" cap="none" spc="0" dirty="0">
              <a:ln w="12700">
                <a:solidFill>
                  <a:schemeClr val="accent5"/>
                </a:solidFill>
                <a:prstDash val="solid"/>
              </a:ln>
              <a:solidFill>
                <a:srgbClr val="00206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81000" y="1676400"/>
            <a:ext cx="2832100" cy="3505200"/>
            <a:chOff x="381000" y="1968500"/>
            <a:chExt cx="2832100" cy="3505200"/>
          </a:xfrm>
        </p:grpSpPr>
        <p:grpSp>
          <p:nvGrpSpPr>
            <p:cNvPr id="8" name="Group 11"/>
            <p:cNvGrpSpPr/>
            <p:nvPr/>
          </p:nvGrpSpPr>
          <p:grpSpPr>
            <a:xfrm>
              <a:off x="482600" y="2070100"/>
              <a:ext cx="2628900" cy="3302000"/>
              <a:chOff x="2182395" y="494354"/>
              <a:chExt cx="3763211" cy="4464308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2182395" y="494354"/>
                <a:ext cx="3763211" cy="4464308"/>
              </a:xfrm>
              <a:prstGeom prst="ellipse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rgbClr val="BD3803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11" name="Oval 4"/>
              <p:cNvSpPr/>
              <p:nvPr/>
            </p:nvSpPr>
            <p:spPr>
              <a:xfrm>
                <a:off x="2797779" y="1191664"/>
                <a:ext cx="2532441" cy="3035337"/>
              </a:xfrm>
              <a:prstGeom prst="rect">
                <a:avLst/>
              </a:prstGeom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82550" tIns="82550" rIns="82550" bIns="82550" numCol="1" spcCol="1270" anchor="ctr" anchorCtr="0">
                <a:noAutofit/>
              </a:bodyPr>
              <a:lstStyle/>
              <a:p>
                <a:pPr lvl="0"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6500" kern="1200" dirty="0"/>
              </a:p>
            </p:txBody>
          </p:sp>
        </p:grpSp>
        <p:sp>
          <p:nvSpPr>
            <p:cNvPr id="9" name="Donut 8"/>
            <p:cNvSpPr/>
            <p:nvPr/>
          </p:nvSpPr>
          <p:spPr>
            <a:xfrm>
              <a:off x="381000" y="1968500"/>
              <a:ext cx="2832100" cy="3505200"/>
            </a:xfrm>
            <a:prstGeom prst="donut">
              <a:avLst>
                <a:gd name="adj" fmla="val 4272"/>
              </a:avLst>
            </a:prstGeom>
            <a:solidFill>
              <a:srgbClr val="92D050"/>
            </a:solidFill>
            <a:ln>
              <a:solidFill>
                <a:srgbClr val="BD38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981200" y="276761"/>
            <a:ext cx="5257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80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80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u="sng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8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0" y="457200"/>
            <a:ext cx="260840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u="sng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60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u="sng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4FB7A20-21C6-42D7-87B1-07297420623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48200" y="1676399"/>
            <a:ext cx="3586370" cy="3276601"/>
          </a:xfrm>
          <a:prstGeom prst="ellipse">
            <a:avLst/>
          </a:prstGeom>
          <a:ln w="63500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184" y="457200"/>
            <a:ext cx="3984216" cy="5181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8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184" y="457200"/>
            <a:ext cx="3984216" cy="5181600"/>
          </a:xfrm>
          <a:prstGeom prst="rect">
            <a:avLst/>
          </a:prstGeom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xmlns:lc="http://schemas.openxmlformats.org/drawingml/2006/lockedCanvas" id="{2CC8EB3A-B8F7-45C9-B921-D1959420EA66}"/>
              </a:ext>
            </a:extLst>
          </p:cNvPr>
          <p:cNvSpPr/>
          <p:nvPr/>
        </p:nvSpPr>
        <p:spPr>
          <a:xfrm>
            <a:off x="4419600" y="3352800"/>
            <a:ext cx="4336444" cy="144655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 </a:t>
            </a: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পাঠ ও</a:t>
            </a:r>
          </a:p>
          <a:p>
            <a:pPr algn="ctr"/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প্রমিত উচ্চারন অনুশীলন</a:t>
            </a:r>
            <a:endParaRPr lang="en-U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xmlns:lc="http://schemas.openxmlformats.org/drawingml/2006/lockedCanvas" id="{F4EBCD54-657A-4FCF-9F71-24EA39DE7D0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xmlns:lc="http://schemas.openxmlformats.org/drawingml/2006/lockedCanvas"/>
              </a:ext>
            </a:extLst>
          </a:blip>
          <a:stretch>
            <a:fillRect/>
          </a:stretch>
        </p:blipFill>
        <p:spPr>
          <a:xfrm>
            <a:off x="5410200" y="723431"/>
            <a:ext cx="2172169" cy="21721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8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09986" y="2590800"/>
            <a:ext cx="5053014" cy="1969754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6100" dirty="0" smtClean="0">
                <a:latin typeface="NikoshBAN" pitchFamily="2" charset="0"/>
                <a:cs typeface="NikoshBAN" pitchFamily="2" charset="0"/>
              </a:rPr>
              <a:t>শিক্ষার্থীরা নিরবে কয়েক বার পরবে।    </a:t>
            </a:r>
            <a:endParaRPr lang="en-GB" sz="6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74654" y="736937"/>
            <a:ext cx="2468946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u="sng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নিরব</a:t>
            </a:r>
            <a:r>
              <a:rPr lang="en-US" sz="60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u="sng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000" dirty="0"/>
          </a:p>
        </p:txBody>
      </p:sp>
      <p:pic>
        <p:nvPicPr>
          <p:cNvPr id="7" name="Picture 6" descr="20180729_0957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8150" y="1981200"/>
            <a:ext cx="3157050" cy="2819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orthographicFront"/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0"/>
            <a:ext cx="9144032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8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ight Arrow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F4FF4A15-11C7-471C-96B4-41D5C0F51EE5}"/>
              </a:ext>
            </a:extLst>
          </p:cNvPr>
          <p:cNvSpPr/>
          <p:nvPr/>
        </p:nvSpPr>
        <p:spPr>
          <a:xfrm>
            <a:off x="3505200" y="1828800"/>
            <a:ext cx="937094" cy="217426"/>
          </a:xfrm>
          <a:prstGeom prst="rightArrow">
            <a:avLst/>
          </a:prstGeom>
          <a:noFill/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800" b="1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ight Arrow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12333E66-E7A1-440D-B3AA-41253E197085}"/>
              </a:ext>
            </a:extLst>
          </p:cNvPr>
          <p:cNvSpPr/>
          <p:nvPr/>
        </p:nvSpPr>
        <p:spPr>
          <a:xfrm>
            <a:off x="3505200" y="2678174"/>
            <a:ext cx="864836" cy="217426"/>
          </a:xfrm>
          <a:prstGeom prst="rightArrow">
            <a:avLst/>
          </a:prstGeom>
          <a:noFill/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800" b="1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ight Arrow 6">
            <a:extLst>
              <a:ext uri="{FF2B5EF4-FFF2-40B4-BE49-F238E27FC236}">
                <a16:creationId xmlns="" xmlns:a16="http://schemas.microsoft.com/office/drawing/2014/main" xmlns:lc="http://schemas.openxmlformats.org/drawingml/2006/lockedCanvas" id="{823F1A3D-1076-4777-9BCC-8135F872CF01}"/>
              </a:ext>
            </a:extLst>
          </p:cNvPr>
          <p:cNvSpPr/>
          <p:nvPr/>
        </p:nvSpPr>
        <p:spPr>
          <a:xfrm>
            <a:off x="3429000" y="3363972"/>
            <a:ext cx="864836" cy="217428"/>
          </a:xfrm>
          <a:prstGeom prst="rightArrow">
            <a:avLst/>
          </a:prstGeom>
          <a:noFill/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800" b="1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xmlns:lc="http://schemas.openxmlformats.org/drawingml/2006/lockedCanvas" id="{66E487D5-4D32-49A0-BC16-41FB2C2C9763}"/>
              </a:ext>
            </a:extLst>
          </p:cNvPr>
          <p:cNvSpPr/>
          <p:nvPr/>
        </p:nvSpPr>
        <p:spPr>
          <a:xfrm>
            <a:off x="4267200" y="1626752"/>
            <a:ext cx="4648200" cy="523220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Left">
              <a:rot lat="0" lon="1200000" rev="0"/>
            </a:camera>
            <a:lightRig rig="glow" dir="t">
              <a:rot lat="0" lon="0" rev="4800000"/>
            </a:lightRig>
          </a:scene3d>
          <a:sp3d prstMaterial="matte">
            <a:bevelT w="127000" h="63500" prst="slope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lang="en-US" sz="28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লোহা দিয়ে জিনিসপত্র তৈরি করেন।</a:t>
            </a:r>
            <a:endParaRPr lang="bn-BD" sz="28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xmlns:lc="http://schemas.openxmlformats.org/drawingml/2006/lockedCanvas" id="{330CE89C-5A2C-467B-BD2C-C9570FE651A8}"/>
              </a:ext>
            </a:extLst>
          </p:cNvPr>
          <p:cNvSpPr/>
          <p:nvPr/>
        </p:nvSpPr>
        <p:spPr>
          <a:xfrm>
            <a:off x="4343400" y="2413577"/>
            <a:ext cx="3621504" cy="584775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Left"/>
            <a:lightRig rig="glow" dir="t">
              <a:rot lat="0" lon="0" rev="4800000"/>
            </a:lightRig>
          </a:scene3d>
          <a:sp3d prstMaterial="matte">
            <a:bevelT w="127000" h="63500" prst="slope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কুমোর। </a:t>
            </a:r>
            <a:endParaRPr lang="bn-BD" sz="32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38CDBDDC-951C-4042-8522-15519C87FC57}"/>
              </a:ext>
            </a:extLst>
          </p:cNvPr>
          <p:cNvSpPr/>
          <p:nvPr/>
        </p:nvSpPr>
        <p:spPr>
          <a:xfrm>
            <a:off x="1303994" y="1702952"/>
            <a:ext cx="1896406" cy="584775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কামার</a:t>
            </a:r>
            <a:endParaRPr lang="bn-BD" sz="32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xmlns:lc="http://schemas.openxmlformats.org/drawingml/2006/lockedCanvas" id="{45BD6B69-7C9C-497A-9BCC-B0ADD35CFEF5}"/>
              </a:ext>
            </a:extLst>
          </p:cNvPr>
          <p:cNvSpPr/>
          <p:nvPr/>
        </p:nvSpPr>
        <p:spPr>
          <a:xfrm>
            <a:off x="1298759" y="3226952"/>
            <a:ext cx="1864388" cy="584775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সহ্য</a:t>
            </a:r>
            <a:r>
              <a:rPr lang="en-US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xmlns:lc="http://schemas.openxmlformats.org/drawingml/2006/lockedCanvas" id="{8F4109F9-9B52-4CE7-9BE3-E70E14192AD9}"/>
              </a:ext>
            </a:extLst>
          </p:cNvPr>
          <p:cNvSpPr/>
          <p:nvPr/>
        </p:nvSpPr>
        <p:spPr>
          <a:xfrm>
            <a:off x="4419600" y="3175577"/>
            <a:ext cx="3557970" cy="584775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Left"/>
            <a:lightRig rig="glow" dir="t">
              <a:rot lat="0" lon="0" rev="4800000"/>
            </a:lightRig>
          </a:scene3d>
          <a:sp3d prstMaterial="matte">
            <a:bevelT w="127000" h="63500" prst="slope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সওয়া। </a:t>
            </a:r>
            <a:endParaRPr lang="bn-BD" sz="32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xmlns:lc="http://schemas.openxmlformats.org/drawingml/2006/lockedCanvas" id="{953BD803-9156-43AB-A25C-704C70F8B880}"/>
              </a:ext>
            </a:extLst>
          </p:cNvPr>
          <p:cNvSpPr/>
          <p:nvPr/>
        </p:nvSpPr>
        <p:spPr>
          <a:xfrm>
            <a:off x="1312601" y="2464952"/>
            <a:ext cx="1864388" cy="584775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r>
              <a:rPr lang="en-US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xmlns:lc="http://schemas.openxmlformats.org/drawingml/2006/lockedCanvas" id="{9A914116-280D-465E-B643-46B769DE6F8F}"/>
              </a:ext>
            </a:extLst>
          </p:cNvPr>
          <p:cNvSpPr/>
          <p:nvPr/>
        </p:nvSpPr>
        <p:spPr>
          <a:xfrm>
            <a:off x="2282814" y="796154"/>
            <a:ext cx="4651385" cy="769441"/>
          </a:xfrm>
          <a:prstGeom prst="rect">
            <a:avLst/>
          </a:prstGeom>
          <a:ln>
            <a:solidFill>
              <a:srgbClr val="800080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 অর্থগুলো জেনে </a:t>
            </a:r>
            <a:r>
              <a:rPr lang="en-US" sz="4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endParaRPr lang="en-U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 rot="19071245">
            <a:off x="160202" y="759131"/>
            <a:ext cx="2081147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  </a:t>
            </a:r>
            <a:endParaRPr lang="en-US" sz="4000" dirty="0"/>
          </a:p>
        </p:txBody>
      </p:sp>
      <p:sp>
        <p:nvSpPr>
          <p:cNvPr id="22" name="Right Arrow 21">
            <a:extLst>
              <a:ext uri="{FF2B5EF4-FFF2-40B4-BE49-F238E27FC236}">
                <a16:creationId xmlns="" xmlns:a16="http://schemas.microsoft.com/office/drawing/2014/main" xmlns:lc="http://schemas.openxmlformats.org/drawingml/2006/lockedCanvas" id="{12333E66-E7A1-440D-B3AA-41253E197085}"/>
              </a:ext>
            </a:extLst>
          </p:cNvPr>
          <p:cNvSpPr/>
          <p:nvPr/>
        </p:nvSpPr>
        <p:spPr>
          <a:xfrm>
            <a:off x="3402364" y="4049774"/>
            <a:ext cx="864836" cy="217426"/>
          </a:xfrm>
          <a:prstGeom prst="rightArrow">
            <a:avLst/>
          </a:prstGeom>
          <a:noFill/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800" b="1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Right Arrow 22">
            <a:extLst>
              <a:ext uri="{FF2B5EF4-FFF2-40B4-BE49-F238E27FC236}">
                <a16:creationId xmlns="" xmlns:a16="http://schemas.microsoft.com/office/drawing/2014/main" xmlns:lc="http://schemas.openxmlformats.org/drawingml/2006/lockedCanvas" id="{823F1A3D-1076-4777-9BCC-8135F872CF01}"/>
              </a:ext>
            </a:extLst>
          </p:cNvPr>
          <p:cNvSpPr/>
          <p:nvPr/>
        </p:nvSpPr>
        <p:spPr>
          <a:xfrm>
            <a:off x="3429000" y="4781260"/>
            <a:ext cx="864836" cy="217428"/>
          </a:xfrm>
          <a:prstGeom prst="rightArrow">
            <a:avLst/>
          </a:prstGeom>
          <a:noFill/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800" b="1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xmlns:lc="http://schemas.openxmlformats.org/drawingml/2006/lockedCanvas" id="{330CE89C-5A2C-467B-BD2C-C9570FE651A8}"/>
              </a:ext>
            </a:extLst>
          </p:cNvPr>
          <p:cNvSpPr/>
          <p:nvPr/>
        </p:nvSpPr>
        <p:spPr>
          <a:xfrm>
            <a:off x="4419600" y="3886201"/>
            <a:ext cx="3621504" cy="584775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Left"/>
            <a:lightRig rig="glow" dir="t">
              <a:rot lat="0" lon="0" rev="4800000"/>
            </a:lightRig>
          </a:scene3d>
          <a:sp3d prstMaterial="matte">
            <a:bevelT w="127000" h="63500" prst="slope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যাঁর অনেক জ্ঞান। </a:t>
            </a:r>
            <a:endParaRPr lang="bn-BD" sz="32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xmlns:lc="http://schemas.openxmlformats.org/drawingml/2006/lockedCanvas" id="{45BD6B69-7C9C-497A-9BCC-B0ADD35CFEF5}"/>
              </a:ext>
            </a:extLst>
          </p:cNvPr>
          <p:cNvSpPr/>
          <p:nvPr/>
        </p:nvSpPr>
        <p:spPr>
          <a:xfrm>
            <a:off x="1295400" y="4699576"/>
            <a:ext cx="1828800" cy="584775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মনীষী </a:t>
            </a:r>
            <a:endParaRPr lang="bn-BD" sz="32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xmlns:lc="http://schemas.openxmlformats.org/drawingml/2006/lockedCanvas" id="{8F4109F9-9B52-4CE7-9BE3-E70E14192AD9}"/>
              </a:ext>
            </a:extLst>
          </p:cNvPr>
          <p:cNvSpPr/>
          <p:nvPr/>
        </p:nvSpPr>
        <p:spPr>
          <a:xfrm>
            <a:off x="4419600" y="4648201"/>
            <a:ext cx="3740133" cy="523220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Left"/>
            <a:lightRig rig="glow" dir="t">
              <a:rot lat="0" lon="0" rev="4800000"/>
            </a:lightRig>
          </a:scene3d>
          <a:sp3d prstMaterial="matte">
            <a:bevelT w="127000" h="63500" prst="slope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শিক্ষিত জ্ঞানীগুণী বিখ্যাত মানুষ। </a:t>
            </a:r>
            <a:endParaRPr lang="bn-BD" sz="28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xmlns:lc="http://schemas.openxmlformats.org/drawingml/2006/lockedCanvas" id="{953BD803-9156-43AB-A25C-704C70F8B880}"/>
              </a:ext>
            </a:extLst>
          </p:cNvPr>
          <p:cNvSpPr/>
          <p:nvPr/>
        </p:nvSpPr>
        <p:spPr>
          <a:xfrm>
            <a:off x="1295400" y="3937576"/>
            <a:ext cx="1828800" cy="584775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জ্ঞানী </a:t>
            </a:r>
            <a:endParaRPr lang="bn-BD" sz="32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8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="" xmlns:a16="http://schemas.microsoft.com/office/drawing/2014/main" xmlns:lc="http://schemas.openxmlformats.org/drawingml/2006/lockedCanvas" id="{F4FF4A15-11C7-471C-96B4-41D5C0F51EE5}"/>
              </a:ext>
            </a:extLst>
          </p:cNvPr>
          <p:cNvSpPr/>
          <p:nvPr/>
        </p:nvSpPr>
        <p:spPr>
          <a:xfrm>
            <a:off x="3657600" y="1839974"/>
            <a:ext cx="937094" cy="217426"/>
          </a:xfrm>
          <a:prstGeom prst="rightArrow">
            <a:avLst/>
          </a:prstGeom>
          <a:noFill/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800" b="1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ight Arrow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12333E66-E7A1-440D-B3AA-41253E197085}"/>
              </a:ext>
            </a:extLst>
          </p:cNvPr>
          <p:cNvSpPr/>
          <p:nvPr/>
        </p:nvSpPr>
        <p:spPr>
          <a:xfrm>
            <a:off x="3581400" y="2667000"/>
            <a:ext cx="864836" cy="217426"/>
          </a:xfrm>
          <a:prstGeom prst="rightArrow">
            <a:avLst/>
          </a:prstGeom>
          <a:noFill/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800" b="1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ight Arrow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823F1A3D-1076-4777-9BCC-8135F872CF01}"/>
              </a:ext>
            </a:extLst>
          </p:cNvPr>
          <p:cNvSpPr/>
          <p:nvPr/>
        </p:nvSpPr>
        <p:spPr>
          <a:xfrm>
            <a:off x="3581400" y="3440172"/>
            <a:ext cx="864836" cy="217428"/>
          </a:xfrm>
          <a:prstGeom prst="rightArrow">
            <a:avLst/>
          </a:prstGeom>
          <a:noFill/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800" b="1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xmlns:lc="http://schemas.openxmlformats.org/drawingml/2006/lockedCanvas" id="{66E487D5-4D32-49A0-BC16-41FB2C2C9763}"/>
              </a:ext>
            </a:extLst>
          </p:cNvPr>
          <p:cNvSpPr/>
          <p:nvPr/>
        </p:nvSpPr>
        <p:spPr>
          <a:xfrm>
            <a:off x="4648200" y="1701225"/>
            <a:ext cx="3924088" cy="584775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Left">
              <a:rot lat="0" lon="1200000" rev="0"/>
            </a:camera>
            <a:lightRig rig="glow" dir="t">
              <a:rot lat="0" lon="0" rev="4800000"/>
            </a:lightRig>
          </a:scene3d>
          <a:sp3d prstMaterial="matte">
            <a:bevelT w="127000" h="63500" prst="slope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রক্তে যা পিছল হয়েছে। </a:t>
            </a:r>
            <a:endParaRPr lang="bn-BD" sz="32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xmlns:lc="http://schemas.openxmlformats.org/drawingml/2006/lockedCanvas" id="{330CE89C-5A2C-467B-BD2C-C9570FE651A8}"/>
              </a:ext>
            </a:extLst>
          </p:cNvPr>
          <p:cNvSpPr/>
          <p:nvPr/>
        </p:nvSpPr>
        <p:spPr>
          <a:xfrm>
            <a:off x="4648200" y="2413577"/>
            <a:ext cx="3621504" cy="584775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Left"/>
            <a:lightRig rig="glow" dir="t">
              <a:rot lat="0" lon="0" rev="4800000"/>
            </a:lightRig>
          </a:scene3d>
          <a:sp3d prstMaterial="matte">
            <a:bevelT w="127000" h="63500" prst="slope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স্বাধীনতা। </a:t>
            </a:r>
            <a:endParaRPr lang="bn-BD" sz="32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xmlns:lc="http://schemas.openxmlformats.org/drawingml/2006/lockedCanvas" id="{38CDBDDC-951C-4042-8522-15519C87FC57}"/>
              </a:ext>
            </a:extLst>
          </p:cNvPr>
          <p:cNvSpPr/>
          <p:nvPr/>
        </p:nvSpPr>
        <p:spPr>
          <a:xfrm>
            <a:off x="1227794" y="1702952"/>
            <a:ext cx="2020160" cy="584775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রক্ত-পিছল </a:t>
            </a:r>
            <a:endParaRPr lang="bn-BD" sz="32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45BD6B69-7C9C-497A-9BCC-B0ADD35CFEF5}"/>
              </a:ext>
            </a:extLst>
          </p:cNvPr>
          <p:cNvSpPr/>
          <p:nvPr/>
        </p:nvSpPr>
        <p:spPr>
          <a:xfrm>
            <a:off x="1298759" y="3226952"/>
            <a:ext cx="1864388" cy="584775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বিজাতীয় </a:t>
            </a:r>
            <a:endParaRPr lang="bn-BD" sz="32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xmlns:lc="http://schemas.openxmlformats.org/drawingml/2006/lockedCanvas" id="{8F4109F9-9B52-4CE7-9BE3-E70E14192AD9}"/>
              </a:ext>
            </a:extLst>
          </p:cNvPr>
          <p:cNvSpPr/>
          <p:nvPr/>
        </p:nvSpPr>
        <p:spPr>
          <a:xfrm>
            <a:off x="4648200" y="3175577"/>
            <a:ext cx="3557970" cy="584775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Left"/>
            <a:lightRig rig="glow" dir="t">
              <a:rot lat="0" lon="0" rev="4800000"/>
            </a:lightRig>
          </a:scene3d>
          <a:sp3d prstMaterial="matte">
            <a:bevelT w="127000" h="63500" prst="slope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 জাতীর। </a:t>
            </a:r>
            <a:endParaRPr lang="bn-BD" sz="32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xmlns:lc="http://schemas.openxmlformats.org/drawingml/2006/lockedCanvas" id="{953BD803-9156-43AB-A25C-704C70F8B880}"/>
              </a:ext>
            </a:extLst>
          </p:cNvPr>
          <p:cNvSpPr/>
          <p:nvPr/>
        </p:nvSpPr>
        <p:spPr>
          <a:xfrm>
            <a:off x="1312601" y="2464952"/>
            <a:ext cx="1864388" cy="584775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 </a:t>
            </a:r>
            <a:endParaRPr lang="bn-BD" sz="32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xmlns:lc="http://schemas.openxmlformats.org/drawingml/2006/lockedCanvas" id="{9A914116-280D-465E-B643-46B769DE6F8F}"/>
              </a:ext>
            </a:extLst>
          </p:cNvPr>
          <p:cNvSpPr/>
          <p:nvPr/>
        </p:nvSpPr>
        <p:spPr>
          <a:xfrm>
            <a:off x="2282814" y="796154"/>
            <a:ext cx="5337185" cy="769441"/>
          </a:xfrm>
          <a:prstGeom prst="rect">
            <a:avLst/>
          </a:prstGeom>
          <a:ln>
            <a:solidFill>
              <a:srgbClr val="800080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 অর্থগুলো জেনে </a:t>
            </a:r>
            <a:r>
              <a:rPr lang="en-US" sz="4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endParaRPr lang="en-U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 rot="19071245">
            <a:off x="136352" y="738959"/>
            <a:ext cx="2021024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  </a:t>
            </a:r>
            <a:endParaRPr lang="en-US" sz="4000" dirty="0"/>
          </a:p>
        </p:txBody>
      </p:sp>
      <p:sp>
        <p:nvSpPr>
          <p:cNvPr id="15" name="Right Arrow 14">
            <a:extLst>
              <a:ext uri="{FF2B5EF4-FFF2-40B4-BE49-F238E27FC236}">
                <a16:creationId xmlns="" xmlns:a16="http://schemas.microsoft.com/office/drawing/2014/main" xmlns:lc="http://schemas.openxmlformats.org/drawingml/2006/lockedCanvas" id="{12333E66-E7A1-440D-B3AA-41253E197085}"/>
              </a:ext>
            </a:extLst>
          </p:cNvPr>
          <p:cNvSpPr/>
          <p:nvPr/>
        </p:nvSpPr>
        <p:spPr>
          <a:xfrm>
            <a:off x="3630964" y="4114800"/>
            <a:ext cx="864836" cy="217426"/>
          </a:xfrm>
          <a:prstGeom prst="rightArrow">
            <a:avLst/>
          </a:prstGeom>
          <a:noFill/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800" b="1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ight Arrow 15">
            <a:extLst>
              <a:ext uri="{FF2B5EF4-FFF2-40B4-BE49-F238E27FC236}">
                <a16:creationId xmlns="" xmlns:a16="http://schemas.microsoft.com/office/drawing/2014/main" xmlns:lc="http://schemas.openxmlformats.org/drawingml/2006/lockedCanvas" id="{823F1A3D-1076-4777-9BCC-8135F872CF01}"/>
              </a:ext>
            </a:extLst>
          </p:cNvPr>
          <p:cNvSpPr/>
          <p:nvPr/>
        </p:nvSpPr>
        <p:spPr>
          <a:xfrm>
            <a:off x="3581400" y="4876800"/>
            <a:ext cx="864836" cy="217428"/>
          </a:xfrm>
          <a:prstGeom prst="rightArrow">
            <a:avLst/>
          </a:prstGeom>
          <a:noFill/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800" b="1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xmlns:lc="http://schemas.openxmlformats.org/drawingml/2006/lockedCanvas" id="{45BD6B69-7C9C-497A-9BCC-B0ADD35CFEF5}"/>
              </a:ext>
            </a:extLst>
          </p:cNvPr>
          <p:cNvSpPr/>
          <p:nvPr/>
        </p:nvSpPr>
        <p:spPr>
          <a:xfrm>
            <a:off x="1242611" y="4699576"/>
            <a:ext cx="1864388" cy="584775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মিটাক </a:t>
            </a:r>
            <a:endParaRPr lang="bn-BD" sz="32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xmlns:lc="http://schemas.openxmlformats.org/drawingml/2006/lockedCanvas" id="{8F4109F9-9B52-4CE7-9BE3-E70E14192AD9}"/>
              </a:ext>
            </a:extLst>
          </p:cNvPr>
          <p:cNvSpPr/>
          <p:nvPr/>
        </p:nvSpPr>
        <p:spPr>
          <a:xfrm>
            <a:off x="4648200" y="4648201"/>
            <a:ext cx="3557970" cy="584775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Left"/>
            <a:lightRig rig="glow" dir="t">
              <a:rot lat="0" lon="0" rev="4800000"/>
            </a:lightRig>
          </a:scene3d>
          <a:sp3d prstMaterial="matte">
            <a:bevelT w="127000" h="63500" prst="slope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মিটিয়ে দিক। </a:t>
            </a:r>
            <a:endParaRPr lang="bn-BD" sz="32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xmlns:lc="http://schemas.openxmlformats.org/drawingml/2006/lockedCanvas" id="{953BD803-9156-43AB-A25C-704C70F8B880}"/>
              </a:ext>
            </a:extLst>
          </p:cNvPr>
          <p:cNvSpPr/>
          <p:nvPr/>
        </p:nvSpPr>
        <p:spPr>
          <a:xfrm>
            <a:off x="1256453" y="3937576"/>
            <a:ext cx="1864388" cy="584775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বেদন </a:t>
            </a:r>
            <a:endParaRPr lang="bn-BD" sz="32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xmlns:lc="http://schemas.openxmlformats.org/drawingml/2006/lockedCanvas" id="{330CE89C-5A2C-467B-BD2C-C9570FE651A8}"/>
              </a:ext>
            </a:extLst>
          </p:cNvPr>
          <p:cNvSpPr/>
          <p:nvPr/>
        </p:nvSpPr>
        <p:spPr>
          <a:xfrm>
            <a:off x="4648200" y="3886201"/>
            <a:ext cx="3621504" cy="584775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Left"/>
            <a:lightRig rig="glow" dir="t">
              <a:rot lat="0" lon="0" rev="4800000"/>
            </a:lightRig>
          </a:scene3d>
          <a:sp3d prstMaterial="matte">
            <a:bevelT w="127000" h="63500" prst="slope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বেদনা। </a:t>
            </a:r>
            <a:endParaRPr lang="bn-BD" sz="32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8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="" xmlns:a16="http://schemas.microsoft.com/office/drawing/2014/main" xmlns:lc="http://schemas.openxmlformats.org/drawingml/2006/lockedCanvas" id="{F4FF4A15-11C7-471C-96B4-41D5C0F51EE5}"/>
              </a:ext>
            </a:extLst>
          </p:cNvPr>
          <p:cNvSpPr/>
          <p:nvPr/>
        </p:nvSpPr>
        <p:spPr>
          <a:xfrm>
            <a:off x="3707668" y="1731736"/>
            <a:ext cx="937094" cy="217426"/>
          </a:xfrm>
          <a:prstGeom prst="rightArrow">
            <a:avLst/>
          </a:prstGeom>
          <a:noFill/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800" b="1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ight Arrow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12333E66-E7A1-440D-B3AA-41253E197085}"/>
              </a:ext>
            </a:extLst>
          </p:cNvPr>
          <p:cNvSpPr/>
          <p:nvPr/>
        </p:nvSpPr>
        <p:spPr>
          <a:xfrm>
            <a:off x="3763132" y="2493736"/>
            <a:ext cx="864836" cy="217426"/>
          </a:xfrm>
          <a:prstGeom prst="rightArrow">
            <a:avLst/>
          </a:prstGeom>
          <a:noFill/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800" b="1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ight Arrow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823F1A3D-1076-4777-9BCC-8135F872CF01}"/>
              </a:ext>
            </a:extLst>
          </p:cNvPr>
          <p:cNvSpPr/>
          <p:nvPr/>
        </p:nvSpPr>
        <p:spPr>
          <a:xfrm>
            <a:off x="3743797" y="3308636"/>
            <a:ext cx="864836" cy="217428"/>
          </a:xfrm>
          <a:prstGeom prst="rightArrow">
            <a:avLst/>
          </a:prstGeom>
          <a:noFill/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800" b="1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xmlns:lc="http://schemas.openxmlformats.org/drawingml/2006/lockedCanvas" id="{66E487D5-4D32-49A0-BC16-41FB2C2C9763}"/>
              </a:ext>
            </a:extLst>
          </p:cNvPr>
          <p:cNvSpPr/>
          <p:nvPr/>
        </p:nvSpPr>
        <p:spPr>
          <a:xfrm>
            <a:off x="4781656" y="1626752"/>
            <a:ext cx="3924088" cy="584775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Left">
              <a:rot lat="0" lon="1200000" rev="0"/>
            </a:camera>
            <a:lightRig rig="glow" dir="t">
              <a:rot lat="0" lon="0" rev="4800000"/>
            </a:lightRig>
          </a:scene3d>
          <a:sp3d prstMaterial="matte">
            <a:bevelT w="127000" h="63500" prst="slope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মূর্খ</a:t>
            </a:r>
            <a:r>
              <a:rPr lang="en-US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xmlns:lc="http://schemas.openxmlformats.org/drawingml/2006/lockedCanvas" id="{330CE89C-5A2C-467B-BD2C-C9570FE651A8}"/>
              </a:ext>
            </a:extLst>
          </p:cNvPr>
          <p:cNvSpPr/>
          <p:nvPr/>
        </p:nvSpPr>
        <p:spPr>
          <a:xfrm>
            <a:off x="4932948" y="2413577"/>
            <a:ext cx="3621504" cy="584775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Left"/>
            <a:lightRig rig="glow" dir="t">
              <a:rot lat="0" lon="0" rev="4800000"/>
            </a:lightRig>
          </a:scene3d>
          <a:sp3d prstMaterial="matte">
            <a:bevelT w="127000" h="63500" prst="slope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বন্দি</a:t>
            </a:r>
            <a:r>
              <a:rPr lang="en-US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xmlns:lc="http://schemas.openxmlformats.org/drawingml/2006/lockedCanvas" id="{38CDBDDC-951C-4042-8522-15519C87FC57}"/>
              </a:ext>
            </a:extLst>
          </p:cNvPr>
          <p:cNvSpPr/>
          <p:nvPr/>
        </p:nvSpPr>
        <p:spPr>
          <a:xfrm>
            <a:off x="1227794" y="1702952"/>
            <a:ext cx="2020160" cy="584775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জ্ঞানী</a:t>
            </a:r>
            <a:r>
              <a:rPr lang="en-US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45BD6B69-7C9C-497A-9BCC-B0ADD35CFEF5}"/>
              </a:ext>
            </a:extLst>
          </p:cNvPr>
          <p:cNvSpPr/>
          <p:nvPr/>
        </p:nvSpPr>
        <p:spPr>
          <a:xfrm>
            <a:off x="1298759" y="3226952"/>
            <a:ext cx="1864388" cy="584775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আশা</a:t>
            </a:r>
            <a:r>
              <a:rPr lang="en-US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xmlns:lc="http://schemas.openxmlformats.org/drawingml/2006/lockedCanvas" id="{8F4109F9-9B52-4CE7-9BE3-E70E14192AD9}"/>
              </a:ext>
            </a:extLst>
          </p:cNvPr>
          <p:cNvSpPr/>
          <p:nvPr/>
        </p:nvSpPr>
        <p:spPr>
          <a:xfrm>
            <a:off x="4926615" y="3175577"/>
            <a:ext cx="3557970" cy="584775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Left"/>
            <a:lightRig rig="glow" dir="t">
              <a:rot lat="0" lon="0" rev="4800000"/>
            </a:lightRig>
          </a:scene3d>
          <a:sp3d prstMaterial="matte">
            <a:bevelT w="127000" h="63500" prst="slope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নিরাশা</a:t>
            </a:r>
            <a:r>
              <a:rPr lang="en-US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xmlns:lc="http://schemas.openxmlformats.org/drawingml/2006/lockedCanvas" id="{953BD803-9156-43AB-A25C-704C70F8B880}"/>
              </a:ext>
            </a:extLst>
          </p:cNvPr>
          <p:cNvSpPr/>
          <p:nvPr/>
        </p:nvSpPr>
        <p:spPr>
          <a:xfrm>
            <a:off x="1312601" y="2464952"/>
            <a:ext cx="1864388" cy="584775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</a:t>
            </a:r>
            <a:r>
              <a:rPr lang="en-US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xmlns:lc="http://schemas.openxmlformats.org/drawingml/2006/lockedCanvas" id="{9A914116-280D-465E-B643-46B769DE6F8F}"/>
              </a:ext>
            </a:extLst>
          </p:cNvPr>
          <p:cNvSpPr/>
          <p:nvPr/>
        </p:nvSpPr>
        <p:spPr>
          <a:xfrm>
            <a:off x="2133600" y="609600"/>
            <a:ext cx="5181600" cy="769441"/>
          </a:xfrm>
          <a:prstGeom prst="rect">
            <a:avLst/>
          </a:prstGeom>
          <a:ln>
            <a:solidFill>
              <a:srgbClr val="800080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শব্দগুলো </a:t>
            </a:r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জেনে </a:t>
            </a:r>
            <a:r>
              <a:rPr lang="en-US" sz="4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endParaRPr lang="en-U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 rot="19071245">
            <a:off x="58566" y="702694"/>
            <a:ext cx="1973517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  </a:t>
            </a:r>
            <a:endParaRPr lang="en-US" sz="4000" dirty="0"/>
          </a:p>
        </p:txBody>
      </p:sp>
      <p:sp>
        <p:nvSpPr>
          <p:cNvPr id="15" name="Right Arrow 14">
            <a:extLst>
              <a:ext uri="{FF2B5EF4-FFF2-40B4-BE49-F238E27FC236}">
                <a16:creationId xmlns="" xmlns:a16="http://schemas.microsoft.com/office/drawing/2014/main" xmlns:lc="http://schemas.openxmlformats.org/drawingml/2006/lockedCanvas" id="{12333E66-E7A1-440D-B3AA-41253E197085}"/>
              </a:ext>
            </a:extLst>
          </p:cNvPr>
          <p:cNvSpPr/>
          <p:nvPr/>
        </p:nvSpPr>
        <p:spPr>
          <a:xfrm>
            <a:off x="3706984" y="3966360"/>
            <a:ext cx="864836" cy="217426"/>
          </a:xfrm>
          <a:prstGeom prst="rightArrow">
            <a:avLst/>
          </a:prstGeom>
          <a:noFill/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800" b="1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ight Arrow 15">
            <a:extLst>
              <a:ext uri="{FF2B5EF4-FFF2-40B4-BE49-F238E27FC236}">
                <a16:creationId xmlns="" xmlns:a16="http://schemas.microsoft.com/office/drawing/2014/main" xmlns:lc="http://schemas.openxmlformats.org/drawingml/2006/lockedCanvas" id="{823F1A3D-1076-4777-9BCC-8135F872CF01}"/>
              </a:ext>
            </a:extLst>
          </p:cNvPr>
          <p:cNvSpPr/>
          <p:nvPr/>
        </p:nvSpPr>
        <p:spPr>
          <a:xfrm>
            <a:off x="3687649" y="4781260"/>
            <a:ext cx="864836" cy="217428"/>
          </a:xfrm>
          <a:prstGeom prst="rightArrow">
            <a:avLst/>
          </a:prstGeom>
          <a:noFill/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800" b="1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xmlns:lc="http://schemas.openxmlformats.org/drawingml/2006/lockedCanvas" id="{45BD6B69-7C9C-497A-9BCC-B0ADD35CFEF5}"/>
              </a:ext>
            </a:extLst>
          </p:cNvPr>
          <p:cNvSpPr/>
          <p:nvPr/>
        </p:nvSpPr>
        <p:spPr>
          <a:xfrm>
            <a:off x="1242611" y="4699576"/>
            <a:ext cx="1864388" cy="584775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সহজ</a:t>
            </a:r>
            <a:endParaRPr lang="bn-BD" sz="32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xmlns:lc="http://schemas.openxmlformats.org/drawingml/2006/lockedCanvas" id="{8F4109F9-9B52-4CE7-9BE3-E70E14192AD9}"/>
              </a:ext>
            </a:extLst>
          </p:cNvPr>
          <p:cNvSpPr/>
          <p:nvPr/>
        </p:nvSpPr>
        <p:spPr>
          <a:xfrm>
            <a:off x="4870467" y="4648201"/>
            <a:ext cx="3557970" cy="584775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Left"/>
            <a:lightRig rig="glow" dir="t">
              <a:rot lat="0" lon="0" rev="4800000"/>
            </a:lightRig>
          </a:scene3d>
          <a:sp3d prstMaterial="matte">
            <a:bevelT w="127000" h="63500" prst="slope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কঠিন</a:t>
            </a:r>
            <a:r>
              <a:rPr lang="en-US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xmlns:lc="http://schemas.openxmlformats.org/drawingml/2006/lockedCanvas" id="{953BD803-9156-43AB-A25C-704C70F8B880}"/>
              </a:ext>
            </a:extLst>
          </p:cNvPr>
          <p:cNvSpPr/>
          <p:nvPr/>
        </p:nvSpPr>
        <p:spPr>
          <a:xfrm>
            <a:off x="1256453" y="3937576"/>
            <a:ext cx="1864388" cy="584775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xmlns:lc="http://schemas.openxmlformats.org/drawingml/2006/lockedCanvas" id="{330CE89C-5A2C-467B-BD2C-C9570FE651A8}"/>
              </a:ext>
            </a:extLst>
          </p:cNvPr>
          <p:cNvSpPr/>
          <p:nvPr/>
        </p:nvSpPr>
        <p:spPr>
          <a:xfrm>
            <a:off x="4876800" y="3886201"/>
            <a:ext cx="3621504" cy="584775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Left"/>
            <a:lightRig rig="glow" dir="t">
              <a:rot lat="0" lon="0" rev="4800000"/>
            </a:lightRig>
          </a:scene3d>
          <a:sp3d prstMaterial="matte">
            <a:bevelT w="127000" h="63500" prst="slope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পিছনে</a:t>
            </a:r>
            <a:r>
              <a:rPr lang="en-US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1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8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lc="http://schemas.openxmlformats.org/drawingml/2006/lockedCanvas" xmlns="" xmlns:a16="http://schemas.microsoft.com/office/drawing/2014/main" id="{0791F1FA-036E-40E1-8F03-BB7804EB0F39}"/>
              </a:ext>
            </a:extLst>
          </p:cNvPr>
          <p:cNvSpPr txBox="1"/>
          <p:nvPr/>
        </p:nvSpPr>
        <p:spPr>
          <a:xfrm>
            <a:off x="1828800" y="152400"/>
            <a:ext cx="708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I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এবং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পড়ি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Rectangle 4"/>
          <p:cNvSpPr/>
          <p:nvPr/>
        </p:nvSpPr>
        <p:spPr>
          <a:xfrm rot="19071245">
            <a:off x="49522" y="746489"/>
            <a:ext cx="2043466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  </a:t>
            </a:r>
            <a:endParaRPr lang="en-US" sz="4000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C6B6B71-F44E-4BCC-AE5B-7819665EC599}"/>
              </a:ext>
            </a:extLst>
          </p:cNvPr>
          <p:cNvSpPr txBox="1"/>
          <p:nvPr/>
        </p:nvSpPr>
        <p:spPr>
          <a:xfrm>
            <a:off x="2971800" y="2002302"/>
            <a:ext cx="1095546" cy="830997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8854803-4B6D-46FF-854D-73BDBC0633D3}"/>
              </a:ext>
            </a:extLst>
          </p:cNvPr>
          <p:cNvSpPr txBox="1"/>
          <p:nvPr/>
        </p:nvSpPr>
        <p:spPr>
          <a:xfrm>
            <a:off x="4648200" y="2002303"/>
            <a:ext cx="1971528" cy="830997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964EBEE-DFE0-47B8-A879-6867BF30AB01}"/>
              </a:ext>
            </a:extLst>
          </p:cNvPr>
          <p:cNvSpPr txBox="1"/>
          <p:nvPr/>
        </p:nvSpPr>
        <p:spPr>
          <a:xfrm>
            <a:off x="-228600" y="1905000"/>
            <a:ext cx="26600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জ্ঞানী</a:t>
            </a:r>
            <a:endParaRPr lang="en-US" sz="6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73B19F4-538C-47DB-84C1-B8A06B4F0F6C}"/>
              </a:ext>
            </a:extLst>
          </p:cNvPr>
          <p:cNvSpPr txBox="1"/>
          <p:nvPr/>
        </p:nvSpPr>
        <p:spPr>
          <a:xfrm>
            <a:off x="-609600" y="1905000"/>
            <a:ext cx="2743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জ্ঞ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71ABB5B-18DF-473F-9955-9CED86FB39AD}"/>
              </a:ext>
            </a:extLst>
          </p:cNvPr>
          <p:cNvSpPr txBox="1"/>
          <p:nvPr/>
        </p:nvSpPr>
        <p:spPr>
          <a:xfrm>
            <a:off x="6934200" y="1981200"/>
            <a:ext cx="1971528" cy="830997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C6B6B71-F44E-4BCC-AE5B-7819665EC599}"/>
              </a:ext>
            </a:extLst>
          </p:cNvPr>
          <p:cNvSpPr txBox="1"/>
          <p:nvPr/>
        </p:nvSpPr>
        <p:spPr>
          <a:xfrm>
            <a:off x="2971800" y="3069102"/>
            <a:ext cx="1095546" cy="830997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8854803-4B6D-46FF-854D-73BDBC0633D3}"/>
              </a:ext>
            </a:extLst>
          </p:cNvPr>
          <p:cNvSpPr txBox="1"/>
          <p:nvPr/>
        </p:nvSpPr>
        <p:spPr>
          <a:xfrm>
            <a:off x="4657872" y="3069103"/>
            <a:ext cx="1971528" cy="830997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964EBEE-DFE0-47B8-A879-6867BF30AB01}"/>
              </a:ext>
            </a:extLst>
          </p:cNvPr>
          <p:cNvSpPr txBox="1"/>
          <p:nvPr/>
        </p:nvSpPr>
        <p:spPr>
          <a:xfrm>
            <a:off x="-228600" y="2971800"/>
            <a:ext cx="26600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endParaRPr lang="en-US" sz="6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73B19F4-538C-47DB-84C1-B8A06B4F0F6C}"/>
              </a:ext>
            </a:extLst>
          </p:cNvPr>
          <p:cNvSpPr txBox="1"/>
          <p:nvPr/>
        </p:nvSpPr>
        <p:spPr>
          <a:xfrm>
            <a:off x="-76200" y="2971800"/>
            <a:ext cx="2743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ক্ত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071ABB5B-18DF-473F-9955-9CED86FB39AD}"/>
              </a:ext>
            </a:extLst>
          </p:cNvPr>
          <p:cNvSpPr txBox="1"/>
          <p:nvPr/>
        </p:nvSpPr>
        <p:spPr>
          <a:xfrm>
            <a:off x="6934200" y="3069102"/>
            <a:ext cx="1971528" cy="830997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শক্ত</a:t>
            </a:r>
            <a:r>
              <a:rPr lang="bn-IN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9C6B6B71-F44E-4BCC-AE5B-7819665EC599}"/>
              </a:ext>
            </a:extLst>
          </p:cNvPr>
          <p:cNvSpPr txBox="1"/>
          <p:nvPr/>
        </p:nvSpPr>
        <p:spPr>
          <a:xfrm>
            <a:off x="2971800" y="4018506"/>
            <a:ext cx="1095546" cy="830997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48854803-4B6D-46FF-854D-73BDBC0633D3}"/>
              </a:ext>
            </a:extLst>
          </p:cNvPr>
          <p:cNvSpPr txBox="1"/>
          <p:nvPr/>
        </p:nvSpPr>
        <p:spPr>
          <a:xfrm>
            <a:off x="4648200" y="4018507"/>
            <a:ext cx="1971528" cy="830997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র-</a:t>
            </a:r>
            <a:r>
              <a:rPr lang="en-US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ফলা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D964EBEE-DFE0-47B8-A879-6867BF30AB01}"/>
              </a:ext>
            </a:extLst>
          </p:cNvPr>
          <p:cNvSpPr txBox="1"/>
          <p:nvPr/>
        </p:nvSpPr>
        <p:spPr>
          <a:xfrm>
            <a:off x="-381000" y="3921204"/>
            <a:ext cx="26600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</a:t>
            </a:r>
            <a:endParaRPr lang="en-US" sz="6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973B19F4-538C-47DB-84C1-B8A06B4F0F6C}"/>
              </a:ext>
            </a:extLst>
          </p:cNvPr>
          <p:cNvSpPr txBox="1"/>
          <p:nvPr/>
        </p:nvSpPr>
        <p:spPr>
          <a:xfrm>
            <a:off x="-685800" y="3921204"/>
            <a:ext cx="2743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071ABB5B-18DF-473F-9955-9CED86FB39AD}"/>
              </a:ext>
            </a:extLst>
          </p:cNvPr>
          <p:cNvSpPr txBox="1"/>
          <p:nvPr/>
        </p:nvSpPr>
        <p:spPr>
          <a:xfrm>
            <a:off x="6934200" y="4018506"/>
            <a:ext cx="1971528" cy="830997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bn-IN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9C6B6B71-F44E-4BCC-AE5B-7819665EC599}"/>
              </a:ext>
            </a:extLst>
          </p:cNvPr>
          <p:cNvSpPr txBox="1"/>
          <p:nvPr/>
        </p:nvSpPr>
        <p:spPr>
          <a:xfrm>
            <a:off x="2971800" y="5009106"/>
            <a:ext cx="1095546" cy="830997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48854803-4B6D-46FF-854D-73BDBC0633D3}"/>
              </a:ext>
            </a:extLst>
          </p:cNvPr>
          <p:cNvSpPr txBox="1"/>
          <p:nvPr/>
        </p:nvSpPr>
        <p:spPr>
          <a:xfrm>
            <a:off x="4648200" y="5009107"/>
            <a:ext cx="1971528" cy="830997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ফলা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D964EBEE-DFE0-47B8-A879-6867BF30AB01}"/>
              </a:ext>
            </a:extLst>
          </p:cNvPr>
          <p:cNvSpPr txBox="1"/>
          <p:nvPr/>
        </p:nvSpPr>
        <p:spPr>
          <a:xfrm>
            <a:off x="-381000" y="4911804"/>
            <a:ext cx="26600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সহ্য</a:t>
            </a:r>
            <a:endParaRPr lang="en-US" sz="6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973B19F4-538C-47DB-84C1-B8A06B4F0F6C}"/>
              </a:ext>
            </a:extLst>
          </p:cNvPr>
          <p:cNvSpPr txBox="1"/>
          <p:nvPr/>
        </p:nvSpPr>
        <p:spPr>
          <a:xfrm>
            <a:off x="-228600" y="4911804"/>
            <a:ext cx="2743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হ্য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071ABB5B-18DF-473F-9955-9CED86FB39AD}"/>
              </a:ext>
            </a:extLst>
          </p:cNvPr>
          <p:cNvSpPr txBox="1"/>
          <p:nvPr/>
        </p:nvSpPr>
        <p:spPr>
          <a:xfrm>
            <a:off x="6934200" y="5009106"/>
            <a:ext cx="1971528" cy="830997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দাহ্য</a:t>
            </a:r>
            <a:r>
              <a:rPr lang="bn-IN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4.44444E-6 L 0.18177 4.44444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12343 -1.11111E-6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0.00811 L 0.18333 -0.00811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0.13333 0.00301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8" grpId="0"/>
      <p:bldP spid="9" grpId="0"/>
      <p:bldP spid="9" grpId="1"/>
      <p:bldP spid="10" grpId="0" animBg="1"/>
      <p:bldP spid="11" grpId="0" animBg="1"/>
      <p:bldP spid="12" grpId="0" animBg="1"/>
      <p:bldP spid="13" grpId="0"/>
      <p:bldP spid="14" grpId="0"/>
      <p:bldP spid="14" grpId="1"/>
      <p:bldP spid="15" grpId="0" animBg="1"/>
      <p:bldP spid="16" grpId="0" animBg="1"/>
      <p:bldP spid="17" grpId="0" animBg="1"/>
      <p:bldP spid="18" grpId="0"/>
      <p:bldP spid="19" grpId="0"/>
      <p:bldP spid="19" grpId="1"/>
      <p:bldP spid="20" grpId="0" animBg="1"/>
      <p:bldP spid="21" grpId="0" animBg="1"/>
      <p:bldP spid="22" grpId="0" animBg="1"/>
      <p:bldP spid="23" grpId="0"/>
      <p:bldP spid="24" grpId="0"/>
      <p:bldP spid="24" grpId="1"/>
      <p:bldP spid="2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8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53F21C4-CDC7-4A91-9C93-9058158F6A9D}"/>
              </a:ext>
            </a:extLst>
          </p:cNvPr>
          <p:cNvSpPr/>
          <p:nvPr/>
        </p:nvSpPr>
        <p:spPr>
          <a:xfrm>
            <a:off x="1981200" y="323898"/>
            <a:ext cx="6555971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ঘরের ভিতরের শব্দগুলো খালি জায়গায় বসিয়ে বাক্য তৈরি করি</a:t>
            </a:r>
            <a:endParaRPr lang="bn-BD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959114"/>
            <a:ext cx="2514600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রক্ত-পিছল</a:t>
            </a:r>
            <a:r>
              <a:rPr lang="bn-IN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পথ</a:t>
            </a:r>
            <a:endParaRPr lang="bn-BD" sz="4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69372" y="1981200"/>
            <a:ext cx="1855028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জ্ঞানী</a:t>
            </a:r>
            <a:endParaRPr lang="bn-BD" sz="4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43400" y="1981200"/>
            <a:ext cx="2236028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কামার</a:t>
            </a:r>
            <a:endParaRPr lang="bn-BD" sz="4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39624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ঁর অনেক জ্ঞান আছে তিনি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হলেন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…….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46482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ঘ.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পিছল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পথ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…….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. . .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1204" y="3276600"/>
            <a:ext cx="6890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খ. মাটি দিয়ে জিনিসপত্র তৈরি করেন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…….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50772" y="1959114"/>
            <a:ext cx="2236028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কুমার </a:t>
            </a:r>
            <a:endParaRPr lang="bn-BD" sz="4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259080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লোহা দিয়ে জিনিসপত্র তৈরি করেন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…….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 rot="19085734">
            <a:off x="175997" y="806514"/>
            <a:ext cx="2420856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4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3.33333E-6 4.44444E-6 L 0.1 0.06666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" y="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33333E-6 3.33333E-6 L -0.1 0.15555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" y="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5.55112E-17 -4.44444E-6 L 0.29497 0.27732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2.77556E-17 1.48148E-6 L 0.6875 0.37384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4" y="1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6" grpId="0"/>
      <p:bldP spid="6" grpId="1"/>
      <p:bldP spid="7" grpId="0"/>
      <p:bldP spid="7" grpId="1"/>
      <p:bldP spid="9" grpId="0"/>
      <p:bldP spid="11" grpId="0"/>
      <p:bldP spid="13" grpId="0"/>
      <p:bldP spid="15" grpId="0"/>
      <p:bldP spid="15" grpId="1"/>
      <p:bldP spid="17" grpId="0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8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895600"/>
            <a:ext cx="6019800" cy="2862322"/>
          </a:xfrm>
          <a:prstGeom prst="rect">
            <a:avLst/>
          </a:prstGeom>
          <a:noFill/>
          <a:ln w="28575">
            <a:noFill/>
            <a:prstDash val="sysDot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বেদন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সহ্য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?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মুক্তির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? 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ঘ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কামার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জেলে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চাষা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’ 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ভাষাতে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?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C39C2292-557E-40B0-8944-4EB8455AE39A}"/>
              </a:ext>
            </a:extLst>
          </p:cNvPr>
          <p:cNvSpPr txBox="1"/>
          <p:nvPr/>
        </p:nvSpPr>
        <p:spPr>
          <a:xfrm>
            <a:off x="609600" y="1466671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থীদের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শ্নগুলোর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লিখতে বলব------ 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0" y="228600"/>
            <a:ext cx="2731838" cy="1015663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60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6000" dirty="0"/>
          </a:p>
        </p:txBody>
      </p:sp>
      <p:pic>
        <p:nvPicPr>
          <p:cNvPr id="7" name="Picture 6" descr="asit_software_traini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3600" y="2260222"/>
            <a:ext cx="2799470" cy="23375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8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38200" y="2134612"/>
            <a:ext cx="7239000" cy="3046988"/>
          </a:xfrm>
          <a:prstGeom prst="rect">
            <a:avLst/>
          </a:prstGeom>
          <a:noFill/>
          <a:ln w="28575">
            <a:noFill/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ভাষাকে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সহজ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সরল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?  </a:t>
            </a:r>
          </a:p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কবিতাটি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বুঝলাম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৫টি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5" name="Rectangle 4"/>
          <p:cNvSpPr/>
          <p:nvPr/>
        </p:nvSpPr>
        <p:spPr>
          <a:xfrm>
            <a:off x="3124200" y="685800"/>
            <a:ext cx="2895600" cy="11079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8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17334EBE-F4B6-4C68-B0A3-9534EB0CCD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1524000"/>
            <a:ext cx="3327743" cy="4038600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5" name="TextBox 22">
            <a:extLst>
              <a:ext uri="{FF2B5EF4-FFF2-40B4-BE49-F238E27FC236}">
                <a16:creationId xmlns:lc="http://schemas.openxmlformats.org/drawingml/2006/lockedCanvas" xmlns:a16="http://schemas.microsoft.com/office/drawing/2014/main" xmlns="" id="{4CA8273B-E256-4887-B9F2-5C4B1BDDDA99}"/>
              </a:ext>
            </a:extLst>
          </p:cNvPr>
          <p:cNvSpPr txBox="1"/>
          <p:nvPr/>
        </p:nvSpPr>
        <p:spPr>
          <a:xfrm>
            <a:off x="4038600" y="2362200"/>
            <a:ext cx="433849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err="1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000" b="1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sz="4000" b="1" dirty="0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চতুর্থ </a:t>
            </a:r>
            <a:endParaRPr lang="en-US" sz="4000" b="1" dirty="0">
              <a:solidFill>
                <a:schemeClr val="accent3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000" b="1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000" b="1" dirty="0" err="1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endParaRPr lang="bn-IN" sz="4000" b="1" dirty="0" smtClean="0">
              <a:solidFill>
                <a:schemeClr val="accent3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১৩</a:t>
            </a:r>
            <a:endParaRPr lang="en-US" sz="4000" b="1" dirty="0">
              <a:solidFill>
                <a:schemeClr val="accent3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000" b="1" dirty="0" err="1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মোদের</a:t>
            </a:r>
            <a:r>
              <a:rPr lang="en-US" sz="4000" b="1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000" b="1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endParaRPr lang="en-US" sz="4000" b="1" dirty="0">
              <a:solidFill>
                <a:schemeClr val="accent3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b="1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৪৫ </a:t>
            </a:r>
            <a:r>
              <a:rPr lang="en-US" sz="4000" b="1" dirty="0" err="1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000" b="1" dirty="0">
              <a:solidFill>
                <a:schemeClr val="accent3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09800" y="124361"/>
            <a:ext cx="4419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u="sng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80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u="sng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8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61119" y="1480347"/>
            <a:ext cx="2901756" cy="1015663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60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544950"/>
            <a:ext cx="7315200" cy="1569660"/>
          </a:xfrm>
          <a:prstGeom prst="rect">
            <a:avLst/>
          </a:prstGeom>
          <a:noFill/>
          <a:ln w="28575">
            <a:noFill/>
            <a:prstDash val="solid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1.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কবির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নামসহ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কবিতাটির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৮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লাইন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 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4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38125" y="609600"/>
            <a:ext cx="3571875" cy="2675976"/>
            <a:chOff x="0" y="818353"/>
            <a:chExt cx="3571875" cy="2675976"/>
          </a:xfrm>
        </p:grpSpPr>
        <p:cxnSp>
          <p:nvCxnSpPr>
            <p:cNvPr id="7" name="Connector: Curved 16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5B14389B-A788-4AF9-95FD-FA3538EFA4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2914088"/>
              <a:ext cx="1814516" cy="514914"/>
            </a:xfrm>
            <a:prstGeom prst="curvedConnector3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"/>
            <p:cNvGrpSpPr/>
            <p:nvPr/>
          </p:nvGrpSpPr>
          <p:grpSpPr>
            <a:xfrm>
              <a:off x="0" y="818353"/>
              <a:ext cx="3571875" cy="2675976"/>
              <a:chOff x="14289" y="792953"/>
              <a:chExt cx="3571875" cy="2675976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14289" y="792953"/>
                <a:ext cx="3571875" cy="2528892"/>
                <a:chOff x="14289" y="792953"/>
                <a:chExt cx="3571875" cy="2528892"/>
              </a:xfrm>
            </p:grpSpPr>
            <p:sp>
              <p:nvSpPr>
                <p:cNvPr id="12" name="Rectangle 11">
                  <a:extLst>
                    <a:ext uri="{FF2B5EF4-FFF2-40B4-BE49-F238E27FC236}">
                      <a16:creationId xmlns:lc="http://schemas.openxmlformats.org/drawingml/2006/lockedCanvas" xmlns="" xmlns:a16="http://schemas.microsoft.com/office/drawing/2014/main" id="{A97D1F65-C3E5-43C4-9A16-6A4277D20CC8}"/>
                    </a:ext>
                  </a:extLst>
                </p:cNvPr>
                <p:cNvSpPr/>
                <p:nvPr/>
              </p:nvSpPr>
              <p:spPr>
                <a:xfrm>
                  <a:off x="1807370" y="2000249"/>
                  <a:ext cx="1450180" cy="942975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x-none"/>
                </a:p>
              </p:txBody>
            </p:sp>
            <p:grpSp>
              <p:nvGrpSpPr>
                <p:cNvPr id="13" name="Group 12">
                  <a:extLst>
                    <a:ext uri="{FF2B5EF4-FFF2-40B4-BE49-F238E27FC236}">
                      <a16:creationId xmlns:lc="http://schemas.openxmlformats.org/drawingml/2006/lockedCanvas" xmlns="" xmlns:a16="http://schemas.microsoft.com/office/drawing/2014/main" id="{5EE56FBA-13FD-45F4-9F90-9C4760B68628}"/>
                    </a:ext>
                  </a:extLst>
                </p:cNvPr>
                <p:cNvGrpSpPr/>
                <p:nvPr/>
              </p:nvGrpSpPr>
              <p:grpSpPr>
                <a:xfrm>
                  <a:off x="792959" y="792953"/>
                  <a:ext cx="1314450" cy="2150269"/>
                  <a:chOff x="0" y="642938"/>
                  <a:chExt cx="1314450" cy="1643062"/>
                </a:xfrm>
              </p:grpSpPr>
              <p:sp>
                <p:nvSpPr>
                  <p:cNvPr id="20" name="Isosceles Triangle 19">
                    <a:extLst>
                      <a:ext uri="{FF2B5EF4-FFF2-40B4-BE49-F238E27FC236}">
                        <a16:creationId xmlns:lc="http://schemas.openxmlformats.org/drawingml/2006/lockedCanvas" xmlns="" xmlns:a16="http://schemas.microsoft.com/office/drawing/2014/main" id="{ECE21429-F9BF-4D80-B91F-01B077BD18EE}"/>
                      </a:ext>
                    </a:extLst>
                  </p:cNvPr>
                  <p:cNvSpPr/>
                  <p:nvPr/>
                </p:nvSpPr>
                <p:spPr>
                  <a:xfrm>
                    <a:off x="514351" y="1343025"/>
                    <a:ext cx="214312" cy="942975"/>
                  </a:xfrm>
                  <a:prstGeom prst="triangle">
                    <a:avLst/>
                  </a:prstGeom>
                  <a:solidFill>
                    <a:schemeClr val="accent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x-none"/>
                  </a:p>
                </p:txBody>
              </p:sp>
              <p:sp>
                <p:nvSpPr>
                  <p:cNvPr id="21" name="Cloud 20">
                    <a:extLst>
                      <a:ext uri="{FF2B5EF4-FFF2-40B4-BE49-F238E27FC236}">
                        <a16:creationId xmlns:lc="http://schemas.openxmlformats.org/drawingml/2006/lockedCanvas" xmlns="" xmlns:a16="http://schemas.microsoft.com/office/drawing/2014/main" id="{C52C31BA-8483-45C2-9BB7-17380311E24D}"/>
                      </a:ext>
                    </a:extLst>
                  </p:cNvPr>
                  <p:cNvSpPr/>
                  <p:nvPr/>
                </p:nvSpPr>
                <p:spPr>
                  <a:xfrm>
                    <a:off x="0" y="642938"/>
                    <a:ext cx="1314450" cy="1085850"/>
                  </a:xfrm>
                  <a:prstGeom prst="cloud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x-none"/>
                  </a:p>
                </p:txBody>
              </p:sp>
            </p:grpSp>
            <p:grpSp>
              <p:nvGrpSpPr>
                <p:cNvPr id="14" name="Group 13">
                  <a:extLst>
                    <a:ext uri="{FF2B5EF4-FFF2-40B4-BE49-F238E27FC236}">
                      <a16:creationId xmlns:lc="http://schemas.openxmlformats.org/drawingml/2006/lockedCanvas" xmlns="" xmlns:a16="http://schemas.microsoft.com/office/drawing/2014/main" id="{E27D7DCC-9381-487E-9274-E4C6BA316C2F}"/>
                    </a:ext>
                  </a:extLst>
                </p:cNvPr>
                <p:cNvGrpSpPr/>
                <p:nvPr/>
              </p:nvGrpSpPr>
              <p:grpSpPr>
                <a:xfrm>
                  <a:off x="14289" y="1678783"/>
                  <a:ext cx="1314450" cy="1643062"/>
                  <a:chOff x="0" y="642938"/>
                  <a:chExt cx="1314450" cy="1643062"/>
                </a:xfrm>
              </p:grpSpPr>
              <p:sp>
                <p:nvSpPr>
                  <p:cNvPr id="18" name="Isosceles Triangle 17">
                    <a:extLst>
                      <a:ext uri="{FF2B5EF4-FFF2-40B4-BE49-F238E27FC236}">
                        <a16:creationId xmlns:lc="http://schemas.openxmlformats.org/drawingml/2006/lockedCanvas" xmlns="" xmlns:a16="http://schemas.microsoft.com/office/drawing/2014/main" id="{BA6D92A4-4E1E-4D29-8D41-A184F7F5D705}"/>
                      </a:ext>
                    </a:extLst>
                  </p:cNvPr>
                  <p:cNvSpPr/>
                  <p:nvPr/>
                </p:nvSpPr>
                <p:spPr>
                  <a:xfrm>
                    <a:off x="514351" y="1343025"/>
                    <a:ext cx="214312" cy="942975"/>
                  </a:xfrm>
                  <a:prstGeom prst="triangle">
                    <a:avLst/>
                  </a:prstGeom>
                  <a:solidFill>
                    <a:schemeClr val="accent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x-none"/>
                  </a:p>
                </p:txBody>
              </p:sp>
              <p:sp>
                <p:nvSpPr>
                  <p:cNvPr id="19" name="Cloud 18">
                    <a:extLst>
                      <a:ext uri="{FF2B5EF4-FFF2-40B4-BE49-F238E27FC236}">
                        <a16:creationId xmlns:lc="http://schemas.openxmlformats.org/drawingml/2006/lockedCanvas" xmlns="" xmlns:a16="http://schemas.microsoft.com/office/drawing/2014/main" id="{47C7BC41-0DD9-4802-9845-83DD9F0305DF}"/>
                      </a:ext>
                    </a:extLst>
                  </p:cNvPr>
                  <p:cNvSpPr/>
                  <p:nvPr/>
                </p:nvSpPr>
                <p:spPr>
                  <a:xfrm>
                    <a:off x="0" y="642938"/>
                    <a:ext cx="1314450" cy="1085850"/>
                  </a:xfrm>
                  <a:prstGeom prst="cloud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x-none"/>
                  </a:p>
                </p:txBody>
              </p:sp>
            </p:grpSp>
            <p:sp>
              <p:nvSpPr>
                <p:cNvPr id="15" name="Isosceles Triangle 14">
                  <a:extLst>
                    <a:ext uri="{FF2B5EF4-FFF2-40B4-BE49-F238E27FC236}">
                      <a16:creationId xmlns:lc="http://schemas.openxmlformats.org/drawingml/2006/lockedCanvas" xmlns="" xmlns:a16="http://schemas.microsoft.com/office/drawing/2014/main" id="{56FB9EDC-1FB3-4846-8FCC-201265641F4B}"/>
                    </a:ext>
                  </a:extLst>
                </p:cNvPr>
                <p:cNvSpPr/>
                <p:nvPr/>
              </p:nvSpPr>
              <p:spPr>
                <a:xfrm>
                  <a:off x="1485901" y="992983"/>
                  <a:ext cx="2100263" cy="1114424"/>
                </a:xfrm>
                <a:prstGeom prst="triangl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x-none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lc="http://schemas.openxmlformats.org/drawingml/2006/lockedCanvas" xmlns="" xmlns:a16="http://schemas.microsoft.com/office/drawing/2014/main" id="{0996E6DA-FD1F-4C08-8FBE-7F0527863660}"/>
                    </a:ext>
                  </a:extLst>
                </p:cNvPr>
                <p:cNvSpPr/>
                <p:nvPr/>
              </p:nvSpPr>
              <p:spPr>
                <a:xfrm>
                  <a:off x="1928815" y="2296715"/>
                  <a:ext cx="235743" cy="228600"/>
                </a:xfrm>
                <a:prstGeom prst="rect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x-none"/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lc="http://schemas.openxmlformats.org/drawingml/2006/lockedCanvas" xmlns="" xmlns:a16="http://schemas.microsoft.com/office/drawing/2014/main" id="{08DCF8F3-5EA0-4587-A9D7-5E3AAF4A013A}"/>
                    </a:ext>
                  </a:extLst>
                </p:cNvPr>
                <p:cNvSpPr/>
                <p:nvPr/>
              </p:nvSpPr>
              <p:spPr>
                <a:xfrm>
                  <a:off x="2414588" y="2368152"/>
                  <a:ext cx="242890" cy="575071"/>
                </a:xfrm>
                <a:prstGeom prst="rect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x-none"/>
                </a:p>
              </p:txBody>
            </p:sp>
          </p:grpSp>
          <p:sp>
            <p:nvSpPr>
              <p:cNvPr id="10" name="Cloud 9">
                <a:extLst>
                  <a:ext uri="{FF2B5EF4-FFF2-40B4-BE49-F238E27FC236}">
                    <a16:creationId xmlns:lc="http://schemas.openxmlformats.org/drawingml/2006/lockedCanvas" xmlns="" xmlns:a16="http://schemas.microsoft.com/office/drawing/2014/main" id="{256EA66D-794C-4E7B-B18A-E405EA6B4D73}"/>
                  </a:ext>
                </a:extLst>
              </p:cNvPr>
              <p:cNvSpPr/>
              <p:nvPr/>
            </p:nvSpPr>
            <p:spPr>
              <a:xfrm rot="21312936" flipV="1">
                <a:off x="288152" y="3309668"/>
                <a:ext cx="744907" cy="159261"/>
              </a:xfrm>
              <a:prstGeom prst="cloud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x-none"/>
              </a:p>
            </p:txBody>
          </p:sp>
          <p:sp>
            <p:nvSpPr>
              <p:cNvPr id="11" name="Cloud 10">
                <a:extLst>
                  <a:ext uri="{FF2B5EF4-FFF2-40B4-BE49-F238E27FC236}">
                    <a16:creationId xmlns:lc="http://schemas.openxmlformats.org/drawingml/2006/lockedCanvas" xmlns="" xmlns:a16="http://schemas.microsoft.com/office/drawing/2014/main" id="{E5777158-EFCB-4CFE-AEA8-CFB140865B54}"/>
                  </a:ext>
                </a:extLst>
              </p:cNvPr>
              <p:cNvSpPr/>
              <p:nvPr/>
            </p:nvSpPr>
            <p:spPr>
              <a:xfrm rot="21073805" flipV="1">
                <a:off x="1059872" y="2834781"/>
                <a:ext cx="744907" cy="111393"/>
              </a:xfrm>
              <a:prstGeom prst="cloud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x-none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8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 descr="C:\Users\Admin\Desktop\আপলোড\unnam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457200"/>
            <a:ext cx="5943600" cy="391578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752600" y="4239161"/>
            <a:ext cx="541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000" b="1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b="1" dirty="0">
              <a:solidFill>
                <a:srgbClr val="8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8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12460" y="124361"/>
            <a:ext cx="36407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u="sng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000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1219200"/>
            <a:ext cx="6692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----</a:t>
            </a:r>
            <a:endParaRPr lang="en-US" sz="48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1828800"/>
            <a:ext cx="8382000" cy="3733800"/>
          </a:xfrm>
          <a:prstGeom prst="rect">
            <a:avLst/>
          </a:prstGeom>
          <a:noFill/>
          <a:ln w="38100" cap="flat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13035" tIns="56518" rIns="113035" bIns="56518">
            <a:noAutofit/>
          </a:bodyPr>
          <a:lstStyle/>
          <a:p>
            <a:pPr indent="-327805" defTabSz="1130361"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.১.৪ 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কবিতা শুনে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মূলভাব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বুঝতে পারবে। </a:t>
            </a:r>
          </a:p>
          <a:p>
            <a:pPr indent="-327805" defTabSz="1130361"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GB" sz="3600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১.১.১ </a:t>
            </a:r>
            <a:r>
              <a:rPr lang="en-GB" sz="3600" dirty="0" err="1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</a:t>
            </a:r>
            <a:r>
              <a:rPr lang="bn-IN" sz="3600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সহযোগে তৈরি শব্দ স্পষ্ট ও শুদ্ধভাবে          	</a:t>
            </a:r>
            <a:r>
              <a:rPr lang="en-US" sz="3600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GB" sz="3600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GB" sz="3600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indent="-327805" defTabSz="1130361"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.২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ছন্দ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ঠিক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রেখে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প্রমিত উচ্চারণে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স্বাভাবিক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	 	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গতিতে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কবিতা পড়তে পারবে। </a:t>
            </a:r>
          </a:p>
          <a:p>
            <a:pPr lvl="0" indent="-327805" defTabSz="1130361"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sz="3600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২.৩.২ </a:t>
            </a:r>
            <a:r>
              <a:rPr lang="en-US" sz="3600" dirty="0" err="1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পঠিত</a:t>
            </a:r>
            <a:r>
              <a:rPr lang="en-US" sz="3600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3600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sz="3600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3600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শুদ্ধভাবে</a:t>
            </a:r>
            <a:r>
              <a:rPr lang="en-US" sz="3600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 	</a:t>
            </a:r>
            <a:r>
              <a:rPr lang="en-US" sz="3600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600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27805" indent="-327805" defTabSz="1130361">
              <a:spcBef>
                <a:spcPts val="309"/>
              </a:spcBef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endParaRPr lang="bn-BD" sz="4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327805" indent="-327805" defTabSz="1130361">
              <a:spcBef>
                <a:spcPts val="309"/>
              </a:spcBef>
              <a:buClr>
                <a:schemeClr val="accent1"/>
              </a:buClr>
              <a:buSzPct val="80000"/>
              <a:defRPr/>
            </a:pPr>
            <a:endParaRPr lang="bn-BD" sz="45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327805" indent="-327805" defTabSz="1130361">
              <a:spcBef>
                <a:spcPts val="309"/>
              </a:spcBef>
              <a:buClr>
                <a:schemeClr val="accent1"/>
              </a:buClr>
              <a:buSzPct val="80000"/>
              <a:defRPr/>
            </a:pPr>
            <a:endParaRPr lang="en-US" sz="45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8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609600" y="1981200"/>
            <a:ext cx="7772400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ভিডিওটি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দেখো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শোনো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Object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5523" y="3409190"/>
            <a:ext cx="1296077" cy="10866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8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28" name="Picture 4" descr="C:\Users\Admin\Desktop\yasin\Picture\Capture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676400"/>
            <a:ext cx="4040909" cy="2667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9" name="Picture 5" descr="C:\Users\Admin\Desktop\yasin\Picture\Capture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1676400"/>
            <a:ext cx="4055806" cy="2667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219200" y="533400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……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8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2" descr="C:\Users\Admin\Desktop\yasin\Picture\Capture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524001"/>
            <a:ext cx="4191000" cy="2667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" name="Picture 3" descr="C:\Users\Admin\Desktop\yasin\Picture\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1524000"/>
            <a:ext cx="4114800" cy="268728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xmlns="" xmlns:lc="http://schemas.openxmlformats.org/drawingml/2006/lockedCanvas" id="{C4EF7976-A85E-465E-8E2B-C7A86B4ECF54}"/>
              </a:ext>
            </a:extLst>
          </p:cNvPr>
          <p:cNvSpPr txBox="1"/>
          <p:nvPr/>
        </p:nvSpPr>
        <p:spPr>
          <a:xfrm>
            <a:off x="381001" y="44196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bn-IN" sz="36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xmlns:lc="http://schemas.openxmlformats.org/drawingml/2006/lockedCanvas" id="{2E1D7DEA-86FC-4229-87A6-7A26A359C23C}"/>
              </a:ext>
            </a:extLst>
          </p:cNvPr>
          <p:cNvSpPr txBox="1"/>
          <p:nvPr/>
        </p:nvSpPr>
        <p:spPr>
          <a:xfrm>
            <a:off x="4114801" y="4419600"/>
            <a:ext cx="42671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আন্দোলন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533400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……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8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" name="Group 30"/>
          <p:cNvGrpSpPr/>
          <p:nvPr/>
        </p:nvGrpSpPr>
        <p:grpSpPr>
          <a:xfrm>
            <a:off x="1454122" y="1352729"/>
            <a:ext cx="5784878" cy="4267200"/>
            <a:chOff x="1377922" y="449053"/>
            <a:chExt cx="6521478" cy="5719557"/>
          </a:xfrm>
          <a:solidFill>
            <a:schemeClr val="bg1"/>
          </a:solidFill>
        </p:grpSpPr>
        <p:sp>
          <p:nvSpPr>
            <p:cNvPr id="5" name="Oval 4">
              <a:extLst>
                <a:ext uri="{FF2B5EF4-FFF2-40B4-BE49-F238E27FC236}">
                  <a16:creationId xmlns="" xmlns:a16="http://schemas.microsoft.com/office/drawing/2014/main" id="{867EAF1A-1D9B-44EB-BB35-5592A15F10DE}"/>
                </a:ext>
              </a:extLst>
            </p:cNvPr>
            <p:cNvSpPr/>
            <p:nvPr/>
          </p:nvSpPr>
          <p:spPr>
            <a:xfrm>
              <a:off x="1377922" y="449053"/>
              <a:ext cx="6521478" cy="5719557"/>
            </a:xfrm>
            <a:prstGeom prst="ellipse">
              <a:avLst/>
            </a:prstGeom>
            <a:grp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D5263FCA-A9BF-4522-8890-FE7B716A9F6B}"/>
                </a:ext>
              </a:extLst>
            </p:cNvPr>
            <p:cNvSpPr/>
            <p:nvPr/>
          </p:nvSpPr>
          <p:spPr>
            <a:xfrm>
              <a:off x="1568870" y="596285"/>
              <a:ext cx="6127780" cy="5387831"/>
            </a:xfrm>
            <a:prstGeom prst="ellipse">
              <a:avLst/>
            </a:prstGeom>
            <a:grp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7" name="Rectangle 6"/>
          <p:cNvSpPr/>
          <p:nvPr/>
        </p:nvSpPr>
        <p:spPr>
          <a:xfrm>
            <a:off x="2590800" y="152400"/>
            <a:ext cx="381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72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ঘোষণা  </a:t>
            </a:r>
            <a:endParaRPr lang="en-US" sz="7200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D086F2BA-660E-4429-870B-6B07510CA89B}"/>
              </a:ext>
            </a:extLst>
          </p:cNvPr>
          <p:cNvSpPr/>
          <p:nvPr/>
        </p:nvSpPr>
        <p:spPr>
          <a:xfrm>
            <a:off x="1557131" y="1886129"/>
            <a:ext cx="560566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400" b="1" dirty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5400" b="1" dirty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পড়ব</a:t>
            </a:r>
            <a:endParaRPr lang="en-US" sz="5400" b="1" cap="none" spc="0" dirty="0">
              <a:ln w="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162A25B2-9CB7-4380-B1A6-2895E1C8B641}"/>
              </a:ext>
            </a:extLst>
          </p:cNvPr>
          <p:cNvSpPr/>
          <p:nvPr/>
        </p:nvSpPr>
        <p:spPr>
          <a:xfrm>
            <a:off x="1752600" y="2667000"/>
            <a:ext cx="518159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000" b="1" dirty="0" smtClean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মোদের বাংলা ভাষা  </a:t>
            </a:r>
            <a:endParaRPr lang="en-US" sz="6000" b="1" cap="none" spc="0" dirty="0">
              <a:ln w="0"/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162A25B2-9CB7-4380-B1A6-2895E1C8B641}"/>
              </a:ext>
            </a:extLst>
          </p:cNvPr>
          <p:cNvSpPr/>
          <p:nvPr/>
        </p:nvSpPr>
        <p:spPr>
          <a:xfrm>
            <a:off x="1371600" y="4089737"/>
            <a:ext cx="58674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000" b="1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সুফিয়া কামাল  </a:t>
            </a:r>
            <a:endParaRPr lang="en-US" sz="6000" b="1" cap="none" spc="0" dirty="0">
              <a:ln w="0"/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1200" y="3505200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লিখেছেন.......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8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4953000"/>
            <a:ext cx="26716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সুফিয়া কামাল</a:t>
            </a:r>
            <a:endParaRPr lang="en-GB" sz="4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5200" y="1295400"/>
            <a:ext cx="5334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কবি সুফিয়া কামাল ২০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এ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জুন ১৯১১ খ্রিষ্টাব্দে বরিশাল জেলায় জন্মগ্রহণ করেন। তিনি কবি ও সমাজসেবী ছিলেন। তাঁর বিখ্যাত কাব্যগ্রন্থের মধ্যে “ সাঁঝের মায়া”, “মায়াকানন” “ইতল বিতল” , “স্বনির্বাচিত কবিতা সংকলন” ইত্যাদি উল্লেখযোগ্য। ২০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এ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নভেম্বর ১৯৯৯ খ্রিষ্টাব্দে তিনি মৃত্যুবরণ করেন।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05000" y="76200"/>
            <a:ext cx="449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80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80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u="sng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000" dirty="0"/>
          </a:p>
        </p:txBody>
      </p:sp>
      <p:pic>
        <p:nvPicPr>
          <p:cNvPr id="8" name="Picture 2" descr="C:\Users\Admin\Desktop\yasin\Picture\Capture19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447800"/>
            <a:ext cx="2667000" cy="35024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577</Words>
  <Application>Microsoft Office PowerPoint</Application>
  <PresentationFormat>On-screen Show (4:3)</PresentationFormat>
  <Paragraphs>146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70</cp:revision>
  <dcterms:created xsi:type="dcterms:W3CDTF">2006-08-16T00:00:00Z</dcterms:created>
  <dcterms:modified xsi:type="dcterms:W3CDTF">2020-12-15T17:14:45Z</dcterms:modified>
</cp:coreProperties>
</file>