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15"/>
  </p:notesMasterIdLst>
  <p:sldIdLst>
    <p:sldId id="257" r:id="rId2"/>
    <p:sldId id="270" r:id="rId3"/>
    <p:sldId id="258" r:id="rId4"/>
    <p:sldId id="271" r:id="rId5"/>
    <p:sldId id="259" r:id="rId6"/>
    <p:sldId id="261" r:id="rId7"/>
    <p:sldId id="262" r:id="rId8"/>
    <p:sldId id="264" r:id="rId9"/>
    <p:sldId id="263" r:id="rId10"/>
    <p:sldId id="265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1171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3AD400-4D81-4F18-AC07-0B5ED189C73B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 phldr="1"/>
      <dgm:spPr>
        <a:scene3d>
          <a:camera prst="perspectiveAbove" zoom="91000"/>
          <a:lightRig rig="threePt" dir="t">
            <a:rot lat="0" lon="0" rev="20640000"/>
          </a:lightRig>
        </a:scene3d>
      </dgm:spPr>
      <dgm:t>
        <a:bodyPr/>
        <a:lstStyle/>
        <a:p>
          <a:endParaRPr lang="en-US"/>
        </a:p>
      </dgm:t>
    </dgm:pt>
    <dgm:pt modelId="{21CBD972-48B7-417E-8973-2B9383534B43}">
      <dgm:prSet phldrT="[Text]"/>
      <dgm:spPr/>
      <dgm:t>
        <a:bodyPr/>
        <a:lstStyle/>
        <a:p>
          <a:r>
            <a:rPr lang="bn-IN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অধ্যায়ঃ০২ (</a:t>
          </a:r>
          <a:r>
            <a:rPr lang="bn-IN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জীবজগৎ)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07846CD-7225-45D8-9018-00A8463499E8}" type="parTrans" cxnId="{251A70FC-DBBC-49A9-9683-C977F221ADE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C14F4F5-4EC1-47D4-8B68-3553B270204F}" type="sibTrans" cxnId="{251A70FC-DBBC-49A9-9683-C977F221ADE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602367C-1E22-4C18-97CD-475B6339C97B}">
      <dgm:prSet phldrT="[Text]"/>
      <dgm:spPr/>
      <dgm:t>
        <a:bodyPr/>
        <a:lstStyle/>
        <a:p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180911B-5E79-4279-94C9-5D3FF6539AD1}" type="parTrans" cxnId="{555CD240-BC15-41B8-97BC-67427D78635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A5836F0-36B2-4D4F-B788-6E067A8D5352}" type="sibTrans" cxnId="{555CD240-BC15-41B8-97BC-67427D78635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E083C34-B800-4403-A9F7-C60BDDD96090}">
      <dgm:prSet phldrT="[Text]"/>
      <dgm:spPr/>
      <dgm:t>
        <a:bodyPr/>
        <a:lstStyle/>
        <a:p>
          <a:r>
            <a:rPr lang="bn-IN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পাঠঃ০১(</a:t>
          </a:r>
          <a:r>
            <a:rPr lang="bn-IN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জীবের প্রধান বৈশিষ্ট্য)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5C78F5D-1236-4106-BC9F-481EE06AD5A9}" type="parTrans" cxnId="{D2959EB6-4EDC-4F13-B635-31BE0425CB34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0BA0D6D-7121-4E2C-BB14-104339BAC54A}" type="sibTrans" cxnId="{D2959EB6-4EDC-4F13-B635-31BE0425CB34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46E8018-AE92-41E5-BD94-6C1CCB0B047B}">
      <dgm:prSet phldrT="[Text]"/>
      <dgm:spPr/>
      <dgm:t>
        <a:bodyPr/>
        <a:lstStyle/>
        <a:p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C2562A5-DE63-4A9E-8937-2BD748D861B5}" type="parTrans" cxnId="{9C83E721-9B4A-4903-BC6E-8916EAE9312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4355C16-5D20-4C01-8939-24265667DB68}" type="sibTrans" cxnId="{9C83E721-9B4A-4903-BC6E-8916EAE9312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4FA7A83-8A1A-4D1C-A11A-E07C270F486D}" type="pres">
      <dgm:prSet presAssocID="{693AD400-4D81-4F18-AC07-0B5ED189C73B}" presName="linear" presStyleCnt="0">
        <dgm:presLayoutVars>
          <dgm:animLvl val="lvl"/>
          <dgm:resizeHandles val="exact"/>
        </dgm:presLayoutVars>
      </dgm:prSet>
      <dgm:spPr/>
    </dgm:pt>
    <dgm:pt modelId="{B1D53A7D-7611-42AE-9D49-902B2669AFA9}" type="pres">
      <dgm:prSet presAssocID="{21CBD972-48B7-417E-8973-2B9383534B43}" presName="parentText" presStyleLbl="node1" presStyleIdx="0" presStyleCnt="2" custLinFactNeighborX="-11667" custLinFactNeighborY="179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3C278D-1415-469F-8B92-18DF158E5468}" type="pres">
      <dgm:prSet presAssocID="{21CBD972-48B7-417E-8973-2B9383534B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6CE00-278C-4531-91D8-0FB12FCA9624}" type="pres">
      <dgm:prSet presAssocID="{BE083C34-B800-4403-A9F7-C60BDDD9609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E70CF-DCD2-4715-A49C-021DC8F62EE1}" type="pres">
      <dgm:prSet presAssocID="{BE083C34-B800-4403-A9F7-C60BDDD9609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A12CC3-3895-4AD6-98C6-DBA169EFFB70}" type="presOf" srcId="{746E8018-AE92-41E5-BD94-6C1CCB0B047B}" destId="{F67E70CF-DCD2-4715-A49C-021DC8F62EE1}" srcOrd="0" destOrd="0" presId="urn:microsoft.com/office/officeart/2005/8/layout/vList2"/>
    <dgm:cxn modelId="{918C13AA-78F5-40C5-B0F2-7221B7F252D3}" type="presOf" srcId="{693AD400-4D81-4F18-AC07-0B5ED189C73B}" destId="{F4FA7A83-8A1A-4D1C-A11A-E07C270F486D}" srcOrd="0" destOrd="0" presId="urn:microsoft.com/office/officeart/2005/8/layout/vList2"/>
    <dgm:cxn modelId="{251A70FC-DBBC-49A9-9683-C977F221ADED}" srcId="{693AD400-4D81-4F18-AC07-0B5ED189C73B}" destId="{21CBD972-48B7-417E-8973-2B9383534B43}" srcOrd="0" destOrd="0" parTransId="{B07846CD-7225-45D8-9018-00A8463499E8}" sibTransId="{AC14F4F5-4EC1-47D4-8B68-3553B270204F}"/>
    <dgm:cxn modelId="{D2959EB6-4EDC-4F13-B635-31BE0425CB34}" srcId="{693AD400-4D81-4F18-AC07-0B5ED189C73B}" destId="{BE083C34-B800-4403-A9F7-C60BDDD96090}" srcOrd="1" destOrd="0" parTransId="{55C78F5D-1236-4106-BC9F-481EE06AD5A9}" sibTransId="{50BA0D6D-7121-4E2C-BB14-104339BAC54A}"/>
    <dgm:cxn modelId="{8CA9CE6C-C5EC-4797-8A9E-614B60FD964D}" type="presOf" srcId="{21CBD972-48B7-417E-8973-2B9383534B43}" destId="{B1D53A7D-7611-42AE-9D49-902B2669AFA9}" srcOrd="0" destOrd="0" presId="urn:microsoft.com/office/officeart/2005/8/layout/vList2"/>
    <dgm:cxn modelId="{44ACAF83-400C-4FBC-9411-F3DAF38B707D}" type="presOf" srcId="{2602367C-1E22-4C18-97CD-475B6339C97B}" destId="{5F3C278D-1415-469F-8B92-18DF158E5468}" srcOrd="0" destOrd="0" presId="urn:microsoft.com/office/officeart/2005/8/layout/vList2"/>
    <dgm:cxn modelId="{9C83E721-9B4A-4903-BC6E-8916EAE9312E}" srcId="{BE083C34-B800-4403-A9F7-C60BDDD96090}" destId="{746E8018-AE92-41E5-BD94-6C1CCB0B047B}" srcOrd="0" destOrd="0" parTransId="{FC2562A5-DE63-4A9E-8937-2BD748D861B5}" sibTransId="{44355C16-5D20-4C01-8939-24265667DB68}"/>
    <dgm:cxn modelId="{94C297C1-EC51-440C-AAC6-DB34D9153B9C}" type="presOf" srcId="{BE083C34-B800-4403-A9F7-C60BDDD96090}" destId="{1F76CE00-278C-4531-91D8-0FB12FCA9624}" srcOrd="0" destOrd="0" presId="urn:microsoft.com/office/officeart/2005/8/layout/vList2"/>
    <dgm:cxn modelId="{555CD240-BC15-41B8-97BC-67427D78635B}" srcId="{21CBD972-48B7-417E-8973-2B9383534B43}" destId="{2602367C-1E22-4C18-97CD-475B6339C97B}" srcOrd="0" destOrd="0" parTransId="{0180911B-5E79-4279-94C9-5D3FF6539AD1}" sibTransId="{5A5836F0-36B2-4D4F-B788-6E067A8D5352}"/>
    <dgm:cxn modelId="{50980418-D217-426C-BEB8-14E08F28B23B}" type="presParOf" srcId="{F4FA7A83-8A1A-4D1C-A11A-E07C270F486D}" destId="{B1D53A7D-7611-42AE-9D49-902B2669AFA9}" srcOrd="0" destOrd="0" presId="urn:microsoft.com/office/officeart/2005/8/layout/vList2"/>
    <dgm:cxn modelId="{CF8D2F77-CEB9-4974-B3A7-DE52480906B5}" type="presParOf" srcId="{F4FA7A83-8A1A-4D1C-A11A-E07C270F486D}" destId="{5F3C278D-1415-469F-8B92-18DF158E5468}" srcOrd="1" destOrd="0" presId="urn:microsoft.com/office/officeart/2005/8/layout/vList2"/>
    <dgm:cxn modelId="{7CF2F70F-E473-4FEF-B49F-88581675A730}" type="presParOf" srcId="{F4FA7A83-8A1A-4D1C-A11A-E07C270F486D}" destId="{1F76CE00-278C-4531-91D8-0FB12FCA9624}" srcOrd="2" destOrd="0" presId="urn:microsoft.com/office/officeart/2005/8/layout/vList2"/>
    <dgm:cxn modelId="{74521B09-EE90-478A-8C8F-4E2525A8C986}" type="presParOf" srcId="{F4FA7A83-8A1A-4D1C-A11A-E07C270F486D}" destId="{F67E70CF-DCD2-4715-A49C-021DC8F62EE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2DBA5B-4F40-4C82-B2EF-4A57BEC1366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5047D61-BEB5-4A08-A397-A2BCF2C63908}" type="pres">
      <dgm:prSet presAssocID="{352DBA5B-4F40-4C82-B2EF-4A57BEC1366C}" presName="compositeShape" presStyleCnt="0">
        <dgm:presLayoutVars>
          <dgm:dir/>
          <dgm:resizeHandles/>
        </dgm:presLayoutVars>
      </dgm:prSet>
      <dgm:spPr/>
    </dgm:pt>
  </dgm:ptLst>
  <dgm:cxnLst>
    <dgm:cxn modelId="{4A775227-1C1F-41CA-A045-DB869EA77FF8}" type="presOf" srcId="{352DBA5B-4F40-4C82-B2EF-4A57BEC1366C}" destId="{A5047D61-BEB5-4A08-A397-A2BCF2C63908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53A7D-7611-42AE-9D49-902B2669AFA9}">
      <dsp:nvSpPr>
        <dsp:cNvPr id="0" name=""/>
        <dsp:cNvSpPr/>
      </dsp:nvSpPr>
      <dsp:spPr>
        <a:xfrm>
          <a:off x="0" y="370526"/>
          <a:ext cx="9753600" cy="1467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perspectiveAbove" zoom="91000"/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7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অধ্যায়ঃ০২ (</a:t>
          </a:r>
          <a:r>
            <a:rPr lang="bn-IN" sz="57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জীবজগৎ)</a:t>
          </a:r>
          <a:endParaRPr lang="en-US" sz="57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1622" y="442148"/>
        <a:ext cx="9610356" cy="1323935"/>
      </dsp:txXfrm>
    </dsp:sp>
    <dsp:sp modelId="{5F3C278D-1415-469F-8B92-18DF158E5468}">
      <dsp:nvSpPr>
        <dsp:cNvPr id="0" name=""/>
        <dsp:cNvSpPr/>
      </dsp:nvSpPr>
      <dsp:spPr>
        <a:xfrm>
          <a:off x="0" y="1668046"/>
          <a:ext cx="9753600" cy="943920"/>
        </a:xfrm>
        <a:prstGeom prst="rect">
          <a:avLst/>
        </a:prstGeom>
        <a:noFill/>
        <a:ln>
          <a:noFill/>
        </a:ln>
        <a:effectLst/>
        <a:scene3d>
          <a:camera prst="perspectiveAbove" zoom="91000"/>
          <a:lightRig rig="threePt" dir="t">
            <a:rot lat="0" lon="0" rev="20640000"/>
          </a:lightRig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9677" tIns="72390" rIns="405384" bIns="7239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1668046"/>
        <a:ext cx="9753600" cy="943920"/>
      </dsp:txXfrm>
    </dsp:sp>
    <dsp:sp modelId="{1F76CE00-278C-4531-91D8-0FB12FCA9624}">
      <dsp:nvSpPr>
        <dsp:cNvPr id="0" name=""/>
        <dsp:cNvSpPr/>
      </dsp:nvSpPr>
      <dsp:spPr>
        <a:xfrm>
          <a:off x="0" y="2611966"/>
          <a:ext cx="9753600" cy="1467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perspectiveAbove" zoom="91000"/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7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পাঠঃ০১(</a:t>
          </a:r>
          <a:r>
            <a:rPr lang="bn-IN" sz="57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জীবের প্রধান বৈশিষ্ট্য)</a:t>
          </a:r>
          <a:endParaRPr lang="en-US" sz="57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1622" y="2683588"/>
        <a:ext cx="9610356" cy="1323935"/>
      </dsp:txXfrm>
    </dsp:sp>
    <dsp:sp modelId="{F67E70CF-DCD2-4715-A49C-021DC8F62EE1}">
      <dsp:nvSpPr>
        <dsp:cNvPr id="0" name=""/>
        <dsp:cNvSpPr/>
      </dsp:nvSpPr>
      <dsp:spPr>
        <a:xfrm>
          <a:off x="0" y="4079146"/>
          <a:ext cx="9753600" cy="943920"/>
        </a:xfrm>
        <a:prstGeom prst="rect">
          <a:avLst/>
        </a:prstGeom>
        <a:noFill/>
        <a:ln>
          <a:noFill/>
        </a:ln>
        <a:effectLst/>
        <a:scene3d>
          <a:camera prst="perspectiveAbove" zoom="91000"/>
          <a:lightRig rig="threePt" dir="t">
            <a:rot lat="0" lon="0" rev="20640000"/>
          </a:lightRig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9677" tIns="72390" rIns="405384" bIns="7239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4079146"/>
        <a:ext cx="9753600" cy="943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59E85-9022-4518-BD94-D047F681FE7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6BB6A-CAB7-444B-8F37-6D6E518C0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6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6BB6A-CAB7-444B-8F37-6D6E518C00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6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3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6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8688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25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2984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69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79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5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8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1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4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7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0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084D-12E9-4AA0-8351-E6FC1A9893B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7224EE-7CBA-4D35-B11E-02684569A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1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5850" y="1028700"/>
            <a:ext cx="4571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9600" b="1" i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9600" b="1" i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08344" y="1503402"/>
            <a:ext cx="67627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5000" dirty="0" smtClean="0">
                <a:solidFill>
                  <a:schemeClr val="accent1">
                    <a:lumMod val="75000"/>
                  </a:schemeClr>
                </a:solidFill>
              </a:rPr>
              <a:t>স্বাগতম</a:t>
            </a:r>
            <a:endParaRPr lang="en-US" sz="15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99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রেচন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69" y="1930400"/>
            <a:ext cx="3784190" cy="4579007"/>
          </a:xfrm>
        </p:spPr>
      </p:pic>
      <p:sp>
        <p:nvSpPr>
          <p:cNvPr id="5" name="TextBox 4"/>
          <p:cNvSpPr txBox="1"/>
          <p:nvPr/>
        </p:nvSpPr>
        <p:spPr>
          <a:xfrm>
            <a:off x="4903193" y="3105807"/>
            <a:ext cx="48673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প্রতিটি জীব বিশেষ প্রক্রিয়ার মাধ্যমে তার দেহে উতপাদিত বর্জ্য পদার্থ দেহের বাহিরে বের করে দেয় , এবং বের করে দেয়ার এই প্রক্রিয়াকে রেচন বলে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668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IN" sz="10000" dirty="0" smtClean="0"/>
              <a:t>মূল্যায়ন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65389"/>
            <a:ext cx="8596668" cy="3880773"/>
          </a:xfrm>
        </p:spPr>
        <p:txBody>
          <a:bodyPr>
            <a:normAutofit/>
          </a:bodyPr>
          <a:lstStyle/>
          <a:p>
            <a:r>
              <a:rPr lang="bn-IN" sz="3200" dirty="0" smtClean="0"/>
              <a:t>প্রশ্নঃ১ – জীবের প্রধান বৈশিষ্ট্য সমুহ কি?</a:t>
            </a:r>
          </a:p>
          <a:p>
            <a:endParaRPr lang="bn-IN" sz="3200" dirty="0" smtClean="0"/>
          </a:p>
          <a:p>
            <a:r>
              <a:rPr lang="bn-IN" sz="3200" dirty="0" smtClean="0"/>
              <a:t>প্রশ্নঃ২- আমরা কীভাবে বুঝবো, জীবের বৃদ্ধি ঘটে?</a:t>
            </a:r>
          </a:p>
          <a:p>
            <a:endParaRPr lang="bn-IN" sz="3200" dirty="0" smtClean="0"/>
          </a:p>
          <a:p>
            <a:r>
              <a:rPr lang="bn-IN" sz="3200" dirty="0" smtClean="0"/>
              <a:t>প্রশ্নঃ৩- উদ্ভিদ কিভাবে খাদ্য গ্রহণ করে?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6020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IN" sz="10000" dirty="0" smtClean="0"/>
              <a:t>বাড়ির কাজ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984" y="28082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800" dirty="0" smtClean="0"/>
              <a:t>তোমার বাড়ির পাশ থেকে একটি উদ্ভিদ সংগ্রহ করো। এর মাঝে জীবের কি কি বৈশিষ্ট্য আছে তা লিখে নিয়ে আসবে।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90727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63134" y="2198689"/>
            <a:ext cx="8596668" cy="3880773"/>
          </a:xfrm>
        </p:spPr>
        <p:txBody>
          <a:bodyPr>
            <a:noAutofit/>
          </a:bodyPr>
          <a:lstStyle/>
          <a:p>
            <a:r>
              <a:rPr lang="bn-IN" sz="15000" dirty="0" smtClean="0"/>
              <a:t>ধন্যবাদ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421398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Elbow Connector 11"/>
          <p:cNvCxnSpPr/>
          <p:nvPr/>
        </p:nvCxnSpPr>
        <p:spPr>
          <a:xfrm>
            <a:off x="1962150" y="876300"/>
            <a:ext cx="8648700" cy="4972050"/>
          </a:xfrm>
          <a:prstGeom prst="bentConnector3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38300" y="1284149"/>
            <a:ext cx="436245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শিক্ষক পরিচতি</a:t>
            </a:r>
          </a:p>
          <a:p>
            <a:endParaRPr lang="bn-IN" dirty="0"/>
          </a:p>
          <a:p>
            <a:endParaRPr lang="bn-IN" sz="2800" dirty="0" smtClean="0"/>
          </a:p>
          <a:p>
            <a:r>
              <a:rPr lang="bn-IN" sz="2800" dirty="0" smtClean="0"/>
              <a:t>নামঃ জান্নাত আরা তামান্না</a:t>
            </a:r>
          </a:p>
          <a:p>
            <a:r>
              <a:rPr lang="bn-IN" sz="2800" dirty="0" smtClean="0"/>
              <a:t>পদবীঃ সহকারি শিক্ষক, কৃষি শিক্ষা,</a:t>
            </a:r>
          </a:p>
          <a:p>
            <a:r>
              <a:rPr lang="bn-IN" sz="2800" dirty="0" smtClean="0"/>
              <a:t>কানাইয়া দারুস সুন্নাহ দাখিল মাদরাসা।</a:t>
            </a:r>
          </a:p>
          <a:p>
            <a:r>
              <a:rPr lang="bn-IN" sz="2800" dirty="0" smtClean="0"/>
              <a:t>গাজীপুর সদর, গাজীপুর।</a:t>
            </a:r>
            <a:endParaRPr lang="bn-IN" sz="2800" dirty="0"/>
          </a:p>
          <a:p>
            <a:endParaRPr lang="bn-IN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86500" y="1284149"/>
            <a:ext cx="52197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i="1" u="sng" dirty="0" smtClean="0"/>
              <a:t>পাঠ পরিচিতি</a:t>
            </a:r>
          </a:p>
          <a:p>
            <a:endParaRPr lang="bn-IN" dirty="0"/>
          </a:p>
          <a:p>
            <a:endParaRPr lang="bn-IN" dirty="0" smtClean="0"/>
          </a:p>
          <a:p>
            <a:endParaRPr lang="bn-IN" dirty="0" smtClean="0"/>
          </a:p>
          <a:p>
            <a:r>
              <a:rPr lang="bn-IN" sz="2800" dirty="0" smtClean="0"/>
              <a:t>	বিষয়ঃ সাধারণ বিজ্ঞান।</a:t>
            </a:r>
          </a:p>
          <a:p>
            <a:endParaRPr lang="bn-IN" sz="2800" dirty="0"/>
          </a:p>
          <a:p>
            <a:endParaRPr lang="bn-IN" sz="2800" dirty="0" smtClean="0"/>
          </a:p>
          <a:p>
            <a:r>
              <a:rPr lang="bn-IN" sz="2800" dirty="0" smtClean="0"/>
              <a:t>	শ্রেণিঃ ৬ষ্ঠ।</a:t>
            </a:r>
          </a:p>
          <a:p>
            <a:r>
              <a:rPr lang="bn-IN" sz="2800" dirty="0" smtClean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0771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19601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49864293"/>
              </p:ext>
            </p:extLst>
          </p:nvPr>
        </p:nvGraphicFramePr>
        <p:xfrm>
          <a:off x="609600" y="990600"/>
          <a:ext cx="9753600" cy="5223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368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284" y="1162049"/>
            <a:ext cx="8596668" cy="2086303"/>
          </a:xfrm>
        </p:spPr>
        <p:txBody>
          <a:bodyPr>
            <a:normAutofit/>
          </a:bodyPr>
          <a:lstStyle/>
          <a:p>
            <a:pPr algn="ctr"/>
            <a:r>
              <a:rPr lang="bn-IN" sz="10000" dirty="0" smtClean="0"/>
              <a:t>শিখনফল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684" y="2410153"/>
            <a:ext cx="10515600" cy="34810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n-IN" sz="4800" dirty="0" smtClean="0"/>
          </a:p>
          <a:p>
            <a:endParaRPr lang="bn-IN" dirty="0"/>
          </a:p>
          <a:p>
            <a:r>
              <a:rPr lang="bn-IN" sz="3200" dirty="0" smtClean="0"/>
              <a:t>এ পাঠ শেষে যা জানবোঃ</a:t>
            </a:r>
          </a:p>
          <a:p>
            <a:pPr marL="0" indent="0">
              <a:buNone/>
            </a:pPr>
            <a:r>
              <a:rPr lang="bn-IN" sz="3200" dirty="0" smtClean="0"/>
              <a:t> - জীবের প্রধান প্রধান বৈশিষ্ট্য ব্যাখ্যা করতে পারবো</a:t>
            </a:r>
          </a:p>
          <a:p>
            <a:pPr>
              <a:buFontTx/>
              <a:buChar char="-"/>
            </a:pPr>
            <a:r>
              <a:rPr lang="bn-IN" sz="3200" dirty="0" smtClean="0"/>
              <a:t>জীবের বৃদ্ধি , শ্বাস গ্রহণ ও রেচন সম্পর্কে জানতে পারবো।</a:t>
            </a:r>
          </a:p>
          <a:p>
            <a:pPr>
              <a:buFontTx/>
              <a:buChar char="-"/>
            </a:pPr>
            <a:r>
              <a:rPr lang="bn-IN" sz="3200" dirty="0" smtClean="0"/>
              <a:t>জীব ও জড়ের পার্থক্য সম্পর্কে জানতে পারবো।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502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827" y="215295"/>
            <a:ext cx="10515600" cy="1325563"/>
          </a:xfrm>
        </p:spPr>
        <p:txBody>
          <a:bodyPr/>
          <a:lstStyle/>
          <a:p>
            <a:pPr algn="ctr"/>
            <a:r>
              <a:rPr lang="bn-IN" b="1" i="1" u="sng" dirty="0" smtClean="0"/>
              <a:t>জীব ও জড়ের পার্থক্য</a:t>
            </a:r>
            <a:endParaRPr lang="en-US" b="1" i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64" y="1769400"/>
            <a:ext cx="2539682" cy="392380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095" y="1844236"/>
            <a:ext cx="2670416" cy="34312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9827" y="5693209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চিত্রঃ চেয়ার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07063" y="5653853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চিত্রঃ কুকুর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62150" y="1966458"/>
            <a:ext cx="33389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/>
              <a:t>জীব চলন, খাদ্য গ্রহণ, প্রজনন, রেচন, অনুভুতি, শ্বাস-প্রশ্বাস ও ব্ররধি ইত্যাদি করতে পারে। যেমন চিত্রের কুকুরটি।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79765" y="4515080"/>
            <a:ext cx="46790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/>
              <a:t>জড়র নিজ ইচ্ছায় চলাফেরা , খাদ্য গ্রহণ, বৃদ্ধি ও অনুভূতি প্রকাশ করতে পারে না, উদাহরণ হিসেবে চিত্রের চেয়ারটিকে দেখা যাচ্ছে।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4976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780" y="394139"/>
            <a:ext cx="10515600" cy="1198179"/>
          </a:xfrm>
        </p:spPr>
        <p:txBody>
          <a:bodyPr/>
          <a:lstStyle/>
          <a:p>
            <a:pPr algn="ctr"/>
            <a:r>
              <a:rPr lang="bn-IN" dirty="0" smtClean="0"/>
              <a:t>জীবের প্রধান বৈশিষ্ট্য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301667"/>
              </p:ext>
            </p:extLst>
          </p:nvPr>
        </p:nvGraphicFramePr>
        <p:xfrm>
          <a:off x="838199" y="1690687"/>
          <a:ext cx="10891345" cy="5277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1592318"/>
            <a:ext cx="4210050" cy="4315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81650" y="1592318"/>
            <a:ext cx="29527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IN" sz="3600" dirty="0"/>
              <a:t>-চলন</a:t>
            </a:r>
          </a:p>
          <a:p>
            <a:pPr lvl="0"/>
            <a:r>
              <a:rPr lang="bn-IN" sz="3600" dirty="0"/>
              <a:t>-খাদ্য গ্রহণ</a:t>
            </a:r>
          </a:p>
          <a:p>
            <a:pPr lvl="0"/>
            <a:r>
              <a:rPr lang="bn-IN" sz="3600" dirty="0"/>
              <a:t>-প্রজনন</a:t>
            </a:r>
          </a:p>
          <a:p>
            <a:pPr lvl="0"/>
            <a:r>
              <a:rPr lang="bn-IN" sz="3600" dirty="0"/>
              <a:t>- রেচন</a:t>
            </a:r>
          </a:p>
          <a:p>
            <a:pPr lvl="0"/>
            <a:r>
              <a:rPr lang="bn-IN" sz="3600" dirty="0"/>
              <a:t>- অনুভূতি</a:t>
            </a:r>
          </a:p>
          <a:p>
            <a:pPr lvl="0"/>
            <a:r>
              <a:rPr lang="bn-IN" sz="3600" dirty="0"/>
              <a:t>- শ্বাস-প্রশ্বাস</a:t>
            </a:r>
          </a:p>
          <a:p>
            <a:pPr lvl="0"/>
            <a:r>
              <a:rPr lang="bn-IN" sz="3600" dirty="0"/>
              <a:t>- বৃদ্ধি</a:t>
            </a:r>
          </a:p>
          <a:p>
            <a:pPr lvl="0"/>
            <a:r>
              <a:rPr lang="bn-IN" sz="3600" dirty="0"/>
              <a:t>-অভিযোজন</a:t>
            </a:r>
          </a:p>
        </p:txBody>
      </p:sp>
    </p:spTree>
    <p:extLst>
      <p:ext uri="{BB962C8B-B14F-4D97-AF65-F5344CB8AC3E}">
        <p14:creationId xmlns:p14="http://schemas.microsoft.com/office/powerpoint/2010/main" val="3403935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804" y="66480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bn-IN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জীবের বৃদ্ধি</a:t>
            </a:r>
            <a:endParaRPr lang="en-US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004" y="1985602"/>
            <a:ext cx="5313563" cy="3282046"/>
          </a:xfrm>
        </p:spPr>
      </p:pic>
      <p:sp>
        <p:nvSpPr>
          <p:cNvPr id="5" name="TextBox 4"/>
          <p:cNvSpPr txBox="1"/>
          <p:nvPr/>
        </p:nvSpPr>
        <p:spPr>
          <a:xfrm>
            <a:off x="2376796" y="5487970"/>
            <a:ext cx="2939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চিত্রঃ জীবের বৃদ্ধি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773187" y="1985602"/>
            <a:ext cx="31682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/>
              <a:t>প্রতিটি জীবই সময়ের সাথে সাথে শারীরিক ও মানসিকভাবে বৃদ্ধি পায়।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18400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 শ্বাস গ্রহণ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693918"/>
            <a:ext cx="4509521" cy="4738414"/>
          </a:xfrm>
        </p:spPr>
      </p:pic>
      <p:sp>
        <p:nvSpPr>
          <p:cNvPr id="6" name="TextBox 5"/>
          <p:cNvSpPr txBox="1"/>
          <p:nvPr/>
        </p:nvSpPr>
        <p:spPr>
          <a:xfrm>
            <a:off x="5596759" y="1693918"/>
            <a:ext cx="42724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/>
              <a:t>প্রতিটি জীবই নাক ও মুখের সাহায্যে তাদের শ্বাস গ্রহণ ও বর্জন করে থাকে।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15953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253</Words>
  <Application>Microsoft Office PowerPoint</Application>
  <PresentationFormat>Widescreen</PresentationFormat>
  <Paragraphs>58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SutonnyMJ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শিখনফল</vt:lpstr>
      <vt:lpstr>জীব ও জড়ের পার্থক্য</vt:lpstr>
      <vt:lpstr>জীবের প্রধান বৈশিষ্ট্য</vt:lpstr>
      <vt:lpstr>জীবের বৃদ্ধি</vt:lpstr>
      <vt:lpstr> শ্বাস গ্রহণ</vt:lpstr>
      <vt:lpstr>রেচন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User-PC</dc:creator>
  <cp:lastModifiedBy>User-PC</cp:lastModifiedBy>
  <cp:revision>27</cp:revision>
  <dcterms:created xsi:type="dcterms:W3CDTF">2020-12-11T14:24:16Z</dcterms:created>
  <dcterms:modified xsi:type="dcterms:W3CDTF">2020-12-16T16:27:29Z</dcterms:modified>
</cp:coreProperties>
</file>