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6" r:id="rId5"/>
    <p:sldId id="258" r:id="rId6"/>
    <p:sldId id="272" r:id="rId7"/>
    <p:sldId id="259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0AA9D-F152-402F-A35F-F3CEC7B0BA9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1AA9FAF-7A62-496C-8E21-23CAD44AAB65}">
      <dgm:prSet phldrT="[Text]"/>
      <dgm:spPr/>
      <dgm:t>
        <a:bodyPr/>
        <a:lstStyle/>
        <a:p>
          <a:r>
            <a:rPr lang="en-US" dirty="0" err="1" smtClean="0"/>
            <a:t>খাদ্যের</a:t>
          </a:r>
          <a:r>
            <a:rPr lang="en-US" dirty="0" smtClean="0"/>
            <a:t> </a:t>
          </a:r>
          <a:r>
            <a:rPr lang="en-US" dirty="0" err="1" smtClean="0"/>
            <a:t>প্রকারভেদঃ</a:t>
          </a:r>
          <a:endParaRPr lang="en-US" dirty="0"/>
        </a:p>
      </dgm:t>
    </dgm:pt>
    <dgm:pt modelId="{AD4D7730-4B8F-41E6-914C-FF6E5CE7F629}" type="parTrans" cxnId="{8BB619C5-D14D-42BD-BF42-6A7FCCADC96A}">
      <dgm:prSet/>
      <dgm:spPr/>
      <dgm:t>
        <a:bodyPr/>
        <a:lstStyle/>
        <a:p>
          <a:endParaRPr lang="en-US"/>
        </a:p>
      </dgm:t>
    </dgm:pt>
    <dgm:pt modelId="{22E9E121-6C00-468F-BF5B-76EDE7B8D6DD}" type="sibTrans" cxnId="{8BB619C5-D14D-42BD-BF42-6A7FCCADC96A}">
      <dgm:prSet/>
      <dgm:spPr/>
      <dgm:t>
        <a:bodyPr/>
        <a:lstStyle/>
        <a:p>
          <a:endParaRPr lang="en-US"/>
        </a:p>
      </dgm:t>
    </dgm:pt>
    <dgm:pt modelId="{BD1B3BDF-40D1-4715-9076-1FF3F8273120}">
      <dgm:prSet phldrT="[Text]"/>
      <dgm:spPr/>
      <dgm:t>
        <a:bodyPr/>
        <a:lstStyle/>
        <a:p>
          <a:r>
            <a:rPr lang="as-IN" b="0" i="0" dirty="0" smtClean="0"/>
            <a:t>দেহ-পরিপোষ্ক খাদ্য</a:t>
          </a:r>
          <a:endParaRPr lang="en-US" dirty="0"/>
        </a:p>
      </dgm:t>
    </dgm:pt>
    <dgm:pt modelId="{C7AEADBC-FB40-4141-A63B-B1FC36F230F4}" type="parTrans" cxnId="{E08418D8-1DE7-4489-A64E-1E41E8646556}">
      <dgm:prSet/>
      <dgm:spPr/>
      <dgm:t>
        <a:bodyPr/>
        <a:lstStyle/>
        <a:p>
          <a:endParaRPr lang="en-US"/>
        </a:p>
      </dgm:t>
    </dgm:pt>
    <dgm:pt modelId="{A9AE72B1-42A3-4054-93E5-DE511D18D481}" type="sibTrans" cxnId="{E08418D8-1DE7-4489-A64E-1E41E8646556}">
      <dgm:prSet/>
      <dgm:spPr/>
      <dgm:t>
        <a:bodyPr/>
        <a:lstStyle/>
        <a:p>
          <a:endParaRPr lang="en-US"/>
        </a:p>
      </dgm:t>
    </dgm:pt>
    <dgm:pt modelId="{80A7D782-CD21-4782-8F77-B14BD50C4A78}">
      <dgm:prSet phldrT="[Text]"/>
      <dgm:spPr/>
      <dgm:t>
        <a:bodyPr/>
        <a:lstStyle/>
        <a:p>
          <a:r>
            <a:rPr lang="as-IN" b="0" i="0" dirty="0" smtClean="0"/>
            <a:t>দেহ-সংরক্ষক খাদ্য</a:t>
          </a:r>
          <a:endParaRPr lang="en-US" dirty="0"/>
        </a:p>
      </dgm:t>
    </dgm:pt>
    <dgm:pt modelId="{22CBF848-2076-4C6A-88E5-AB835C73D527}" type="parTrans" cxnId="{E90DE1C9-54C7-48AB-8689-4982A6F7F2C9}">
      <dgm:prSet/>
      <dgm:spPr/>
      <dgm:t>
        <a:bodyPr/>
        <a:lstStyle/>
        <a:p>
          <a:endParaRPr lang="en-US"/>
        </a:p>
      </dgm:t>
    </dgm:pt>
    <dgm:pt modelId="{6C822746-3710-4480-9697-E3D04E5F4561}" type="sibTrans" cxnId="{E90DE1C9-54C7-48AB-8689-4982A6F7F2C9}">
      <dgm:prSet/>
      <dgm:spPr/>
      <dgm:t>
        <a:bodyPr/>
        <a:lstStyle/>
        <a:p>
          <a:endParaRPr lang="en-US"/>
        </a:p>
      </dgm:t>
    </dgm:pt>
    <dgm:pt modelId="{5C013B4E-F32F-4C15-B87B-9302FEF9FDAF}" type="pres">
      <dgm:prSet presAssocID="{5D60AA9D-F152-402F-A35F-F3CEC7B0BA9B}" presName="compositeShape" presStyleCnt="0">
        <dgm:presLayoutVars>
          <dgm:dir/>
          <dgm:resizeHandles/>
        </dgm:presLayoutVars>
      </dgm:prSet>
      <dgm:spPr/>
    </dgm:pt>
    <dgm:pt modelId="{726E83D7-C3A5-4B10-98D7-30D250BC0F46}" type="pres">
      <dgm:prSet presAssocID="{5D60AA9D-F152-402F-A35F-F3CEC7B0BA9B}" presName="pyramid" presStyleLbl="node1" presStyleIdx="0" presStyleCnt="1" custScaleX="226664"/>
      <dgm:spPr/>
    </dgm:pt>
    <dgm:pt modelId="{8B9EFD8A-9E9E-4F03-BDE5-5C5D448BBF0C}" type="pres">
      <dgm:prSet presAssocID="{5D60AA9D-F152-402F-A35F-F3CEC7B0BA9B}" presName="theList" presStyleCnt="0"/>
      <dgm:spPr/>
    </dgm:pt>
    <dgm:pt modelId="{2E999F99-146B-4A76-8818-253273FD048D}" type="pres">
      <dgm:prSet presAssocID="{81AA9FAF-7A62-496C-8E21-23CAD44AAB6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0211C-701C-46B3-907E-E2717B981FD5}" type="pres">
      <dgm:prSet presAssocID="{81AA9FAF-7A62-496C-8E21-23CAD44AAB65}" presName="aSpace" presStyleCnt="0"/>
      <dgm:spPr/>
    </dgm:pt>
    <dgm:pt modelId="{F1A8627B-326A-482C-BAD6-0322E75D7E6C}" type="pres">
      <dgm:prSet presAssocID="{BD1B3BDF-40D1-4715-9076-1FF3F827312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08B65-EF79-4E29-A04E-45073B69F778}" type="pres">
      <dgm:prSet presAssocID="{BD1B3BDF-40D1-4715-9076-1FF3F8273120}" presName="aSpace" presStyleCnt="0"/>
      <dgm:spPr/>
    </dgm:pt>
    <dgm:pt modelId="{14ED547E-82F9-4628-B90B-B4F0B21B5AE4}" type="pres">
      <dgm:prSet presAssocID="{80A7D782-CD21-4782-8F77-B14BD50C4A7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0183D-89C4-46EF-BB6C-893D30CC9168}" type="pres">
      <dgm:prSet presAssocID="{80A7D782-CD21-4782-8F77-B14BD50C4A78}" presName="aSpace" presStyleCnt="0"/>
      <dgm:spPr/>
    </dgm:pt>
  </dgm:ptLst>
  <dgm:cxnLst>
    <dgm:cxn modelId="{E08418D8-1DE7-4489-A64E-1E41E8646556}" srcId="{5D60AA9D-F152-402F-A35F-F3CEC7B0BA9B}" destId="{BD1B3BDF-40D1-4715-9076-1FF3F8273120}" srcOrd="1" destOrd="0" parTransId="{C7AEADBC-FB40-4141-A63B-B1FC36F230F4}" sibTransId="{A9AE72B1-42A3-4054-93E5-DE511D18D481}"/>
    <dgm:cxn modelId="{F72A3D58-2920-4581-BCC3-12C553D0B664}" type="presOf" srcId="{5D60AA9D-F152-402F-A35F-F3CEC7B0BA9B}" destId="{5C013B4E-F32F-4C15-B87B-9302FEF9FDAF}" srcOrd="0" destOrd="0" presId="urn:microsoft.com/office/officeart/2005/8/layout/pyramid2"/>
    <dgm:cxn modelId="{8BB619C5-D14D-42BD-BF42-6A7FCCADC96A}" srcId="{5D60AA9D-F152-402F-A35F-F3CEC7B0BA9B}" destId="{81AA9FAF-7A62-496C-8E21-23CAD44AAB65}" srcOrd="0" destOrd="0" parTransId="{AD4D7730-4B8F-41E6-914C-FF6E5CE7F629}" sibTransId="{22E9E121-6C00-468F-BF5B-76EDE7B8D6DD}"/>
    <dgm:cxn modelId="{E9A2308B-227E-468D-B8CE-453C485B51DB}" type="presOf" srcId="{BD1B3BDF-40D1-4715-9076-1FF3F8273120}" destId="{F1A8627B-326A-482C-BAD6-0322E75D7E6C}" srcOrd="0" destOrd="0" presId="urn:microsoft.com/office/officeart/2005/8/layout/pyramid2"/>
    <dgm:cxn modelId="{E90DE1C9-54C7-48AB-8689-4982A6F7F2C9}" srcId="{5D60AA9D-F152-402F-A35F-F3CEC7B0BA9B}" destId="{80A7D782-CD21-4782-8F77-B14BD50C4A78}" srcOrd="2" destOrd="0" parTransId="{22CBF848-2076-4C6A-88E5-AB835C73D527}" sibTransId="{6C822746-3710-4480-9697-E3D04E5F4561}"/>
    <dgm:cxn modelId="{1AB83BC4-FC2C-4906-83FF-84A77E92EC23}" type="presOf" srcId="{80A7D782-CD21-4782-8F77-B14BD50C4A78}" destId="{14ED547E-82F9-4628-B90B-B4F0B21B5AE4}" srcOrd="0" destOrd="0" presId="urn:microsoft.com/office/officeart/2005/8/layout/pyramid2"/>
    <dgm:cxn modelId="{86BD6499-2E51-4FCD-9B57-F960800AB0C3}" type="presOf" srcId="{81AA9FAF-7A62-496C-8E21-23CAD44AAB65}" destId="{2E999F99-146B-4A76-8818-253273FD048D}" srcOrd="0" destOrd="0" presId="urn:microsoft.com/office/officeart/2005/8/layout/pyramid2"/>
    <dgm:cxn modelId="{69FB7A3D-70D7-4703-AE3E-2A58C884FB23}" type="presParOf" srcId="{5C013B4E-F32F-4C15-B87B-9302FEF9FDAF}" destId="{726E83D7-C3A5-4B10-98D7-30D250BC0F46}" srcOrd="0" destOrd="0" presId="urn:microsoft.com/office/officeart/2005/8/layout/pyramid2"/>
    <dgm:cxn modelId="{B867B8E1-B333-479E-AF8B-7506128F972B}" type="presParOf" srcId="{5C013B4E-F32F-4C15-B87B-9302FEF9FDAF}" destId="{8B9EFD8A-9E9E-4F03-BDE5-5C5D448BBF0C}" srcOrd="1" destOrd="0" presId="urn:microsoft.com/office/officeart/2005/8/layout/pyramid2"/>
    <dgm:cxn modelId="{EE672961-2BAE-485F-AB87-DD89DBBC43BB}" type="presParOf" srcId="{8B9EFD8A-9E9E-4F03-BDE5-5C5D448BBF0C}" destId="{2E999F99-146B-4A76-8818-253273FD048D}" srcOrd="0" destOrd="0" presId="urn:microsoft.com/office/officeart/2005/8/layout/pyramid2"/>
    <dgm:cxn modelId="{FAF938FF-1D38-4480-9A2A-E1007EA600AF}" type="presParOf" srcId="{8B9EFD8A-9E9E-4F03-BDE5-5C5D448BBF0C}" destId="{3950211C-701C-46B3-907E-E2717B981FD5}" srcOrd="1" destOrd="0" presId="urn:microsoft.com/office/officeart/2005/8/layout/pyramid2"/>
    <dgm:cxn modelId="{47A6B296-B1A0-4B00-AF3C-58F574EF6E9A}" type="presParOf" srcId="{8B9EFD8A-9E9E-4F03-BDE5-5C5D448BBF0C}" destId="{F1A8627B-326A-482C-BAD6-0322E75D7E6C}" srcOrd="2" destOrd="0" presId="urn:microsoft.com/office/officeart/2005/8/layout/pyramid2"/>
    <dgm:cxn modelId="{CD27DC93-B6DB-47E5-B1B1-EB5FD0C6DCD7}" type="presParOf" srcId="{8B9EFD8A-9E9E-4F03-BDE5-5C5D448BBF0C}" destId="{DDA08B65-EF79-4E29-A04E-45073B69F778}" srcOrd="3" destOrd="0" presId="urn:microsoft.com/office/officeart/2005/8/layout/pyramid2"/>
    <dgm:cxn modelId="{C3DDD65E-1908-4D69-94EA-7EC1753D96D2}" type="presParOf" srcId="{8B9EFD8A-9E9E-4F03-BDE5-5C5D448BBF0C}" destId="{14ED547E-82F9-4628-B90B-B4F0B21B5AE4}" srcOrd="4" destOrd="0" presId="urn:microsoft.com/office/officeart/2005/8/layout/pyramid2"/>
    <dgm:cxn modelId="{32441C5E-D5F3-4659-8B80-8ADEABC01E93}" type="presParOf" srcId="{8B9EFD8A-9E9E-4F03-BDE5-5C5D448BBF0C}" destId="{4740183D-89C4-46EF-BB6C-893D30CC916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E86B5-C3CD-49C6-BDDF-10366061559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E3CAE-DE0D-4B44-BA7A-B3051E7CDB17}">
      <dgm:prSet phldrT="[Text]"/>
      <dgm:spPr/>
      <dgm:t>
        <a:bodyPr/>
        <a:lstStyle/>
        <a:p>
          <a:r>
            <a:rPr lang="en-US" dirty="0" err="1" smtClean="0"/>
            <a:t>খাদ্যের</a:t>
          </a:r>
          <a:r>
            <a:rPr lang="en-US" dirty="0" smtClean="0"/>
            <a:t> </a:t>
          </a:r>
          <a:r>
            <a:rPr lang="en-US" dirty="0" err="1" smtClean="0"/>
            <a:t>উপাদান</a:t>
          </a:r>
          <a:r>
            <a:rPr lang="en-US" dirty="0" smtClean="0"/>
            <a:t> </a:t>
          </a:r>
          <a:endParaRPr lang="en-US" dirty="0"/>
        </a:p>
      </dgm:t>
    </dgm:pt>
    <dgm:pt modelId="{8E6B66F2-1A82-4AB3-8A5D-0961B5ADFAAA}" type="parTrans" cxnId="{430D058A-16B7-4D44-B3E9-6DE612DA0550}">
      <dgm:prSet/>
      <dgm:spPr/>
      <dgm:t>
        <a:bodyPr/>
        <a:lstStyle/>
        <a:p>
          <a:endParaRPr lang="en-US"/>
        </a:p>
      </dgm:t>
    </dgm:pt>
    <dgm:pt modelId="{00A330E4-0544-4674-98ED-47C6F1CCEE67}" type="sibTrans" cxnId="{430D058A-16B7-4D44-B3E9-6DE612DA0550}">
      <dgm:prSet/>
      <dgm:spPr/>
      <dgm:t>
        <a:bodyPr/>
        <a:lstStyle/>
        <a:p>
          <a:endParaRPr lang="en-US"/>
        </a:p>
      </dgm:t>
    </dgm:pt>
    <dgm:pt modelId="{7D3C6D00-B91D-4AA7-9294-B0B59726E2A8}">
      <dgm:prSet phldrT="[Text]"/>
      <dgm:spPr/>
      <dgm:t>
        <a:bodyPr/>
        <a:lstStyle/>
        <a:p>
          <a:r>
            <a:rPr lang="en-US" b="1" dirty="0" err="1" smtClean="0"/>
            <a:t>শর্করা</a:t>
          </a:r>
          <a:r>
            <a:rPr lang="en-US" b="1" dirty="0" smtClean="0"/>
            <a:t> </a:t>
          </a:r>
          <a:r>
            <a:rPr lang="en-US" b="1" dirty="0" err="1" smtClean="0"/>
            <a:t>বা</a:t>
          </a:r>
          <a:r>
            <a:rPr lang="en-US" b="1" dirty="0" smtClean="0"/>
            <a:t> </a:t>
          </a:r>
          <a:r>
            <a:rPr lang="en-US" b="1" dirty="0" err="1" smtClean="0"/>
            <a:t>কার্বোহাইড্রেট</a:t>
          </a:r>
          <a:endParaRPr lang="en-US" dirty="0"/>
        </a:p>
      </dgm:t>
    </dgm:pt>
    <dgm:pt modelId="{F8A49466-811F-47EE-BED1-C44821C94A5E}" type="parTrans" cxnId="{2D20C992-FDD9-49F2-AAEC-6984C38FF0FB}">
      <dgm:prSet/>
      <dgm:spPr/>
      <dgm:t>
        <a:bodyPr/>
        <a:lstStyle/>
        <a:p>
          <a:endParaRPr lang="en-US"/>
        </a:p>
      </dgm:t>
    </dgm:pt>
    <dgm:pt modelId="{C99037D7-3602-4B62-9EE8-702555609694}" type="sibTrans" cxnId="{2D20C992-FDD9-49F2-AAEC-6984C38FF0FB}">
      <dgm:prSet/>
      <dgm:spPr/>
      <dgm:t>
        <a:bodyPr/>
        <a:lstStyle/>
        <a:p>
          <a:endParaRPr lang="en-US"/>
        </a:p>
      </dgm:t>
    </dgm:pt>
    <dgm:pt modelId="{AA7026BB-3731-44BC-ACF6-FD08DF5450FC}">
      <dgm:prSet phldrT="[Text]"/>
      <dgm:spPr/>
      <dgm:t>
        <a:bodyPr/>
        <a:lstStyle/>
        <a:p>
          <a:r>
            <a:rPr lang="en-US" b="1" dirty="0" err="1" smtClean="0">
              <a:latin typeface="SutonnyMJ" pitchFamily="2" charset="0"/>
            </a:rPr>
            <a:t>আমিষ</a:t>
          </a:r>
          <a:r>
            <a:rPr lang="en-US" b="1" dirty="0" smtClean="0">
              <a:latin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</a:rPr>
            <a:t>বা</a:t>
          </a:r>
          <a:r>
            <a:rPr lang="en-US" b="1" dirty="0" smtClean="0">
              <a:latin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</a:rPr>
            <a:t>প্রোটিন</a:t>
          </a:r>
          <a:endParaRPr lang="en-US" dirty="0"/>
        </a:p>
      </dgm:t>
    </dgm:pt>
    <dgm:pt modelId="{7436DD61-45FD-4AB1-BF08-AEE4B9C28905}" type="parTrans" cxnId="{FF17B547-4979-4BED-8154-AD32A7531017}">
      <dgm:prSet/>
      <dgm:spPr/>
      <dgm:t>
        <a:bodyPr/>
        <a:lstStyle/>
        <a:p>
          <a:endParaRPr lang="en-US"/>
        </a:p>
      </dgm:t>
    </dgm:pt>
    <dgm:pt modelId="{08B9568B-40E8-4AB8-9D75-7172F485AF47}" type="sibTrans" cxnId="{FF17B547-4979-4BED-8154-AD32A7531017}">
      <dgm:prSet/>
      <dgm:spPr/>
      <dgm:t>
        <a:bodyPr/>
        <a:lstStyle/>
        <a:p>
          <a:endParaRPr lang="en-US"/>
        </a:p>
      </dgm:t>
    </dgm:pt>
    <dgm:pt modelId="{38702E9E-8445-4880-83F6-60A8EB232B46}">
      <dgm:prSet phldrT="[Text]"/>
      <dgm:spPr/>
      <dgm:t>
        <a:bodyPr/>
        <a:lstStyle/>
        <a:p>
          <a:r>
            <a:rPr lang="en-US" b="1" dirty="0" err="1" smtClean="0">
              <a:latin typeface="SutonnyMJ" pitchFamily="2" charset="0"/>
            </a:rPr>
            <a:t>স্নেহপদার্থ</a:t>
          </a:r>
          <a:r>
            <a:rPr lang="en-US" b="1" dirty="0" smtClean="0">
              <a:latin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</a:rPr>
            <a:t>বা</a:t>
          </a:r>
          <a:r>
            <a:rPr lang="en-US" b="1" dirty="0" smtClean="0">
              <a:latin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</a:rPr>
            <a:t>ফ্যাট</a:t>
          </a:r>
          <a:endParaRPr lang="en-US" dirty="0"/>
        </a:p>
      </dgm:t>
    </dgm:pt>
    <dgm:pt modelId="{D8F30E8D-F7EB-4F3A-8BF0-F39BC9B0C704}" type="parTrans" cxnId="{81382465-7565-41A1-8367-148087B0C425}">
      <dgm:prSet/>
      <dgm:spPr/>
      <dgm:t>
        <a:bodyPr/>
        <a:lstStyle/>
        <a:p>
          <a:endParaRPr lang="en-US"/>
        </a:p>
      </dgm:t>
    </dgm:pt>
    <dgm:pt modelId="{2D3AD740-53BC-4EB5-A02A-1E230C430A9C}" type="sibTrans" cxnId="{81382465-7565-41A1-8367-148087B0C425}">
      <dgm:prSet/>
      <dgm:spPr/>
      <dgm:t>
        <a:bodyPr/>
        <a:lstStyle/>
        <a:p>
          <a:endParaRPr lang="en-US"/>
        </a:p>
      </dgm:t>
    </dgm:pt>
    <dgm:pt modelId="{FD2C8BFD-98E7-472F-8DE6-3D63616CDA2A}">
      <dgm:prSet phldrT="[Text]"/>
      <dgm:spPr/>
      <dgm:t>
        <a:bodyPr/>
        <a:lstStyle/>
        <a:p>
          <a:r>
            <a:rPr lang="en-US" b="1" dirty="0" err="1" smtClean="0">
              <a:latin typeface="SutonnyMJ" pitchFamily="2" charset="0"/>
            </a:rPr>
            <a:t>খাদ্যপ্রাণ</a:t>
          </a:r>
          <a:r>
            <a:rPr lang="en-US" b="1" dirty="0" smtClean="0">
              <a:latin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</a:rPr>
            <a:t>বা</a:t>
          </a:r>
          <a:r>
            <a:rPr lang="en-US" b="1" dirty="0" smtClean="0">
              <a:latin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</a:rPr>
            <a:t>ভিটামিন</a:t>
          </a:r>
          <a:endParaRPr lang="en-US" dirty="0"/>
        </a:p>
      </dgm:t>
    </dgm:pt>
    <dgm:pt modelId="{476969AB-1413-4B42-970C-A73C533F63EE}" type="parTrans" cxnId="{F27EBBFD-67C4-4F91-A7AE-77619AAC02CD}">
      <dgm:prSet/>
      <dgm:spPr/>
      <dgm:t>
        <a:bodyPr/>
        <a:lstStyle/>
        <a:p>
          <a:endParaRPr lang="en-US"/>
        </a:p>
      </dgm:t>
    </dgm:pt>
    <dgm:pt modelId="{8D274764-6224-48D0-AB3B-DBBA80819F0D}" type="sibTrans" cxnId="{F27EBBFD-67C4-4F91-A7AE-77619AAC02CD}">
      <dgm:prSet/>
      <dgm:spPr/>
      <dgm:t>
        <a:bodyPr/>
        <a:lstStyle/>
        <a:p>
          <a:endParaRPr lang="en-US"/>
        </a:p>
      </dgm:t>
    </dgm:pt>
    <dgm:pt modelId="{CE04B3BC-8AAF-4735-AC04-42952404A5A8}">
      <dgm:prSet phldrT="[Text]"/>
      <dgm:spPr/>
      <dgm:t>
        <a:bodyPr/>
        <a:lstStyle/>
        <a:p>
          <a:r>
            <a:rPr lang="en-US" b="1" dirty="0" err="1" smtClean="0">
              <a:latin typeface="SutonnyMJ" pitchFamily="2" charset="0"/>
            </a:rPr>
            <a:t>খনিজ</a:t>
          </a:r>
          <a:r>
            <a:rPr lang="en-US" b="1" dirty="0" smtClean="0">
              <a:latin typeface="SutonnyMJ" pitchFamily="2" charset="0"/>
            </a:rPr>
            <a:t> </a:t>
          </a:r>
          <a:r>
            <a:rPr lang="en-US" b="1" dirty="0" err="1" smtClean="0">
              <a:latin typeface="SutonnyMJ" pitchFamily="2" charset="0"/>
            </a:rPr>
            <a:t>লবণ</a:t>
          </a:r>
          <a:endParaRPr lang="en-US" dirty="0"/>
        </a:p>
      </dgm:t>
    </dgm:pt>
    <dgm:pt modelId="{F26F9158-2743-4D35-9155-0426428E7B1A}" type="parTrans" cxnId="{E150F23D-2EE1-4204-BBEF-7F563415B304}">
      <dgm:prSet/>
      <dgm:spPr/>
      <dgm:t>
        <a:bodyPr/>
        <a:lstStyle/>
        <a:p>
          <a:endParaRPr lang="en-US"/>
        </a:p>
      </dgm:t>
    </dgm:pt>
    <dgm:pt modelId="{A255F656-5433-4176-8BAA-3FCF2098AD6A}" type="sibTrans" cxnId="{E150F23D-2EE1-4204-BBEF-7F563415B304}">
      <dgm:prSet/>
      <dgm:spPr/>
      <dgm:t>
        <a:bodyPr/>
        <a:lstStyle/>
        <a:p>
          <a:endParaRPr lang="en-US"/>
        </a:p>
      </dgm:t>
    </dgm:pt>
    <dgm:pt modelId="{FB517D81-9972-45AC-B111-EF3A6DF69022}">
      <dgm:prSet phldrT="[Text]"/>
      <dgm:spPr/>
      <dgm:t>
        <a:bodyPr/>
        <a:lstStyle/>
        <a:p>
          <a:r>
            <a:rPr lang="en-US" dirty="0" err="1" smtClean="0"/>
            <a:t>পানি</a:t>
          </a:r>
          <a:endParaRPr lang="en-US" dirty="0"/>
        </a:p>
      </dgm:t>
    </dgm:pt>
    <dgm:pt modelId="{6B234D4D-ABCF-4730-BF90-20A838DFD9A0}" type="parTrans" cxnId="{DB5990D2-6C95-4EA1-80EE-20647EEF1499}">
      <dgm:prSet/>
      <dgm:spPr/>
      <dgm:t>
        <a:bodyPr/>
        <a:lstStyle/>
        <a:p>
          <a:endParaRPr lang="en-US"/>
        </a:p>
      </dgm:t>
    </dgm:pt>
    <dgm:pt modelId="{E26CA2BC-5564-4248-898E-EF022B925F84}" type="sibTrans" cxnId="{DB5990D2-6C95-4EA1-80EE-20647EEF1499}">
      <dgm:prSet/>
      <dgm:spPr/>
      <dgm:t>
        <a:bodyPr/>
        <a:lstStyle/>
        <a:p>
          <a:endParaRPr lang="en-US"/>
        </a:p>
      </dgm:t>
    </dgm:pt>
    <dgm:pt modelId="{F8A64EA9-2E82-4CD4-A7A8-DD2D9E0DB185}" type="pres">
      <dgm:prSet presAssocID="{B7DE86B5-C3CD-49C6-BDDF-10366061559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D669F10-529B-4917-9C2F-E11F9DCF40D3}" type="pres">
      <dgm:prSet presAssocID="{D6AE3CAE-DE0D-4B44-BA7A-B3051E7CDB1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FCE57B4-7004-4A18-AE27-CCE01590286A}" type="pres">
      <dgm:prSet presAssocID="{7D3C6D00-B91D-4AA7-9294-B0B59726E2A8}" presName="Accent1" presStyleCnt="0"/>
      <dgm:spPr/>
    </dgm:pt>
    <dgm:pt modelId="{B8F743C3-4CCF-4CDE-829F-B3A815BD8533}" type="pres">
      <dgm:prSet presAssocID="{7D3C6D00-B91D-4AA7-9294-B0B59726E2A8}" presName="Accent" presStyleLbl="bgShp" presStyleIdx="0" presStyleCnt="6"/>
      <dgm:spPr/>
    </dgm:pt>
    <dgm:pt modelId="{D6A09501-50B7-486C-8048-F4FB9B6741BD}" type="pres">
      <dgm:prSet presAssocID="{7D3C6D00-B91D-4AA7-9294-B0B59726E2A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27BB6-4298-469A-A4E3-5C08C207041E}" type="pres">
      <dgm:prSet presAssocID="{AA7026BB-3731-44BC-ACF6-FD08DF5450FC}" presName="Accent2" presStyleCnt="0"/>
      <dgm:spPr/>
    </dgm:pt>
    <dgm:pt modelId="{7A621191-50FF-4F23-9EB9-365785A00FB9}" type="pres">
      <dgm:prSet presAssocID="{AA7026BB-3731-44BC-ACF6-FD08DF5450FC}" presName="Accent" presStyleLbl="bgShp" presStyleIdx="1" presStyleCnt="6"/>
      <dgm:spPr/>
    </dgm:pt>
    <dgm:pt modelId="{783F7403-E7AA-4624-BD86-4A92B176A0BA}" type="pres">
      <dgm:prSet presAssocID="{AA7026BB-3731-44BC-ACF6-FD08DF5450F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1565A-6ECD-4F61-8290-5FA698A35A32}" type="pres">
      <dgm:prSet presAssocID="{38702E9E-8445-4880-83F6-60A8EB232B46}" presName="Accent3" presStyleCnt="0"/>
      <dgm:spPr/>
    </dgm:pt>
    <dgm:pt modelId="{C865F43B-A1F4-4DA7-B85A-B438688822AC}" type="pres">
      <dgm:prSet presAssocID="{38702E9E-8445-4880-83F6-60A8EB232B46}" presName="Accent" presStyleLbl="bgShp" presStyleIdx="2" presStyleCnt="6"/>
      <dgm:spPr/>
    </dgm:pt>
    <dgm:pt modelId="{E432FF70-CF99-43E5-8D86-68DBB192C01E}" type="pres">
      <dgm:prSet presAssocID="{38702E9E-8445-4880-83F6-60A8EB232B4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CC932-EC90-4409-9AD9-7DAC0B3304F9}" type="pres">
      <dgm:prSet presAssocID="{FD2C8BFD-98E7-472F-8DE6-3D63616CDA2A}" presName="Accent4" presStyleCnt="0"/>
      <dgm:spPr/>
    </dgm:pt>
    <dgm:pt modelId="{E71E905A-7B3D-43C4-848F-1B10E9F3B50B}" type="pres">
      <dgm:prSet presAssocID="{FD2C8BFD-98E7-472F-8DE6-3D63616CDA2A}" presName="Accent" presStyleLbl="bgShp" presStyleIdx="3" presStyleCnt="6"/>
      <dgm:spPr/>
    </dgm:pt>
    <dgm:pt modelId="{05294502-A913-4031-8E7D-F029136BB97A}" type="pres">
      <dgm:prSet presAssocID="{FD2C8BFD-98E7-472F-8DE6-3D63616CDA2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95042-8166-433B-81DC-61EF04B81E3F}" type="pres">
      <dgm:prSet presAssocID="{CE04B3BC-8AAF-4735-AC04-42952404A5A8}" presName="Accent5" presStyleCnt="0"/>
      <dgm:spPr/>
    </dgm:pt>
    <dgm:pt modelId="{E16B8214-72AE-4C51-A302-257822C1A651}" type="pres">
      <dgm:prSet presAssocID="{CE04B3BC-8AAF-4735-AC04-42952404A5A8}" presName="Accent" presStyleLbl="bgShp" presStyleIdx="4" presStyleCnt="6"/>
      <dgm:spPr/>
    </dgm:pt>
    <dgm:pt modelId="{3B285B6D-4A17-413D-BDC0-4EB5842B1827}" type="pres">
      <dgm:prSet presAssocID="{CE04B3BC-8AAF-4735-AC04-42952404A5A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ECB3A-0C03-44BB-965A-E597E9AB42B5}" type="pres">
      <dgm:prSet presAssocID="{FB517D81-9972-45AC-B111-EF3A6DF69022}" presName="Accent6" presStyleCnt="0"/>
      <dgm:spPr/>
    </dgm:pt>
    <dgm:pt modelId="{B277E239-B953-419F-89FE-1451A16E8522}" type="pres">
      <dgm:prSet presAssocID="{FB517D81-9972-45AC-B111-EF3A6DF69022}" presName="Accent" presStyleLbl="bgShp" presStyleIdx="5" presStyleCnt="6"/>
      <dgm:spPr/>
    </dgm:pt>
    <dgm:pt modelId="{986A6034-C5C7-4A6C-9683-8D8184800236}" type="pres">
      <dgm:prSet presAssocID="{FB517D81-9972-45AC-B111-EF3A6DF6902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6BC19B8-E239-45E8-8701-8AE4E35F3544}" type="presOf" srcId="{FD2C8BFD-98E7-472F-8DE6-3D63616CDA2A}" destId="{05294502-A913-4031-8E7D-F029136BB97A}" srcOrd="0" destOrd="0" presId="urn:microsoft.com/office/officeart/2011/layout/HexagonRadial"/>
    <dgm:cxn modelId="{2C73C162-43CB-426A-A227-389D82EBF635}" type="presOf" srcId="{7D3C6D00-B91D-4AA7-9294-B0B59726E2A8}" destId="{D6A09501-50B7-486C-8048-F4FB9B6741BD}" srcOrd="0" destOrd="0" presId="urn:microsoft.com/office/officeart/2011/layout/HexagonRadial"/>
    <dgm:cxn modelId="{F6738E61-6ED1-40E5-B6FB-BC60842C96D6}" type="presOf" srcId="{CE04B3BC-8AAF-4735-AC04-42952404A5A8}" destId="{3B285B6D-4A17-413D-BDC0-4EB5842B1827}" srcOrd="0" destOrd="0" presId="urn:microsoft.com/office/officeart/2011/layout/HexagonRadial"/>
    <dgm:cxn modelId="{430D058A-16B7-4D44-B3E9-6DE612DA0550}" srcId="{B7DE86B5-C3CD-49C6-BDDF-10366061559E}" destId="{D6AE3CAE-DE0D-4B44-BA7A-B3051E7CDB17}" srcOrd="0" destOrd="0" parTransId="{8E6B66F2-1A82-4AB3-8A5D-0961B5ADFAAA}" sibTransId="{00A330E4-0544-4674-98ED-47C6F1CCEE67}"/>
    <dgm:cxn modelId="{99A81071-E68D-4030-A01B-6209CC643A5C}" type="presOf" srcId="{AA7026BB-3731-44BC-ACF6-FD08DF5450FC}" destId="{783F7403-E7AA-4624-BD86-4A92B176A0BA}" srcOrd="0" destOrd="0" presId="urn:microsoft.com/office/officeart/2011/layout/HexagonRadial"/>
    <dgm:cxn modelId="{E150F23D-2EE1-4204-BBEF-7F563415B304}" srcId="{D6AE3CAE-DE0D-4B44-BA7A-B3051E7CDB17}" destId="{CE04B3BC-8AAF-4735-AC04-42952404A5A8}" srcOrd="4" destOrd="0" parTransId="{F26F9158-2743-4D35-9155-0426428E7B1A}" sibTransId="{A255F656-5433-4176-8BAA-3FCF2098AD6A}"/>
    <dgm:cxn modelId="{DB5990D2-6C95-4EA1-80EE-20647EEF1499}" srcId="{D6AE3CAE-DE0D-4B44-BA7A-B3051E7CDB17}" destId="{FB517D81-9972-45AC-B111-EF3A6DF69022}" srcOrd="5" destOrd="0" parTransId="{6B234D4D-ABCF-4730-BF90-20A838DFD9A0}" sibTransId="{E26CA2BC-5564-4248-898E-EF022B925F84}"/>
    <dgm:cxn modelId="{F27EBBFD-67C4-4F91-A7AE-77619AAC02CD}" srcId="{D6AE3CAE-DE0D-4B44-BA7A-B3051E7CDB17}" destId="{FD2C8BFD-98E7-472F-8DE6-3D63616CDA2A}" srcOrd="3" destOrd="0" parTransId="{476969AB-1413-4B42-970C-A73C533F63EE}" sibTransId="{8D274764-6224-48D0-AB3B-DBBA80819F0D}"/>
    <dgm:cxn modelId="{737AE9BC-BF09-46D6-A081-88EF1CA3CD83}" type="presOf" srcId="{B7DE86B5-C3CD-49C6-BDDF-10366061559E}" destId="{F8A64EA9-2E82-4CD4-A7A8-DD2D9E0DB185}" srcOrd="0" destOrd="0" presId="urn:microsoft.com/office/officeart/2011/layout/HexagonRadial"/>
    <dgm:cxn modelId="{FF17B547-4979-4BED-8154-AD32A7531017}" srcId="{D6AE3CAE-DE0D-4B44-BA7A-B3051E7CDB17}" destId="{AA7026BB-3731-44BC-ACF6-FD08DF5450FC}" srcOrd="1" destOrd="0" parTransId="{7436DD61-45FD-4AB1-BF08-AEE4B9C28905}" sibTransId="{08B9568B-40E8-4AB8-9D75-7172F485AF47}"/>
    <dgm:cxn modelId="{2D20C992-FDD9-49F2-AAEC-6984C38FF0FB}" srcId="{D6AE3CAE-DE0D-4B44-BA7A-B3051E7CDB17}" destId="{7D3C6D00-B91D-4AA7-9294-B0B59726E2A8}" srcOrd="0" destOrd="0" parTransId="{F8A49466-811F-47EE-BED1-C44821C94A5E}" sibTransId="{C99037D7-3602-4B62-9EE8-702555609694}"/>
    <dgm:cxn modelId="{1ECB664B-9DC0-41EE-850B-F7EE887A9F58}" type="presOf" srcId="{38702E9E-8445-4880-83F6-60A8EB232B46}" destId="{E432FF70-CF99-43E5-8D86-68DBB192C01E}" srcOrd="0" destOrd="0" presId="urn:microsoft.com/office/officeart/2011/layout/HexagonRadial"/>
    <dgm:cxn modelId="{81382465-7565-41A1-8367-148087B0C425}" srcId="{D6AE3CAE-DE0D-4B44-BA7A-B3051E7CDB17}" destId="{38702E9E-8445-4880-83F6-60A8EB232B46}" srcOrd="2" destOrd="0" parTransId="{D8F30E8D-F7EB-4F3A-8BF0-F39BC9B0C704}" sibTransId="{2D3AD740-53BC-4EB5-A02A-1E230C430A9C}"/>
    <dgm:cxn modelId="{6D38620F-3594-40EB-AC71-3A9005188981}" type="presOf" srcId="{FB517D81-9972-45AC-B111-EF3A6DF69022}" destId="{986A6034-C5C7-4A6C-9683-8D8184800236}" srcOrd="0" destOrd="0" presId="urn:microsoft.com/office/officeart/2011/layout/HexagonRadial"/>
    <dgm:cxn modelId="{C44021E2-806D-417A-B634-E9C4C94D3962}" type="presOf" srcId="{D6AE3CAE-DE0D-4B44-BA7A-B3051E7CDB17}" destId="{8D669F10-529B-4917-9C2F-E11F9DCF40D3}" srcOrd="0" destOrd="0" presId="urn:microsoft.com/office/officeart/2011/layout/HexagonRadial"/>
    <dgm:cxn modelId="{17667C00-A6C1-44A9-A4E2-356039B08D94}" type="presParOf" srcId="{F8A64EA9-2E82-4CD4-A7A8-DD2D9E0DB185}" destId="{8D669F10-529B-4917-9C2F-E11F9DCF40D3}" srcOrd="0" destOrd="0" presId="urn:microsoft.com/office/officeart/2011/layout/HexagonRadial"/>
    <dgm:cxn modelId="{FC49E6BA-21A3-47CC-8F78-BC7B5D5FE727}" type="presParOf" srcId="{F8A64EA9-2E82-4CD4-A7A8-DD2D9E0DB185}" destId="{5FCE57B4-7004-4A18-AE27-CCE01590286A}" srcOrd="1" destOrd="0" presId="urn:microsoft.com/office/officeart/2011/layout/HexagonRadial"/>
    <dgm:cxn modelId="{081FFD69-ADF2-4EEA-B93D-E9E421874849}" type="presParOf" srcId="{5FCE57B4-7004-4A18-AE27-CCE01590286A}" destId="{B8F743C3-4CCF-4CDE-829F-B3A815BD8533}" srcOrd="0" destOrd="0" presId="urn:microsoft.com/office/officeart/2011/layout/HexagonRadial"/>
    <dgm:cxn modelId="{1B84D91D-A80C-4400-AD45-9E396AC72A60}" type="presParOf" srcId="{F8A64EA9-2E82-4CD4-A7A8-DD2D9E0DB185}" destId="{D6A09501-50B7-486C-8048-F4FB9B6741BD}" srcOrd="2" destOrd="0" presId="urn:microsoft.com/office/officeart/2011/layout/HexagonRadial"/>
    <dgm:cxn modelId="{748073C9-8794-4E80-8F72-6CAD34A1B5E2}" type="presParOf" srcId="{F8A64EA9-2E82-4CD4-A7A8-DD2D9E0DB185}" destId="{BB927BB6-4298-469A-A4E3-5C08C207041E}" srcOrd="3" destOrd="0" presId="urn:microsoft.com/office/officeart/2011/layout/HexagonRadial"/>
    <dgm:cxn modelId="{52C14336-782E-4E3E-958A-5101B3DC107A}" type="presParOf" srcId="{BB927BB6-4298-469A-A4E3-5C08C207041E}" destId="{7A621191-50FF-4F23-9EB9-365785A00FB9}" srcOrd="0" destOrd="0" presId="urn:microsoft.com/office/officeart/2011/layout/HexagonRadial"/>
    <dgm:cxn modelId="{5AF4BC37-D3CF-4C8C-B1F6-F428FF98613B}" type="presParOf" srcId="{F8A64EA9-2E82-4CD4-A7A8-DD2D9E0DB185}" destId="{783F7403-E7AA-4624-BD86-4A92B176A0BA}" srcOrd="4" destOrd="0" presId="urn:microsoft.com/office/officeart/2011/layout/HexagonRadial"/>
    <dgm:cxn modelId="{310100BC-28A2-4066-869A-F6E869755243}" type="presParOf" srcId="{F8A64EA9-2E82-4CD4-A7A8-DD2D9E0DB185}" destId="{E831565A-6ECD-4F61-8290-5FA698A35A32}" srcOrd="5" destOrd="0" presId="urn:microsoft.com/office/officeart/2011/layout/HexagonRadial"/>
    <dgm:cxn modelId="{44D13611-281D-4F02-B71F-CD9DB3841E20}" type="presParOf" srcId="{E831565A-6ECD-4F61-8290-5FA698A35A32}" destId="{C865F43B-A1F4-4DA7-B85A-B438688822AC}" srcOrd="0" destOrd="0" presId="urn:microsoft.com/office/officeart/2011/layout/HexagonRadial"/>
    <dgm:cxn modelId="{FAE94FDA-72DA-4D47-A7D9-0845761D7C03}" type="presParOf" srcId="{F8A64EA9-2E82-4CD4-A7A8-DD2D9E0DB185}" destId="{E432FF70-CF99-43E5-8D86-68DBB192C01E}" srcOrd="6" destOrd="0" presId="urn:microsoft.com/office/officeart/2011/layout/HexagonRadial"/>
    <dgm:cxn modelId="{92370BAE-5144-43B4-A698-62B1BEDA1352}" type="presParOf" srcId="{F8A64EA9-2E82-4CD4-A7A8-DD2D9E0DB185}" destId="{A8FCC932-EC90-4409-9AD9-7DAC0B3304F9}" srcOrd="7" destOrd="0" presId="urn:microsoft.com/office/officeart/2011/layout/HexagonRadial"/>
    <dgm:cxn modelId="{393A3DB6-9DF7-4B1E-9A1C-65E399759C0B}" type="presParOf" srcId="{A8FCC932-EC90-4409-9AD9-7DAC0B3304F9}" destId="{E71E905A-7B3D-43C4-848F-1B10E9F3B50B}" srcOrd="0" destOrd="0" presId="urn:microsoft.com/office/officeart/2011/layout/HexagonRadial"/>
    <dgm:cxn modelId="{CD4BCF15-1189-47B0-8345-B4A41BBB1F86}" type="presParOf" srcId="{F8A64EA9-2E82-4CD4-A7A8-DD2D9E0DB185}" destId="{05294502-A913-4031-8E7D-F029136BB97A}" srcOrd="8" destOrd="0" presId="urn:microsoft.com/office/officeart/2011/layout/HexagonRadial"/>
    <dgm:cxn modelId="{9F0FAF43-EBD1-497E-8B24-7F2882373E00}" type="presParOf" srcId="{F8A64EA9-2E82-4CD4-A7A8-DD2D9E0DB185}" destId="{81E95042-8166-433B-81DC-61EF04B81E3F}" srcOrd="9" destOrd="0" presId="urn:microsoft.com/office/officeart/2011/layout/HexagonRadial"/>
    <dgm:cxn modelId="{F978697E-1004-44E8-9714-D3308CB81AD0}" type="presParOf" srcId="{81E95042-8166-433B-81DC-61EF04B81E3F}" destId="{E16B8214-72AE-4C51-A302-257822C1A651}" srcOrd="0" destOrd="0" presId="urn:microsoft.com/office/officeart/2011/layout/HexagonRadial"/>
    <dgm:cxn modelId="{8E4E8313-1714-4608-85E4-7FF309A7E737}" type="presParOf" srcId="{F8A64EA9-2E82-4CD4-A7A8-DD2D9E0DB185}" destId="{3B285B6D-4A17-413D-BDC0-4EB5842B1827}" srcOrd="10" destOrd="0" presId="urn:microsoft.com/office/officeart/2011/layout/HexagonRadial"/>
    <dgm:cxn modelId="{8B899E60-FDDE-46B1-B0C1-A724948DD4A2}" type="presParOf" srcId="{F8A64EA9-2E82-4CD4-A7A8-DD2D9E0DB185}" destId="{A19ECB3A-0C03-44BB-965A-E597E9AB42B5}" srcOrd="11" destOrd="0" presId="urn:microsoft.com/office/officeart/2011/layout/HexagonRadial"/>
    <dgm:cxn modelId="{902701B0-856F-4293-8F95-0D0D939534F6}" type="presParOf" srcId="{A19ECB3A-0C03-44BB-965A-E597E9AB42B5}" destId="{B277E239-B953-419F-89FE-1451A16E8522}" srcOrd="0" destOrd="0" presId="urn:microsoft.com/office/officeart/2011/layout/HexagonRadial"/>
    <dgm:cxn modelId="{E10A94F7-BD0A-4486-9162-C2AC8A7BB009}" type="presParOf" srcId="{F8A64EA9-2E82-4CD4-A7A8-DD2D9E0DB185}" destId="{986A6034-C5C7-4A6C-9683-8D818480023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E83D7-C3A5-4B10-98D7-30D250BC0F46}">
      <dsp:nvSpPr>
        <dsp:cNvPr id="0" name=""/>
        <dsp:cNvSpPr/>
      </dsp:nvSpPr>
      <dsp:spPr>
        <a:xfrm>
          <a:off x="-100754" y="0"/>
          <a:ext cx="8797820" cy="38814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99F99-146B-4A76-8818-253273FD048D}">
      <dsp:nvSpPr>
        <dsp:cNvPr id="0" name=""/>
        <dsp:cNvSpPr/>
      </dsp:nvSpPr>
      <dsp:spPr>
        <a:xfrm>
          <a:off x="4298156" y="390228"/>
          <a:ext cx="2522934" cy="9188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খাদ্যের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প্রকারভেদঃ</a:t>
          </a:r>
          <a:endParaRPr lang="en-US" sz="2400" kern="1200" dirty="0"/>
        </a:p>
      </dsp:txBody>
      <dsp:txXfrm>
        <a:off x="4343009" y="435081"/>
        <a:ext cx="2433228" cy="829102"/>
      </dsp:txXfrm>
    </dsp:sp>
    <dsp:sp modelId="{F1A8627B-326A-482C-BAD6-0322E75D7E6C}">
      <dsp:nvSpPr>
        <dsp:cNvPr id="0" name=""/>
        <dsp:cNvSpPr/>
      </dsp:nvSpPr>
      <dsp:spPr>
        <a:xfrm>
          <a:off x="4298156" y="1423888"/>
          <a:ext cx="2522934" cy="9188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400" b="0" i="0" kern="1200" dirty="0" smtClean="0"/>
            <a:t>দেহ-পরিপোষ্ক খাদ্য</a:t>
          </a:r>
          <a:endParaRPr lang="en-US" sz="2400" kern="1200" dirty="0"/>
        </a:p>
      </dsp:txBody>
      <dsp:txXfrm>
        <a:off x="4343009" y="1468741"/>
        <a:ext cx="2433228" cy="829102"/>
      </dsp:txXfrm>
    </dsp:sp>
    <dsp:sp modelId="{14ED547E-82F9-4628-B90B-B4F0B21B5AE4}">
      <dsp:nvSpPr>
        <dsp:cNvPr id="0" name=""/>
        <dsp:cNvSpPr/>
      </dsp:nvSpPr>
      <dsp:spPr>
        <a:xfrm>
          <a:off x="4298156" y="2457548"/>
          <a:ext cx="2522934" cy="9188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400" b="0" i="0" kern="1200" dirty="0" smtClean="0"/>
            <a:t>দেহ-সংরক্ষক খাদ্য</a:t>
          </a:r>
          <a:endParaRPr lang="en-US" sz="2400" kern="1200" dirty="0"/>
        </a:p>
      </dsp:txBody>
      <dsp:txXfrm>
        <a:off x="4343009" y="2502401"/>
        <a:ext cx="2433228" cy="829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69F10-529B-4917-9C2F-E11F9DCF40D3}">
      <dsp:nvSpPr>
        <dsp:cNvPr id="0" name=""/>
        <dsp:cNvSpPr/>
      </dsp:nvSpPr>
      <dsp:spPr>
        <a:xfrm>
          <a:off x="3502201" y="1252151"/>
          <a:ext cx="1591539" cy="137674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খাদ্যের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উপাদান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3765941" y="1480297"/>
        <a:ext cx="1064059" cy="920453"/>
      </dsp:txXfrm>
    </dsp:sp>
    <dsp:sp modelId="{7A621191-50FF-4F23-9EB9-365785A00FB9}">
      <dsp:nvSpPr>
        <dsp:cNvPr id="0" name=""/>
        <dsp:cNvSpPr/>
      </dsp:nvSpPr>
      <dsp:spPr>
        <a:xfrm>
          <a:off x="4498810" y="593471"/>
          <a:ext cx="600482" cy="5173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09501-50B7-486C-8048-F4FB9B6741BD}">
      <dsp:nvSpPr>
        <dsp:cNvPr id="0" name=""/>
        <dsp:cNvSpPr/>
      </dsp:nvSpPr>
      <dsp:spPr>
        <a:xfrm>
          <a:off x="3648805" y="0"/>
          <a:ext cx="1304254" cy="11283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শর্করা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বা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কার্বোহাইড্রেট</a:t>
          </a:r>
          <a:endParaRPr lang="en-US" sz="1500" kern="1200" dirty="0"/>
        </a:p>
      </dsp:txBody>
      <dsp:txXfrm>
        <a:off x="3864948" y="186989"/>
        <a:ext cx="871968" cy="754355"/>
      </dsp:txXfrm>
    </dsp:sp>
    <dsp:sp modelId="{C865F43B-A1F4-4DA7-B85A-B438688822AC}">
      <dsp:nvSpPr>
        <dsp:cNvPr id="0" name=""/>
        <dsp:cNvSpPr/>
      </dsp:nvSpPr>
      <dsp:spPr>
        <a:xfrm>
          <a:off x="5199620" y="1560725"/>
          <a:ext cx="600482" cy="5173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F7403-E7AA-4624-BD86-4A92B176A0BA}">
      <dsp:nvSpPr>
        <dsp:cNvPr id="0" name=""/>
        <dsp:cNvSpPr/>
      </dsp:nvSpPr>
      <dsp:spPr>
        <a:xfrm>
          <a:off x="4844958" y="694000"/>
          <a:ext cx="1304254" cy="11283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SutonnyMJ" pitchFamily="2" charset="0"/>
            </a:rPr>
            <a:t>আমিষ</a:t>
          </a:r>
          <a:r>
            <a:rPr lang="en-US" sz="1500" b="1" kern="1200" dirty="0" smtClean="0">
              <a:latin typeface="SutonnyMJ" pitchFamily="2" charset="0"/>
            </a:rPr>
            <a:t> </a:t>
          </a:r>
          <a:r>
            <a:rPr lang="en-US" sz="1500" b="1" kern="1200" dirty="0" err="1" smtClean="0">
              <a:latin typeface="SutonnyMJ" pitchFamily="2" charset="0"/>
            </a:rPr>
            <a:t>বা</a:t>
          </a:r>
          <a:r>
            <a:rPr lang="en-US" sz="1500" b="1" kern="1200" dirty="0" smtClean="0">
              <a:latin typeface="SutonnyMJ" pitchFamily="2" charset="0"/>
            </a:rPr>
            <a:t> </a:t>
          </a:r>
          <a:r>
            <a:rPr lang="en-US" sz="1500" b="1" kern="1200" dirty="0" err="1" smtClean="0">
              <a:latin typeface="SutonnyMJ" pitchFamily="2" charset="0"/>
            </a:rPr>
            <a:t>প্রোটিন</a:t>
          </a:r>
          <a:endParaRPr lang="en-US" sz="1500" kern="1200" dirty="0"/>
        </a:p>
      </dsp:txBody>
      <dsp:txXfrm>
        <a:off x="5061101" y="880989"/>
        <a:ext cx="871968" cy="754355"/>
      </dsp:txXfrm>
    </dsp:sp>
    <dsp:sp modelId="{E71E905A-7B3D-43C4-848F-1B10E9F3B50B}">
      <dsp:nvSpPr>
        <dsp:cNvPr id="0" name=""/>
        <dsp:cNvSpPr/>
      </dsp:nvSpPr>
      <dsp:spPr>
        <a:xfrm>
          <a:off x="4712792" y="2652574"/>
          <a:ext cx="600482" cy="5173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2FF70-CF99-43E5-8D86-68DBB192C01E}">
      <dsp:nvSpPr>
        <dsp:cNvPr id="0" name=""/>
        <dsp:cNvSpPr/>
      </dsp:nvSpPr>
      <dsp:spPr>
        <a:xfrm>
          <a:off x="4844958" y="2058326"/>
          <a:ext cx="1304254" cy="11283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SutonnyMJ" pitchFamily="2" charset="0"/>
            </a:rPr>
            <a:t>স্নেহপদার্থ</a:t>
          </a:r>
          <a:r>
            <a:rPr lang="en-US" sz="1500" b="1" kern="1200" dirty="0" smtClean="0">
              <a:latin typeface="SutonnyMJ" pitchFamily="2" charset="0"/>
            </a:rPr>
            <a:t> </a:t>
          </a:r>
          <a:r>
            <a:rPr lang="en-US" sz="1500" b="1" kern="1200" dirty="0" err="1" smtClean="0">
              <a:latin typeface="SutonnyMJ" pitchFamily="2" charset="0"/>
            </a:rPr>
            <a:t>বা</a:t>
          </a:r>
          <a:r>
            <a:rPr lang="en-US" sz="1500" b="1" kern="1200" dirty="0" smtClean="0">
              <a:latin typeface="SutonnyMJ" pitchFamily="2" charset="0"/>
            </a:rPr>
            <a:t> </a:t>
          </a:r>
          <a:r>
            <a:rPr lang="en-US" sz="1500" b="1" kern="1200" dirty="0" err="1" smtClean="0">
              <a:latin typeface="SutonnyMJ" pitchFamily="2" charset="0"/>
            </a:rPr>
            <a:t>ফ্যাট</a:t>
          </a:r>
          <a:endParaRPr lang="en-US" sz="1500" kern="1200" dirty="0"/>
        </a:p>
      </dsp:txBody>
      <dsp:txXfrm>
        <a:off x="5061101" y="2245315"/>
        <a:ext cx="871968" cy="754355"/>
      </dsp:txXfrm>
    </dsp:sp>
    <dsp:sp modelId="{E16B8214-72AE-4C51-A302-257822C1A651}">
      <dsp:nvSpPr>
        <dsp:cNvPr id="0" name=""/>
        <dsp:cNvSpPr/>
      </dsp:nvSpPr>
      <dsp:spPr>
        <a:xfrm>
          <a:off x="3505163" y="2765912"/>
          <a:ext cx="600482" cy="5173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94502-A913-4031-8E7D-F029136BB97A}">
      <dsp:nvSpPr>
        <dsp:cNvPr id="0" name=""/>
        <dsp:cNvSpPr/>
      </dsp:nvSpPr>
      <dsp:spPr>
        <a:xfrm>
          <a:off x="3648805" y="2753103"/>
          <a:ext cx="1304254" cy="11283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SutonnyMJ" pitchFamily="2" charset="0"/>
            </a:rPr>
            <a:t>খাদ্যপ্রাণ</a:t>
          </a:r>
          <a:r>
            <a:rPr lang="en-US" sz="1500" b="1" kern="1200" dirty="0" smtClean="0">
              <a:latin typeface="SutonnyMJ" pitchFamily="2" charset="0"/>
            </a:rPr>
            <a:t> </a:t>
          </a:r>
          <a:r>
            <a:rPr lang="en-US" sz="1500" b="1" kern="1200" dirty="0" err="1" smtClean="0">
              <a:latin typeface="SutonnyMJ" pitchFamily="2" charset="0"/>
            </a:rPr>
            <a:t>বা</a:t>
          </a:r>
          <a:r>
            <a:rPr lang="en-US" sz="1500" b="1" kern="1200" dirty="0" smtClean="0">
              <a:latin typeface="SutonnyMJ" pitchFamily="2" charset="0"/>
            </a:rPr>
            <a:t> </a:t>
          </a:r>
          <a:r>
            <a:rPr lang="en-US" sz="1500" b="1" kern="1200" dirty="0" err="1" smtClean="0">
              <a:latin typeface="SutonnyMJ" pitchFamily="2" charset="0"/>
            </a:rPr>
            <a:t>ভিটামিন</a:t>
          </a:r>
          <a:endParaRPr lang="en-US" sz="1500" kern="1200" dirty="0"/>
        </a:p>
      </dsp:txBody>
      <dsp:txXfrm>
        <a:off x="3864948" y="2940092"/>
        <a:ext cx="871968" cy="754355"/>
      </dsp:txXfrm>
    </dsp:sp>
    <dsp:sp modelId="{B277E239-B953-419F-89FE-1451A16E8522}">
      <dsp:nvSpPr>
        <dsp:cNvPr id="0" name=""/>
        <dsp:cNvSpPr/>
      </dsp:nvSpPr>
      <dsp:spPr>
        <a:xfrm>
          <a:off x="2792876" y="1799046"/>
          <a:ext cx="600482" cy="5173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85B6D-4A17-413D-BDC0-4EB5842B1827}">
      <dsp:nvSpPr>
        <dsp:cNvPr id="0" name=""/>
        <dsp:cNvSpPr/>
      </dsp:nvSpPr>
      <dsp:spPr>
        <a:xfrm>
          <a:off x="2447098" y="2059102"/>
          <a:ext cx="1304254" cy="11283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SutonnyMJ" pitchFamily="2" charset="0"/>
            </a:rPr>
            <a:t>খনিজ</a:t>
          </a:r>
          <a:r>
            <a:rPr lang="en-US" sz="1500" b="1" kern="1200" dirty="0" smtClean="0">
              <a:latin typeface="SutonnyMJ" pitchFamily="2" charset="0"/>
            </a:rPr>
            <a:t> </a:t>
          </a:r>
          <a:r>
            <a:rPr lang="en-US" sz="1500" b="1" kern="1200" dirty="0" err="1" smtClean="0">
              <a:latin typeface="SutonnyMJ" pitchFamily="2" charset="0"/>
            </a:rPr>
            <a:t>লবণ</a:t>
          </a:r>
          <a:endParaRPr lang="en-US" sz="1500" kern="1200" dirty="0"/>
        </a:p>
      </dsp:txBody>
      <dsp:txXfrm>
        <a:off x="2663241" y="2246091"/>
        <a:ext cx="871968" cy="754355"/>
      </dsp:txXfrm>
    </dsp:sp>
    <dsp:sp modelId="{986A6034-C5C7-4A6C-9683-8D8184800236}">
      <dsp:nvSpPr>
        <dsp:cNvPr id="0" name=""/>
        <dsp:cNvSpPr/>
      </dsp:nvSpPr>
      <dsp:spPr>
        <a:xfrm>
          <a:off x="2447098" y="692448"/>
          <a:ext cx="1304254" cy="11283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পানি</a:t>
          </a:r>
          <a:endParaRPr lang="en-US" sz="1500" kern="1200" dirty="0"/>
        </a:p>
      </dsp:txBody>
      <dsp:txXfrm>
        <a:off x="2663241" y="879437"/>
        <a:ext cx="871968" cy="754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8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70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0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248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55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08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3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9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2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1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4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A94D-8249-4F79-B939-0CB7DE2E21D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6FC80D-A93E-4A53-8343-9DEA7FC3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2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/index.php?title=%E0%A6%B8%E0%A7%81%E0%A6%95%E0%A7%8D%E0%A6%B0%E0%A7%8B%E0%A6%9C&amp;action=edit&amp;redlink=1" TargetMode="External"/><Relationship Id="rId3" Type="http://schemas.openxmlformats.org/officeDocument/2006/relationships/hyperlink" Target="https://bn.wikipedia.org/wiki/%E0%A6%AE%E0%A6%A8%E0%A7%8B%E0%A6%B8%E0%A7%8D%E0%A6%AF%E0%A6%BE%E0%A6%95%E0%A6%BE%E0%A6%B0%E0%A6%BE%E0%A6%87%E0%A6%A1" TargetMode="External"/><Relationship Id="rId7" Type="http://schemas.openxmlformats.org/officeDocument/2006/relationships/hyperlink" Target="https://bn.wikipedia.org/w/index.php?title=%E0%A6%A1%E0%A6%BE%E0%A6%87%E0%A6%B8%E0%A7%8D%E0%A6%AF%E0%A6%BE%E0%A6%95%E0%A6%BE%E0%A6%B0%E0%A6%BE%E0%A6%87%E0%A6%A1&amp;action=edit&amp;redlink=1" TargetMode="External"/><Relationship Id="rId2" Type="http://schemas.openxmlformats.org/officeDocument/2006/relationships/hyperlink" Target="https://bn.wikipedia.org/wiki/%E0%A6%B6%E0%A6%B0%E0%A7%8D%E0%A6%95%E0%A6%B0%E0%A6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.wikipedia.org/w/index.php?title=%E0%A6%97%E0%A7%8D%E0%A6%AF%E0%A6%BE%E0%A6%B2%E0%A6%BE%E0%A6%95%E0%A6%9F%E0%A7%8B%E0%A6%9C&amp;action=edit&amp;redlink=1" TargetMode="External"/><Relationship Id="rId11" Type="http://schemas.openxmlformats.org/officeDocument/2006/relationships/hyperlink" Target="https://bn.wikipedia.org/wiki/%E0%A6%B6%E0%A7%8D%E0%A6%AC%E0%A7%87%E0%A6%A4%E0%A6%B8%E0%A6%BE%E0%A6%B0" TargetMode="External"/><Relationship Id="rId5" Type="http://schemas.openxmlformats.org/officeDocument/2006/relationships/hyperlink" Target="https://bn.wikipedia.org/wiki/%E0%A6%AB%E0%A7%8D%E0%A6%B0%E0%A7%81%E0%A6%95%E0%A7%8D%E0%A6%9F%E0%A7%8B%E0%A6%9C" TargetMode="External"/><Relationship Id="rId10" Type="http://schemas.openxmlformats.org/officeDocument/2006/relationships/hyperlink" Target="https://bn.wikipedia.org/w/index.php?title=%E0%A6%AE%E0%A6%B2%E0%A6%9F%E0%A7%8B%E0%A6%9C&amp;action=edit&amp;redlink=1" TargetMode="External"/><Relationship Id="rId4" Type="http://schemas.openxmlformats.org/officeDocument/2006/relationships/hyperlink" Target="https://bn.wikipedia.org/wiki/%E0%A6%97%E0%A7%8D%E0%A6%B2%E0%A7%81%E0%A6%95%E0%A7%8B%E0%A6%9C" TargetMode="External"/><Relationship Id="rId9" Type="http://schemas.openxmlformats.org/officeDocument/2006/relationships/hyperlink" Target="https://bn.wikipedia.org/wiki/%E0%A6%B2%E0%A7%8D%E0%A6%AF%E0%A6%BE%E0%A6%95%E0%A6%9F%E0%A7%8B%E0%A6%9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1%E0%A6%BF%E0%A6%AE" TargetMode="External"/><Relationship Id="rId7" Type="http://schemas.openxmlformats.org/officeDocument/2006/relationships/hyperlink" Target="https://bn.wikipedia.org/wiki/%E0%A6%97%E0%A6%AE" TargetMode="External"/><Relationship Id="rId2" Type="http://schemas.openxmlformats.org/officeDocument/2006/relationships/hyperlink" Target="https://bn.wikipedia.org/wiki/%E0%A6%AE%E0%A6%BE%E0%A6%9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.wikipedia.org/wiki/%E0%A6%B8%E0%A6%AF%E0%A6%BC%E0%A6%BE%E0%A6%AC%E0%A6%BF%E0%A6%A8" TargetMode="External"/><Relationship Id="rId5" Type="http://schemas.openxmlformats.org/officeDocument/2006/relationships/hyperlink" Target="https://bn.wikipedia.org/wiki/%E0%A6%A1%E0%A6%BE%E0%A6%B2" TargetMode="External"/><Relationship Id="rId4" Type="http://schemas.openxmlformats.org/officeDocument/2006/relationships/hyperlink" Target="https://bn.wikipedia.org/wiki/%E0%A6%A6%E0%A7%81%E0%A6%A7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8%E0%A6%BE%E0%A6%B0%E0%A6%BF%E0%A6%95%E0%A7%87%E0%A6%B2" TargetMode="External"/><Relationship Id="rId2" Type="http://schemas.openxmlformats.org/officeDocument/2006/relationships/hyperlink" Target="https://bn.wikipedia.org/wiki/%E0%A6%AC%E0%A6%BE%E0%A6%A6%E0%A6%BE%E0%A6%A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E%E0%A7%81%E0%A6%97" TargetMode="External"/><Relationship Id="rId13" Type="http://schemas.openxmlformats.org/officeDocument/2006/relationships/hyperlink" Target="https://bn.wikipedia.org/wiki/%E0%A6%9F%E0%A6%AE%E0%A7%87%E0%A6%9F%E0%A7%8B" TargetMode="External"/><Relationship Id="rId18" Type="http://schemas.openxmlformats.org/officeDocument/2006/relationships/hyperlink" Target="https://bn.wikipedia.org/wiki/%E0%A6%86%E0%A6%AE%E0%A6%B2%E0%A6%95%E0%A6%BF" TargetMode="External"/><Relationship Id="rId3" Type="http://schemas.openxmlformats.org/officeDocument/2006/relationships/hyperlink" Target="https://bn.wikipedia.org/wiki/%E0%A6%A1%E0%A6%BF%E0%A6%AE" TargetMode="External"/><Relationship Id="rId7" Type="http://schemas.openxmlformats.org/officeDocument/2006/relationships/hyperlink" Target="https://bn.wikipedia.org/wiki/%E0%A6%9B%E0%A7%8B%E0%A6%B2%E0%A6%BE" TargetMode="External"/><Relationship Id="rId12" Type="http://schemas.openxmlformats.org/officeDocument/2006/relationships/hyperlink" Target="https://bn.wikipedia.org/wiki/%E0%A6%AA%E0%A6%BE%E0%A6%B2%E0%A6%82_%E0%A6%B6%E0%A6%BE%E0%A6%95" TargetMode="External"/><Relationship Id="rId17" Type="http://schemas.openxmlformats.org/officeDocument/2006/relationships/hyperlink" Target="https://bn.wikipedia.org/wiki/%E0%A6%86%E0%A6%AE" TargetMode="External"/><Relationship Id="rId2" Type="http://schemas.openxmlformats.org/officeDocument/2006/relationships/hyperlink" Target="https://bn.wikipedia.org/wiki/%E0%A6%A6%E0%A7%81%E0%A6%A7" TargetMode="External"/><Relationship Id="rId16" Type="http://schemas.openxmlformats.org/officeDocument/2006/relationships/hyperlink" Target="https://bn.wikipedia.org/wiki/%E0%A6%B2%E0%A7%87%E0%A6%AC%E0%A7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.wikipedia.org/wiki/%E0%A6%AC%E0%A6%BE%E0%A6%A6%E0%A6%BE%E0%A6%AE" TargetMode="External"/><Relationship Id="rId11" Type="http://schemas.openxmlformats.org/officeDocument/2006/relationships/hyperlink" Target="https://bn.wikipedia.org/wiki/%E0%A6%AE%E0%A6%9F%E0%A6%B0%E0%A6%B6%E0%A7%81%E0%A6%81%E0%A6%9F%E0%A6%BF" TargetMode="External"/><Relationship Id="rId5" Type="http://schemas.openxmlformats.org/officeDocument/2006/relationships/hyperlink" Target="https://bn.wikipedia.org/wiki/%E0%A6%AE%E0%A6%BE%E0%A6%82%E0%A6%B8" TargetMode="External"/><Relationship Id="rId15" Type="http://schemas.openxmlformats.org/officeDocument/2006/relationships/hyperlink" Target="https://bn.wikipedia.org/wiki/%E0%A6%AB%E0%A7%81%E0%A6%B2%E0%A6%95%E0%A6%AA%E0%A6%BF" TargetMode="External"/><Relationship Id="rId10" Type="http://schemas.openxmlformats.org/officeDocument/2006/relationships/hyperlink" Target="https://bn.wikipedia.org/wiki/%E0%A6%97%E0%A6%BE%E0%A6%9C%E0%A6%B0" TargetMode="External"/><Relationship Id="rId19" Type="http://schemas.openxmlformats.org/officeDocument/2006/relationships/hyperlink" Target="https://bn.wikipedia.org/wiki/%E0%A6%86%E0%A6%AA%E0%A7%87%E0%A6%B2" TargetMode="External"/><Relationship Id="rId4" Type="http://schemas.openxmlformats.org/officeDocument/2006/relationships/hyperlink" Target="https://bn.wikipedia.org/wiki/%E0%A6%AE%E0%A6%BE%E0%A6%9B" TargetMode="External"/><Relationship Id="rId9" Type="http://schemas.openxmlformats.org/officeDocument/2006/relationships/hyperlink" Target="https://bn.wikipedia.org/w/index.php?title=%E0%A6%AC%E0%A7%80%E0%A6%9F&amp;action=edit&amp;redlink=1" TargetMode="External"/><Relationship Id="rId14" Type="http://schemas.openxmlformats.org/officeDocument/2006/relationships/hyperlink" Target="https://bn.wikipedia.org/wiki/%E0%A6%AC%E0%A6%BE%E0%A6%81%E0%A6%A7%E0%A6%BE%E0%A6%95%E0%A6%AA%E0%A6%B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4%E0%A6%BE%E0%A6%AA" TargetMode="External"/><Relationship Id="rId2" Type="http://schemas.openxmlformats.org/officeDocument/2006/relationships/hyperlink" Target="https://bn.wikipedia.org/wiki/%E0%A6%B8%E0%A6%BE%E0%A6%B2%E0%A7%8B%E0%A6%95%E0%A6%B8%E0%A6%82%E0%A6%B6%E0%A7%8D%E0%A6%B2%E0%A7%87%E0%A6%B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.wikipedia.org/wiki/%E0%A6%B6%E0%A6%95%E0%A7%8D%E0%A6%A4%E0%A6%BF" TargetMode="External"/><Relationship Id="rId5" Type="http://schemas.openxmlformats.org/officeDocument/2006/relationships/hyperlink" Target="https://bn.wikipedia.org/wiki/%E0%A6%B0%E0%A7%87%E0%A6%9A%E0%A6%A8" TargetMode="External"/><Relationship Id="rId4" Type="http://schemas.openxmlformats.org/officeDocument/2006/relationships/hyperlink" Target="https://bn.wikipedia.org/wiki/%E0%A6%B6%E0%A7%8D%E0%A6%AC%E0%A6%B8%E0%A6%A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6%E0%A6%AE%E0%A6%BF%E0%A6%B7" TargetMode="External"/><Relationship Id="rId2" Type="http://schemas.openxmlformats.org/officeDocument/2006/relationships/hyperlink" Target="https://bn.wikipedia.org/wiki/%E0%A6%B6%E0%A6%B0%E0%A7%8D%E0%A6%95%E0%A6%B0%E0%A6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n.wikipedia.org/wiki/%E0%A6%AD%E0%A6%BF%E0%A6%9F%E0%A6%BE%E0%A6%AE%E0%A6%BF%E0%A6%A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86%E0%A6%B2%E0%A7%81" TargetMode="External"/><Relationship Id="rId13" Type="http://schemas.openxmlformats.org/officeDocument/2006/relationships/hyperlink" Target="https://bn.wikipedia.org/wiki/%E0%A6%96%E0%A7%87%E0%A6%9C%E0%A7%81%E0%A6%B0" TargetMode="External"/><Relationship Id="rId18" Type="http://schemas.openxmlformats.org/officeDocument/2006/relationships/hyperlink" Target="https://bn.wikipedia.org/wiki/%E0%A6%A4%E0%A6%B0%E0%A6%AE%E0%A7%81%E0%A6%9C" TargetMode="External"/><Relationship Id="rId3" Type="http://schemas.openxmlformats.org/officeDocument/2006/relationships/hyperlink" Target="https://bn.wikipedia.org/wiki/%E0%A6%B9%E0%A6%BE%E0%A6%87%E0%A6%A1%E0%A7%8D%E0%A6%B0%E0%A7%8B%E0%A6%9C%E0%A7%87%E0%A6%A8" TargetMode="External"/><Relationship Id="rId21" Type="http://schemas.openxmlformats.org/officeDocument/2006/relationships/hyperlink" Target="https://bn.wikipedia.org/wiki/%E0%A6%95%E0%A6%AE%E0%A6%B2%E0%A6%BE%E0%A6%B2%E0%A7%87%E0%A6%AC%E0%A7%81" TargetMode="External"/><Relationship Id="rId7" Type="http://schemas.openxmlformats.org/officeDocument/2006/relationships/hyperlink" Target="https://bn.wikipedia.org/w/index.php?title=%E0%A6%AD%E0%A7%82%E0%A6%9F%E0%A7%8D%E0%A6%9F%E0%A6%BE&amp;action=edit&amp;redlink=1" TargetMode="External"/><Relationship Id="rId12" Type="http://schemas.openxmlformats.org/officeDocument/2006/relationships/hyperlink" Target="https://bn.wikipedia.org/wiki/%E0%A6%B8%E0%A7%8D%E0%A6%9F%E0%A6%BE%E0%A6%B0%E0%A7%8D%E0%A6%9A" TargetMode="External"/><Relationship Id="rId17" Type="http://schemas.openxmlformats.org/officeDocument/2006/relationships/hyperlink" Target="https://bn.wikipedia.org/wiki/%E0%A6%AC%E0%A7%87%E0%A6%B2" TargetMode="External"/><Relationship Id="rId2" Type="http://schemas.openxmlformats.org/officeDocument/2006/relationships/hyperlink" Target="https://bn.wikipedia.org/wiki/%E0%A6%95%E0%A6%BE%E0%A6%B0%E0%A7%8D%E0%A6%AC%E0%A6%A8" TargetMode="External"/><Relationship Id="rId16" Type="http://schemas.openxmlformats.org/officeDocument/2006/relationships/hyperlink" Target="https://bn.wikipedia.org/wiki/%E0%A6%97%E0%A7%8D%E0%A6%B2%E0%A7%81%E0%A6%95%E0%A7%8B%E0%A6%9C" TargetMode="External"/><Relationship Id="rId20" Type="http://schemas.openxmlformats.org/officeDocument/2006/relationships/hyperlink" Target="https://bn.wikipedia.org/wiki/%E0%A6%95%E0%A6%B2%E0%A6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.wikipedia.org/wiki/%E0%A6%97%E0%A6%AE" TargetMode="External"/><Relationship Id="rId11" Type="http://schemas.openxmlformats.org/officeDocument/2006/relationships/hyperlink" Target="https://bn.wikipedia.org/wiki/%E0%A6%97%E0%A6%BE%E0%A6%9C%E0%A6%B0" TargetMode="External"/><Relationship Id="rId5" Type="http://schemas.openxmlformats.org/officeDocument/2006/relationships/hyperlink" Target="https://bn.wikipedia.org/wiki/%E0%A6%A7%E0%A6%BE%E0%A6%A8" TargetMode="External"/><Relationship Id="rId15" Type="http://schemas.openxmlformats.org/officeDocument/2006/relationships/hyperlink" Target="https://bn.wikipedia.org/wiki/%E0%A6%86%E0%A6%AA%E0%A7%87%E0%A6%B2" TargetMode="External"/><Relationship Id="rId10" Type="http://schemas.openxmlformats.org/officeDocument/2006/relationships/hyperlink" Target="https://bn.wikipedia.org/wiki/%E0%A6%95%E0%A6%9A%E0%A7%81" TargetMode="External"/><Relationship Id="rId19" Type="http://schemas.openxmlformats.org/officeDocument/2006/relationships/hyperlink" Target="https://bn.wikipedia.org/wiki/%E0%A6%86%E0%A6%AE" TargetMode="External"/><Relationship Id="rId4" Type="http://schemas.openxmlformats.org/officeDocument/2006/relationships/hyperlink" Target="https://bn.wikipedia.org/wiki/%E0%A6%85%E0%A6%95%E0%A7%8D%E0%A6%B8%E0%A6%BF%E0%A6%9C%E0%A7%87%E0%A6%A8" TargetMode="External"/><Relationship Id="rId9" Type="http://schemas.openxmlformats.org/officeDocument/2006/relationships/hyperlink" Target="https://bn.wikipedia.org/wiki/%E0%A6%93%E0%A6%B2%E0%A6%95%E0%A6%AA%E0%A6%BF" TargetMode="External"/><Relationship Id="rId14" Type="http://schemas.openxmlformats.org/officeDocument/2006/relationships/hyperlink" Target="https://bn.wikipedia.org/wiki/%E0%A6%86%E0%A6%99%E0%A7%8D%E0%A6%97%E0%A7%81%E0%A6%B0" TargetMode="External"/><Relationship Id="rId22" Type="http://schemas.openxmlformats.org/officeDocument/2006/relationships/hyperlink" Target="https://bn.wikipedia.org/wiki/%E0%A6%9A%E0%A6%BF%E0%A6%A8%E0%A6%B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600" dirty="0" err="1" smtClean="0">
                <a:solidFill>
                  <a:srgbClr val="00B050"/>
                </a:solidFill>
              </a:rPr>
              <a:t>স্বাগতম</a:t>
            </a:r>
            <a:r>
              <a:rPr lang="en-US" sz="16600" dirty="0" smtClean="0"/>
              <a:t> </a:t>
            </a:r>
            <a:endParaRPr lang="en-US" sz="1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4"/>
            <a:ext cx="9143999" cy="238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6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8" y="0"/>
            <a:ext cx="10371161" cy="84616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SutonnyMJ" pitchFamily="2" charset="0"/>
              </a:rPr>
              <a:t>খাদ্যর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উপাদান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6287"/>
            <a:ext cx="10515600" cy="5180676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>
                <a:latin typeface="SutonnyMJ" pitchFamily="2" charset="0"/>
              </a:rPr>
              <a:t>শ্রেণীবিভাগ</a:t>
            </a:r>
            <a:r>
              <a:rPr lang="en-US" sz="2000" dirty="0">
                <a:latin typeface="SutonnyMJ" pitchFamily="2" charset="0"/>
              </a:rPr>
              <a:t> : </a:t>
            </a:r>
            <a:r>
              <a:rPr lang="en-US" sz="2000" dirty="0" err="1">
                <a:latin typeface="SutonnyMJ" pitchFamily="2" charset="0"/>
              </a:rPr>
              <a:t>কার্বোহাইড্রেটের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প্রত্যেক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অণুতে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সরল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শর্করার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এক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বা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একাধিক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এককের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উপস্থিতি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অনুসারে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কার্বোহাইড্রেটকে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তিন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ভাগে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ভাগ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করা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হয়ছে</a:t>
            </a:r>
            <a:r>
              <a:rPr lang="en-US" sz="2000" dirty="0">
                <a:latin typeface="SutonnyMJ" pitchFamily="2" charset="0"/>
              </a:rPr>
              <a:t>। </a:t>
            </a:r>
            <a:r>
              <a:rPr lang="en-US" sz="2000" dirty="0" err="1">
                <a:latin typeface="SutonnyMJ" pitchFamily="2" charset="0"/>
              </a:rPr>
              <a:t>যথা</a:t>
            </a:r>
            <a:r>
              <a:rPr lang="en-US" sz="2000" dirty="0">
                <a:latin typeface="SutonnyMJ" pitchFamily="2" charset="0"/>
              </a:rPr>
              <a:t> :</a:t>
            </a:r>
          </a:p>
          <a:p>
            <a:pPr algn="just"/>
            <a:r>
              <a:rPr lang="en-US" sz="2000" dirty="0">
                <a:latin typeface="SutonnyMJ" pitchFamily="2" charset="0"/>
              </a:rPr>
              <a:t>১. </a:t>
            </a:r>
            <a:r>
              <a:rPr lang="en-US" sz="2000" dirty="0" err="1">
                <a:latin typeface="SutonnyMJ" pitchFamily="2" charset="0"/>
              </a:rPr>
              <a:t>মনোস্যাকারাইড</a:t>
            </a:r>
            <a:r>
              <a:rPr lang="en-US" sz="2000" dirty="0">
                <a:latin typeface="SutonnyMJ" pitchFamily="2" charset="0"/>
              </a:rPr>
              <a:t> :</a:t>
            </a:r>
            <a:r>
              <a:rPr lang="en-US" sz="2000" dirty="0" err="1">
                <a:latin typeface="SutonnyMJ" pitchFamily="2" charset="0"/>
              </a:rPr>
              <a:t>যেসব</a:t>
            </a:r>
            <a:r>
              <a:rPr lang="en-US" sz="2000" dirty="0">
                <a:latin typeface="SutonnyMJ" pitchFamily="2" charset="0"/>
              </a:rPr>
              <a:t> </a:t>
            </a:r>
            <a:r>
              <a:rPr lang="en-US" sz="2000" u="sng" dirty="0" err="1">
                <a:latin typeface="SutonnyMJ" pitchFamily="2" charset="0"/>
                <a:hlinkClick r:id="rId2" tooltip="শর্করা"/>
              </a:rPr>
              <a:t>শর্করা</a:t>
            </a:r>
            <a:r>
              <a:rPr lang="en-US" sz="2000" dirty="0">
                <a:latin typeface="SutonnyMJ" pitchFamily="2" charset="0"/>
              </a:rPr>
              <a:t> </a:t>
            </a:r>
            <a:r>
              <a:rPr lang="en-US" sz="2000" dirty="0" err="1">
                <a:latin typeface="SutonnyMJ" pitchFamily="2" charset="0"/>
              </a:rPr>
              <a:t>একটি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মাত্র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অণু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দ্বারা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গঠিত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তাকে</a:t>
            </a:r>
            <a:r>
              <a:rPr lang="en-US" sz="2000" dirty="0">
                <a:latin typeface="SutonnyMJ" pitchFamily="2" charset="0"/>
              </a:rPr>
              <a:t> </a:t>
            </a:r>
            <a:r>
              <a:rPr lang="en-US" sz="2000" u="sng" dirty="0" err="1">
                <a:latin typeface="SutonnyMJ" pitchFamily="2" charset="0"/>
                <a:hlinkClick r:id="rId3" tooltip="মনোস্যাকারাইড"/>
              </a:rPr>
              <a:t>মনোস্যাকারাইড</a:t>
            </a:r>
            <a:r>
              <a:rPr lang="en-US" sz="2000" dirty="0">
                <a:latin typeface="SutonnyMJ" pitchFamily="2" charset="0"/>
              </a:rPr>
              <a:t> </a:t>
            </a:r>
            <a:r>
              <a:rPr lang="en-US" sz="2000" dirty="0" err="1">
                <a:latin typeface="SutonnyMJ" pitchFamily="2" charset="0"/>
              </a:rPr>
              <a:t>বলে</a:t>
            </a:r>
            <a:r>
              <a:rPr lang="en-US" sz="2000" dirty="0">
                <a:latin typeface="SutonnyMJ" pitchFamily="2" charset="0"/>
              </a:rPr>
              <a:t>। </a:t>
            </a:r>
            <a:r>
              <a:rPr lang="en-US" sz="2000" dirty="0" err="1">
                <a:latin typeface="SutonnyMJ" pitchFamily="2" charset="0"/>
              </a:rPr>
              <a:t>যথা</a:t>
            </a:r>
            <a:r>
              <a:rPr lang="en-US" sz="2000" dirty="0">
                <a:latin typeface="SutonnyMJ" pitchFamily="2" charset="0"/>
              </a:rPr>
              <a:t>: </a:t>
            </a:r>
            <a:r>
              <a:rPr lang="en-US" sz="2000" u="sng" dirty="0" err="1">
                <a:latin typeface="SutonnyMJ" pitchFamily="2" charset="0"/>
                <a:hlinkClick r:id="rId4" tooltip="গ্লুকোজ"/>
              </a:rPr>
              <a:t>গ্লুকোজ</a:t>
            </a:r>
            <a:r>
              <a:rPr lang="en-US" sz="2000" dirty="0">
                <a:latin typeface="SutonnyMJ" pitchFamily="2" charset="0"/>
              </a:rPr>
              <a:t>, </a:t>
            </a:r>
            <a:r>
              <a:rPr lang="en-US" sz="2000" u="sng" dirty="0" err="1">
                <a:latin typeface="SutonnyMJ" pitchFamily="2" charset="0"/>
                <a:hlinkClick r:id="rId5" tooltip="ফ্রুক্টোজ"/>
              </a:rPr>
              <a:t>ফ্রুক্টোজ</a:t>
            </a:r>
            <a:r>
              <a:rPr lang="en-US" sz="2000" dirty="0">
                <a:latin typeface="SutonnyMJ" pitchFamily="2" charset="0"/>
              </a:rPr>
              <a:t> ও </a:t>
            </a:r>
            <a:r>
              <a:rPr lang="en-US" sz="2000" u="sng" dirty="0" err="1">
                <a:latin typeface="SutonnyMJ" pitchFamily="2" charset="0"/>
                <a:hlinkClick r:id="rId6" tooltip="গ্যালাকটোজ (পাতার অস্তিত্ব নেই)"/>
              </a:rPr>
              <a:t>গ্যালাকটোজ</a:t>
            </a:r>
            <a:r>
              <a:rPr lang="en-US" sz="2000" dirty="0">
                <a:latin typeface="SutonnyMJ" pitchFamily="2" charset="0"/>
              </a:rPr>
              <a:t>।</a:t>
            </a:r>
          </a:p>
          <a:p>
            <a:pPr algn="just"/>
            <a:r>
              <a:rPr lang="en-US" sz="2000" dirty="0">
                <a:latin typeface="SutonnyMJ" pitchFamily="2" charset="0"/>
              </a:rPr>
              <a:t>২. </a:t>
            </a:r>
            <a:r>
              <a:rPr lang="en-US" sz="2000" dirty="0" err="1">
                <a:latin typeface="SutonnyMJ" pitchFamily="2" charset="0"/>
              </a:rPr>
              <a:t>ডাইস্যাকারাইড</a:t>
            </a:r>
            <a:r>
              <a:rPr lang="en-US" sz="2000" dirty="0">
                <a:latin typeface="SutonnyMJ" pitchFamily="2" charset="0"/>
              </a:rPr>
              <a:t> :</a:t>
            </a:r>
            <a:r>
              <a:rPr lang="en-US" sz="2000" dirty="0" err="1">
                <a:latin typeface="SutonnyMJ" pitchFamily="2" charset="0"/>
              </a:rPr>
              <a:t>যেসব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শর্করা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দুটি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অণু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দ্বারা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গঠিত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তাকে</a:t>
            </a:r>
            <a:r>
              <a:rPr lang="en-US" sz="2000" dirty="0">
                <a:latin typeface="SutonnyMJ" pitchFamily="2" charset="0"/>
              </a:rPr>
              <a:t> </a:t>
            </a:r>
            <a:r>
              <a:rPr lang="en-US" sz="2000" u="sng" dirty="0" err="1">
                <a:latin typeface="SutonnyMJ" pitchFamily="2" charset="0"/>
                <a:hlinkClick r:id="rId7" tooltip="ডাইস্যাকারাইড (পাতার অস্তিত্ব নেই)"/>
              </a:rPr>
              <a:t>ডাইস্যাকারাইড</a:t>
            </a:r>
            <a:r>
              <a:rPr lang="en-US" sz="2000" dirty="0">
                <a:latin typeface="SutonnyMJ" pitchFamily="2" charset="0"/>
              </a:rPr>
              <a:t> </a:t>
            </a:r>
            <a:r>
              <a:rPr lang="en-US" sz="2000" dirty="0" err="1">
                <a:latin typeface="SutonnyMJ" pitchFamily="2" charset="0"/>
              </a:rPr>
              <a:t>বলে</a:t>
            </a:r>
            <a:r>
              <a:rPr lang="en-US" sz="2000" dirty="0">
                <a:latin typeface="SutonnyMJ" pitchFamily="2" charset="0"/>
              </a:rPr>
              <a:t>। </a:t>
            </a:r>
            <a:r>
              <a:rPr lang="en-US" sz="2000" dirty="0" err="1">
                <a:latin typeface="SutonnyMJ" pitchFamily="2" charset="0"/>
              </a:rPr>
              <a:t>যেমন</a:t>
            </a:r>
            <a:r>
              <a:rPr lang="en-US" sz="2000" dirty="0">
                <a:latin typeface="SutonnyMJ" pitchFamily="2" charset="0"/>
              </a:rPr>
              <a:t>: </a:t>
            </a:r>
            <a:r>
              <a:rPr lang="en-US" sz="2000" u="sng" dirty="0" err="1">
                <a:latin typeface="SutonnyMJ" pitchFamily="2" charset="0"/>
                <a:hlinkClick r:id="rId8" tooltip="সুক্রোজ (পাতার অস্তিত্ব নেই)"/>
              </a:rPr>
              <a:t>সুক্রোজ</a:t>
            </a:r>
            <a:r>
              <a:rPr lang="en-US" sz="2000" dirty="0">
                <a:latin typeface="SutonnyMJ" pitchFamily="2" charset="0"/>
              </a:rPr>
              <a:t>, </a:t>
            </a:r>
            <a:r>
              <a:rPr lang="en-US" sz="2000" u="sng" dirty="0" err="1">
                <a:latin typeface="SutonnyMJ" pitchFamily="2" charset="0"/>
                <a:hlinkClick r:id="rId9" tooltip="ল্যাকটোজ"/>
              </a:rPr>
              <a:t>ল্যাকটোজ</a:t>
            </a:r>
            <a:r>
              <a:rPr lang="en-US" sz="2000" dirty="0">
                <a:latin typeface="SutonnyMJ" pitchFamily="2" charset="0"/>
              </a:rPr>
              <a:t> ও </a:t>
            </a:r>
            <a:r>
              <a:rPr lang="en-US" sz="2000" u="sng" dirty="0" err="1">
                <a:latin typeface="SutonnyMJ" pitchFamily="2" charset="0"/>
                <a:hlinkClick r:id="rId10" tooltip="মলটোজ (পাতার অস্তিত্ব নেই)"/>
              </a:rPr>
              <a:t>মলটোজ</a:t>
            </a:r>
            <a:r>
              <a:rPr lang="en-US" sz="2000" dirty="0">
                <a:latin typeface="SutonnyMJ" pitchFamily="2" charset="0"/>
              </a:rPr>
              <a:t>।</a:t>
            </a:r>
          </a:p>
          <a:p>
            <a:pPr algn="just"/>
            <a:r>
              <a:rPr lang="en-US" sz="2000" dirty="0">
                <a:latin typeface="SutonnyMJ" pitchFamily="2" charset="0"/>
              </a:rPr>
              <a:t>৩. </a:t>
            </a:r>
            <a:r>
              <a:rPr lang="en-US" sz="2000" dirty="0" err="1">
                <a:latin typeface="SutonnyMJ" pitchFamily="2" charset="0"/>
              </a:rPr>
              <a:t>পলিস্যাকারাইড</a:t>
            </a:r>
            <a:r>
              <a:rPr lang="en-US" sz="2000" dirty="0">
                <a:latin typeface="SutonnyMJ" pitchFamily="2" charset="0"/>
              </a:rPr>
              <a:t> :</a:t>
            </a:r>
            <a:r>
              <a:rPr lang="en-US" sz="2000" dirty="0" err="1">
                <a:latin typeface="SutonnyMJ" pitchFamily="2" charset="0"/>
              </a:rPr>
              <a:t>যেসব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শর্করা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অনেক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অণু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দ্বারা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গঠিত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তাকে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পলিস্যাকারাইড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বলে</a:t>
            </a:r>
            <a:r>
              <a:rPr lang="en-US" sz="2000" dirty="0">
                <a:latin typeface="SutonnyMJ" pitchFamily="2" charset="0"/>
              </a:rPr>
              <a:t>। </a:t>
            </a:r>
            <a:r>
              <a:rPr lang="en-US" sz="2000" dirty="0" err="1">
                <a:latin typeface="SutonnyMJ" pitchFamily="2" charset="0"/>
              </a:rPr>
              <a:t>যেমন</a:t>
            </a:r>
            <a:r>
              <a:rPr lang="en-US" sz="2000" dirty="0">
                <a:latin typeface="SutonnyMJ" pitchFamily="2" charset="0"/>
              </a:rPr>
              <a:t>: </a:t>
            </a:r>
            <a:r>
              <a:rPr lang="en-US" sz="2000" dirty="0" err="1">
                <a:latin typeface="SutonnyMJ" pitchFamily="2" charset="0"/>
              </a:rPr>
              <a:t>স্টার্চ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গ্লাইকোজেন</a:t>
            </a:r>
            <a:r>
              <a:rPr lang="en-US" sz="2000" dirty="0">
                <a:latin typeface="SutonnyMJ" pitchFamily="2" charset="0"/>
              </a:rPr>
              <a:t> ও </a:t>
            </a:r>
            <a:r>
              <a:rPr lang="en-US" sz="2000" dirty="0" err="1">
                <a:latin typeface="SutonnyMJ" pitchFamily="2" charset="0"/>
              </a:rPr>
              <a:t>সেলুলোজ</a:t>
            </a:r>
            <a:r>
              <a:rPr lang="en-US" sz="2000" dirty="0">
                <a:latin typeface="SutonnyMJ" pitchFamily="2" charset="0"/>
              </a:rPr>
              <a:t>।</a:t>
            </a:r>
          </a:p>
          <a:p>
            <a:pPr algn="just"/>
            <a:r>
              <a:rPr lang="en-US" sz="2000" dirty="0" err="1">
                <a:latin typeface="SutonnyMJ" pitchFamily="2" charset="0"/>
              </a:rPr>
              <a:t>পুষ্টিগত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গুরুত্ব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বা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কাজ</a:t>
            </a:r>
            <a:r>
              <a:rPr lang="en-US" sz="2000" dirty="0">
                <a:latin typeface="SutonnyMJ" pitchFamily="2" charset="0"/>
              </a:rPr>
              <a:t> :</a:t>
            </a:r>
          </a:p>
          <a:p>
            <a:pPr lvl="0" algn="just"/>
            <a:r>
              <a:rPr lang="en-US" sz="2000" dirty="0" err="1">
                <a:latin typeface="SutonnyMJ" pitchFamily="2" charset="0"/>
              </a:rPr>
              <a:t>দেহে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কর্মক্ষমতা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বৃদ্ধি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এবং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তাপ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শক্তি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উৎপাদন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শর্করার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প্রধান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কাজ</a:t>
            </a:r>
            <a:r>
              <a:rPr lang="en-US" sz="2000" dirty="0">
                <a:latin typeface="SutonnyMJ" pitchFamily="2" charset="0"/>
              </a:rPr>
              <a:t>।</a:t>
            </a:r>
          </a:p>
          <a:p>
            <a:pPr lvl="0" algn="just"/>
            <a:r>
              <a:rPr lang="en-US" sz="2000" dirty="0" err="1">
                <a:latin typeface="SutonnyMJ" pitchFamily="2" charset="0"/>
              </a:rPr>
              <a:t>সেলুলোজ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জাতীয়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খাদ্য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কোষ্ঠবদ্ধতা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দূর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করে</a:t>
            </a:r>
            <a:r>
              <a:rPr lang="en-US" sz="2000" dirty="0">
                <a:latin typeface="SutonnyMJ" pitchFamily="2" charset="0"/>
              </a:rPr>
              <a:t>।</a:t>
            </a:r>
          </a:p>
          <a:p>
            <a:pPr lvl="0" algn="just"/>
            <a:r>
              <a:rPr lang="en-US" sz="2000" dirty="0" err="1">
                <a:latin typeface="SutonnyMJ" pitchFamily="2" charset="0"/>
              </a:rPr>
              <a:t>গ্লাইকোজেন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যকৃত</a:t>
            </a:r>
            <a:r>
              <a:rPr lang="en-US" sz="2000" dirty="0">
                <a:latin typeface="SutonnyMJ" pitchFamily="2" charset="0"/>
              </a:rPr>
              <a:t> ও </a:t>
            </a:r>
            <a:r>
              <a:rPr lang="en-US" sz="2000" dirty="0" err="1">
                <a:latin typeface="SutonnyMJ" pitchFamily="2" charset="0"/>
              </a:rPr>
              <a:t>পেশীতে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সঞ্চিত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থাকে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যা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প্রয়োজনের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সময়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গ্লুকোজে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পরিণত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হয়ে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দেহে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অতিরিক্ত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তাপ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শক্তি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উৎপাদন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করে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এবং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রক্তে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গ্লুকোজের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পরিমাণ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স্বাভাবিক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রাখে</a:t>
            </a:r>
            <a:r>
              <a:rPr lang="en-US" sz="2000" dirty="0">
                <a:latin typeface="SutonnyMJ" pitchFamily="2" charset="0"/>
              </a:rPr>
              <a:t>। </a:t>
            </a:r>
            <a:r>
              <a:rPr lang="en-US" sz="2000" dirty="0" err="1">
                <a:latin typeface="SutonnyMJ" pitchFamily="2" charset="0"/>
              </a:rPr>
              <a:t>রক্তে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গ্লুকোজের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স্বাভাবিক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পরিমাণ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হল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প্রতি</a:t>
            </a:r>
            <a:r>
              <a:rPr lang="en-US" sz="2000" dirty="0">
                <a:latin typeface="SutonnyMJ" pitchFamily="2" charset="0"/>
              </a:rPr>
              <a:t> ১০০ </a:t>
            </a:r>
            <a:r>
              <a:rPr lang="en-US" sz="2000" dirty="0" err="1">
                <a:latin typeface="SutonnyMJ" pitchFamily="2" charset="0"/>
              </a:rPr>
              <a:t>মিলি</a:t>
            </a:r>
            <a:r>
              <a:rPr lang="en-US" sz="2000" dirty="0">
                <a:latin typeface="SutonnyMJ" pitchFamily="2" charset="0"/>
              </a:rPr>
              <a:t>. </a:t>
            </a:r>
            <a:r>
              <a:rPr lang="en-US" sz="2000" dirty="0" err="1">
                <a:latin typeface="SutonnyMJ" pitchFamily="2" charset="0"/>
              </a:rPr>
              <a:t>রক্তে</a:t>
            </a:r>
            <a:r>
              <a:rPr lang="en-US" sz="2000" dirty="0">
                <a:latin typeface="SutonnyMJ" pitchFamily="2" charset="0"/>
              </a:rPr>
              <a:t> ৮০-১২০ </a:t>
            </a:r>
            <a:r>
              <a:rPr lang="en-US" sz="2000" dirty="0" err="1">
                <a:latin typeface="SutonnyMJ" pitchFamily="2" charset="0"/>
              </a:rPr>
              <a:t>গ্রাম</a:t>
            </a:r>
            <a:r>
              <a:rPr lang="en-US" sz="2000" dirty="0">
                <a:latin typeface="SutonnyMJ" pitchFamily="2" charset="0"/>
              </a:rPr>
              <a:t>।</a:t>
            </a:r>
          </a:p>
          <a:p>
            <a:pPr algn="just"/>
            <a:r>
              <a:rPr lang="en-US" sz="2000" dirty="0" err="1">
                <a:latin typeface="SutonnyMJ" pitchFamily="2" charset="0"/>
              </a:rPr>
              <a:t>এই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প্রসঙ্গে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উল্লেখ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করা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যায়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যে</a:t>
            </a:r>
            <a:r>
              <a:rPr lang="en-US" sz="2000" dirty="0">
                <a:latin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</a:rPr>
              <a:t>প্রাণিজ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প্রোটিন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গ্রহণ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না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করেও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শুধুমাত্র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প্রচুর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পরিমাণে</a:t>
            </a:r>
            <a:r>
              <a:rPr lang="en-US" sz="2000" dirty="0">
                <a:latin typeface="SutonnyMJ" pitchFamily="2" charset="0"/>
              </a:rPr>
              <a:t> </a:t>
            </a:r>
            <a:r>
              <a:rPr lang="en-US" sz="2000" u="sng" dirty="0" err="1">
                <a:latin typeface="SutonnyMJ" pitchFamily="2" charset="0"/>
                <a:hlinkClick r:id="rId11" tooltip="শ্বেতসার"/>
              </a:rPr>
              <a:t>শ্বেতসার</a:t>
            </a:r>
            <a:r>
              <a:rPr lang="en-US" sz="2000" dirty="0">
                <a:latin typeface="SutonnyMJ" pitchFamily="2" charset="0"/>
              </a:rPr>
              <a:t> </a:t>
            </a:r>
            <a:r>
              <a:rPr lang="en-US" sz="2000" dirty="0" err="1">
                <a:latin typeface="SutonnyMJ" pitchFamily="2" charset="0"/>
              </a:rPr>
              <a:t>জাতীয়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খাদ্য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খেয়ে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মানুষ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সুস্থ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শরীরে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দীর্ঘদিন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যাব</a:t>
            </a:r>
            <a:r>
              <a:rPr lang="en-US" sz="2000" dirty="0">
                <a:latin typeface="SutonnyMJ" pitchFamily="2" charset="0"/>
              </a:rPr>
              <a:t>ৎ </a:t>
            </a:r>
            <a:r>
              <a:rPr lang="en-US" sz="2000" dirty="0" err="1">
                <a:latin typeface="SutonnyMJ" pitchFamily="2" charset="0"/>
              </a:rPr>
              <a:t>বেঁচে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থাকতে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পারে</a:t>
            </a:r>
            <a:r>
              <a:rPr lang="en-US" sz="2000" dirty="0">
                <a:latin typeface="SutonnyMJ" pitchFamily="2" charset="0"/>
              </a:rPr>
              <a:t>। </a:t>
            </a:r>
            <a:r>
              <a:rPr lang="en-US" sz="2000" dirty="0" err="1">
                <a:latin typeface="SutonnyMJ" pitchFamily="2" charset="0"/>
              </a:rPr>
              <a:t>এই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জন্য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শ্বেতসার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জাতীয়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খাদ্যকে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প্রোটিন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বাঁচোয়া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খাদ্য</a:t>
            </a:r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</a:rPr>
              <a:t>বলে</a:t>
            </a:r>
            <a:endParaRPr lang="en-US" sz="2000" dirty="0">
              <a:latin typeface="SutonnyMJ" pitchFamily="2" charset="0"/>
            </a:endParaRPr>
          </a:p>
          <a:p>
            <a:endParaRPr lang="en-US" sz="2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6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err="1" smtClean="0">
                <a:latin typeface="SutonnyMJ" pitchFamily="2" charset="0"/>
              </a:rPr>
              <a:t>খাদ্যর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উপাদান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474394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SutonnyMJ" pitchFamily="2" charset="0"/>
              </a:rPr>
              <a:t>২. </a:t>
            </a:r>
            <a:r>
              <a:rPr lang="en-US" b="1" dirty="0" err="1">
                <a:latin typeface="SutonnyMJ" pitchFamily="2" charset="0"/>
              </a:rPr>
              <a:t>আমিষ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বা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প্রোটিন</a:t>
            </a:r>
            <a:endParaRPr lang="en-US" dirty="0">
              <a:latin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</a:rPr>
              <a:t>উপাদান</a:t>
            </a:r>
            <a:r>
              <a:rPr lang="en-US" sz="3600" dirty="0">
                <a:latin typeface="SutonnyMJ" pitchFamily="2" charset="0"/>
              </a:rPr>
              <a:t> : </a:t>
            </a:r>
            <a:r>
              <a:rPr lang="en-US" sz="3600" dirty="0" err="1">
                <a:latin typeface="SutonnyMJ" pitchFamily="2" charset="0"/>
              </a:rPr>
              <a:t>কার্বন</a:t>
            </a:r>
            <a:r>
              <a:rPr lang="en-US" sz="3600" dirty="0">
                <a:latin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</a:rPr>
              <a:t>হাইড্রোজেন</a:t>
            </a:r>
            <a:r>
              <a:rPr lang="en-US" sz="3600" dirty="0">
                <a:latin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</a:rPr>
              <a:t>অক্সিজেন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এবং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নাইট্রোজেন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সমন্বয়ে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প্রোটিন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গঠিত</a:t>
            </a:r>
            <a:r>
              <a:rPr lang="en-US" sz="3600" dirty="0">
                <a:latin typeface="SutonnyMJ" pitchFamily="2" charset="0"/>
              </a:rPr>
              <a:t>। </a:t>
            </a:r>
            <a:r>
              <a:rPr lang="en-US" sz="3600" dirty="0" err="1">
                <a:latin typeface="SutonnyMJ" pitchFamily="2" charset="0"/>
              </a:rPr>
              <a:t>অনেক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সময়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সালফার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এবং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ফসফরাসও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প্রোটিনে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থাকে</a:t>
            </a:r>
            <a:r>
              <a:rPr lang="en-US" sz="3600" dirty="0">
                <a:latin typeface="SutonnyMJ" pitchFamily="2" charset="0"/>
              </a:rPr>
              <a:t>। </a:t>
            </a:r>
            <a:r>
              <a:rPr lang="en-US" sz="3600" dirty="0" err="1">
                <a:latin typeface="SutonnyMJ" pitchFamily="2" charset="0"/>
              </a:rPr>
              <a:t>প্রোটিন-অণু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অসংখ্য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অ্যামাইনো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অ্যাসিডের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সমন্বয়ে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গঠিত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হয়</a:t>
            </a:r>
            <a:r>
              <a:rPr lang="en-US" sz="3600" dirty="0">
                <a:latin typeface="SutonnyMJ" pitchFamily="2" charset="0"/>
              </a:rPr>
              <a:t>।</a:t>
            </a:r>
          </a:p>
          <a:p>
            <a:r>
              <a:rPr lang="en-US" sz="3600" dirty="0" err="1">
                <a:latin typeface="SutonnyMJ" pitchFamily="2" charset="0"/>
              </a:rPr>
              <a:t>উৎস</a:t>
            </a:r>
            <a:r>
              <a:rPr lang="en-US" sz="3600" dirty="0">
                <a:latin typeface="SutonnyMJ" pitchFamily="2" charset="0"/>
              </a:rPr>
              <a:t> : </a:t>
            </a:r>
            <a:r>
              <a:rPr lang="en-US" sz="3600" dirty="0" err="1">
                <a:latin typeface="SutonnyMJ" pitchFamily="2" charset="0"/>
                <a:hlinkClick r:id="rId2" tooltip="মাছ"/>
              </a:rPr>
              <a:t>মাছ</a:t>
            </a:r>
            <a:r>
              <a:rPr lang="en-US" sz="3600" dirty="0">
                <a:latin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</a:rPr>
              <a:t>মাংস</a:t>
            </a:r>
            <a:r>
              <a:rPr lang="en-US" sz="3600" dirty="0">
                <a:latin typeface="SutonnyMJ" pitchFamily="2" charset="0"/>
              </a:rPr>
              <a:t>, </a:t>
            </a:r>
            <a:r>
              <a:rPr lang="en-US" sz="3600" dirty="0" err="1">
                <a:latin typeface="SutonnyMJ" pitchFamily="2" charset="0"/>
                <a:hlinkClick r:id="rId3" tooltip="ডিম"/>
              </a:rPr>
              <a:t>ডিম</a:t>
            </a:r>
            <a:r>
              <a:rPr lang="en-US" sz="3600" dirty="0">
                <a:latin typeface="SutonnyMJ" pitchFamily="2" charset="0"/>
              </a:rPr>
              <a:t>, </a:t>
            </a:r>
            <a:r>
              <a:rPr lang="en-US" sz="3600" dirty="0" err="1">
                <a:latin typeface="SutonnyMJ" pitchFamily="2" charset="0"/>
                <a:hlinkClick r:id="rId4" tooltip="দুধ"/>
              </a:rPr>
              <a:t>দুধ</a:t>
            </a:r>
            <a:r>
              <a:rPr lang="en-US" sz="3600" dirty="0">
                <a:latin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</a:rPr>
              <a:t>ছানা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ইত্যাদিতে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প্রাণিজ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প্রোটিন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এবং</a:t>
            </a:r>
            <a:r>
              <a:rPr lang="en-US" sz="3600" dirty="0">
                <a:latin typeface="SutonnyMJ" pitchFamily="2" charset="0"/>
              </a:rPr>
              <a:t> </a:t>
            </a:r>
            <a:r>
              <a:rPr lang="en-US" sz="3600" dirty="0" err="1">
                <a:latin typeface="SutonnyMJ" pitchFamily="2" charset="0"/>
                <a:hlinkClick r:id="rId5" tooltip="ডাল"/>
              </a:rPr>
              <a:t>ডাল</a:t>
            </a:r>
            <a:r>
              <a:rPr lang="en-US" sz="3600" dirty="0">
                <a:latin typeface="SutonnyMJ" pitchFamily="2" charset="0"/>
              </a:rPr>
              <a:t>, </a:t>
            </a:r>
            <a:r>
              <a:rPr lang="en-US" sz="3600" dirty="0" err="1">
                <a:latin typeface="SutonnyMJ" pitchFamily="2" charset="0"/>
                <a:hlinkClick r:id="rId6" tooltip="সয়াবিন"/>
              </a:rPr>
              <a:t>সয়াবিন</a:t>
            </a:r>
            <a:r>
              <a:rPr lang="en-US" sz="3600" dirty="0">
                <a:latin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</a:rPr>
              <a:t>বীন</a:t>
            </a:r>
            <a:r>
              <a:rPr lang="en-US" sz="3600" dirty="0">
                <a:latin typeface="SutonnyMJ" pitchFamily="2" charset="0"/>
              </a:rPr>
              <a:t>, </a:t>
            </a:r>
            <a:r>
              <a:rPr lang="en-US" sz="3600" dirty="0" err="1">
                <a:latin typeface="SutonnyMJ" pitchFamily="2" charset="0"/>
                <a:hlinkClick r:id="rId7" tooltip="গম"/>
              </a:rPr>
              <a:t>গম</a:t>
            </a:r>
            <a:r>
              <a:rPr lang="en-US" sz="3600" dirty="0">
                <a:latin typeface="SutonnyMJ" pitchFamily="2" charset="0"/>
              </a:rPr>
              <a:t> </a:t>
            </a:r>
            <a:r>
              <a:rPr lang="en-US" sz="3600" dirty="0" err="1">
                <a:latin typeface="SutonnyMJ" pitchFamily="2" charset="0"/>
              </a:rPr>
              <a:t>ইত্যাদিতে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উদ্ভিজ্জ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প্রোটিন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পাওয়া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যায়</a:t>
            </a:r>
            <a:r>
              <a:rPr lang="en-US" sz="3600" dirty="0">
                <a:latin typeface="SutonnyMJ" pitchFamily="2" charset="0"/>
              </a:rPr>
              <a:t>। </a:t>
            </a:r>
            <a:r>
              <a:rPr lang="en-US" sz="3600" dirty="0" err="1">
                <a:latin typeface="SutonnyMJ" pitchFamily="2" charset="0"/>
              </a:rPr>
              <a:t>প্রানিজ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প্রোটিনে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অপরিহার্য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অ্যামাইনো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অ্যাসিডের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প্রায়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সব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গুলিই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থাকে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বলে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প্রাণিজ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প্রোটিনকে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প্রথম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শ্রেণীর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প্রোটিন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বালা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হয়</a:t>
            </a:r>
            <a:r>
              <a:rPr lang="en-US" sz="3600" dirty="0">
                <a:latin typeface="SutonnyMJ" pitchFamily="2" charset="0"/>
              </a:rPr>
              <a:t>।</a:t>
            </a:r>
          </a:p>
          <a:p>
            <a:r>
              <a:rPr lang="en-US" sz="3600" dirty="0" err="1">
                <a:latin typeface="SutonnyMJ" pitchFamily="2" charset="0"/>
              </a:rPr>
              <a:t>শ্রেণীবিভাগ</a:t>
            </a:r>
            <a:r>
              <a:rPr lang="en-US" sz="3600" dirty="0">
                <a:latin typeface="SutonnyMJ" pitchFamily="2" charset="0"/>
              </a:rPr>
              <a:t> : </a:t>
            </a:r>
            <a:r>
              <a:rPr lang="en-US" sz="3600" dirty="0" err="1">
                <a:latin typeface="SutonnyMJ" pitchFamily="2" charset="0"/>
              </a:rPr>
              <a:t>প্রোটিনকে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প্রধানত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তিন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ভাগে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ভাগ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করা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যায়</a:t>
            </a:r>
            <a:r>
              <a:rPr lang="en-US" sz="3600" dirty="0">
                <a:latin typeface="SutonnyMJ" pitchFamily="2" charset="0"/>
              </a:rPr>
              <a:t>। </a:t>
            </a:r>
            <a:r>
              <a:rPr lang="en-US" sz="3600" dirty="0" err="1">
                <a:latin typeface="SutonnyMJ" pitchFamily="2" charset="0"/>
              </a:rPr>
              <a:t>যথা</a:t>
            </a:r>
            <a:r>
              <a:rPr lang="en-US" sz="3600" dirty="0">
                <a:latin typeface="SutonnyMJ" pitchFamily="2" charset="0"/>
              </a:rPr>
              <a:t>:</a:t>
            </a:r>
            <a:r>
              <a:rPr lang="en-US" dirty="0">
                <a:latin typeface="SutonnyMJ" pitchFamily="2" charset="0"/>
              </a:rPr>
              <a:t/>
            </a:r>
            <a:br>
              <a:rPr lang="en-US" dirty="0">
                <a:latin typeface="SutonnyMJ" pitchFamily="2" charset="0"/>
              </a:rPr>
            </a:br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</a:rPr>
              <a:t>খাদ্যর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উপাদান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১</a:t>
            </a:r>
            <a:r>
              <a:rPr lang="en-US" dirty="0">
                <a:latin typeface="SutonnyMJ" pitchFamily="2" charset="0"/>
              </a:rPr>
              <a:t>. </a:t>
            </a:r>
            <a:r>
              <a:rPr lang="en-US" dirty="0" err="1">
                <a:latin typeface="SutonnyMJ" pitchFamily="2" charset="0"/>
              </a:rPr>
              <a:t>সরল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</a:t>
            </a:r>
            <a:r>
              <a:rPr lang="en-US" dirty="0">
                <a:latin typeface="SutonnyMJ" pitchFamily="2" charset="0"/>
              </a:rPr>
              <a:t> </a:t>
            </a:r>
            <a:r>
              <a:rPr lang="en-US" dirty="0" smtClean="0">
                <a:latin typeface="SutonnyMJ" pitchFamily="2" charset="0"/>
              </a:rPr>
              <a:t>: </a:t>
            </a:r>
            <a:r>
              <a:rPr lang="en-US" dirty="0" err="1" smtClean="0">
                <a:latin typeface="SutonnyMJ" pitchFamily="2" charset="0"/>
              </a:rPr>
              <a:t>যে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অন্য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কোন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উপাদানের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সঙ্গে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সংযুক্ত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থাকে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না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তাদের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সরল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বলে</a:t>
            </a:r>
            <a:r>
              <a:rPr lang="en-US" dirty="0">
                <a:latin typeface="SutonnyMJ" pitchFamily="2" charset="0"/>
              </a:rPr>
              <a:t>। </a:t>
            </a:r>
            <a:endParaRPr lang="en-US" dirty="0" smtClean="0">
              <a:latin typeface="SutonnyMJ" pitchFamily="2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SutonnyMJ" pitchFamily="2" charset="0"/>
              </a:rPr>
              <a:t>      </a:t>
            </a:r>
            <a:r>
              <a:rPr lang="en-US" dirty="0" err="1" smtClean="0">
                <a:latin typeface="SutonnyMJ" pitchFamily="2" charset="0"/>
              </a:rPr>
              <a:t>যথা:অ্যালবুমিন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গ্লোবিউলিন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প্রোটমিন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হিস্টোন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গ্লায়াডিন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গ্লুটেলিন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ইত্যাদি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সরল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উদাহরণ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pPr algn="just"/>
            <a:r>
              <a:rPr lang="en-US" dirty="0">
                <a:latin typeface="SutonnyMJ" pitchFamily="2" charset="0"/>
              </a:rPr>
              <a:t>২. </a:t>
            </a:r>
            <a:r>
              <a:rPr lang="en-US" dirty="0" err="1">
                <a:latin typeface="SutonnyMJ" pitchFamily="2" charset="0"/>
              </a:rPr>
              <a:t>সংযুক্ত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</a:t>
            </a:r>
            <a:r>
              <a:rPr lang="en-US" dirty="0">
                <a:latin typeface="SutonnyMJ" pitchFamily="2" charset="0"/>
              </a:rPr>
              <a:t> :</a:t>
            </a:r>
            <a:r>
              <a:rPr lang="en-US" dirty="0" err="1">
                <a:latin typeface="SutonnyMJ" pitchFamily="2" charset="0"/>
              </a:rPr>
              <a:t>সরল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যখন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অন্য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কোন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উপাদানের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সঙ্গে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যুক্ত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থাকে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তখন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তাদের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সংযুক্ত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বলে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smtClean="0">
                <a:latin typeface="SutonnyMJ" pitchFamily="2" charset="0"/>
              </a:rPr>
              <a:t>    </a:t>
            </a:r>
            <a:r>
              <a:rPr lang="en-US" dirty="0" err="1" smtClean="0">
                <a:latin typeface="SutonnyMJ" pitchFamily="2" charset="0"/>
              </a:rPr>
              <a:t>যথা</a:t>
            </a:r>
            <a:r>
              <a:rPr lang="en-US" dirty="0">
                <a:latin typeface="SutonnyMJ" pitchFamily="2" charset="0"/>
              </a:rPr>
              <a:t>: </a:t>
            </a:r>
            <a:r>
              <a:rPr lang="en-US" dirty="0" err="1">
                <a:latin typeface="SutonnyMJ" pitchFamily="2" charset="0"/>
              </a:rPr>
              <a:t>হিমোগ্লোবিন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হিমোসায়ানিন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ফসফোপ্রোটিন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লাইপোপ্রোটিন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ইত্যাদি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pPr algn="just"/>
            <a:r>
              <a:rPr lang="en-US" dirty="0">
                <a:latin typeface="SutonnyMJ" pitchFamily="2" charset="0"/>
              </a:rPr>
              <a:t>৩. </a:t>
            </a:r>
            <a:r>
              <a:rPr lang="en-US" dirty="0" err="1">
                <a:latin typeface="SutonnyMJ" pitchFamily="2" charset="0"/>
              </a:rPr>
              <a:t>লব্ধ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</a:t>
            </a:r>
            <a:r>
              <a:rPr lang="en-US" dirty="0">
                <a:latin typeface="SutonnyMJ" pitchFamily="2" charset="0"/>
              </a:rPr>
              <a:t> :</a:t>
            </a:r>
            <a:r>
              <a:rPr lang="en-US" dirty="0" err="1">
                <a:latin typeface="SutonnyMJ" pitchFamily="2" charset="0"/>
              </a:rPr>
              <a:t>যে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পরিপাক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নালীতে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জাতীয়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খাদ্য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পরিপাকের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সময়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উদ্ভূত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হয়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তাদের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লব্ধ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বলে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যথা</a:t>
            </a:r>
            <a:r>
              <a:rPr lang="en-US" dirty="0">
                <a:latin typeface="SutonnyMJ" pitchFamily="2" charset="0"/>
              </a:rPr>
              <a:t>: </a:t>
            </a:r>
            <a:r>
              <a:rPr lang="en-US" dirty="0" err="1">
                <a:latin typeface="SutonnyMJ" pitchFamily="2" charset="0"/>
              </a:rPr>
              <a:t>পেপটন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পেপটাইড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ইত্যাদি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pPr algn="just"/>
            <a:r>
              <a:rPr lang="en-US" dirty="0" err="1">
                <a:latin typeface="SutonnyMJ" pitchFamily="2" charset="0"/>
              </a:rPr>
              <a:t>পুষ্টিগত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গুরুত্ব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কাজ</a:t>
            </a:r>
            <a:r>
              <a:rPr lang="en-US" dirty="0">
                <a:latin typeface="SutonnyMJ" pitchFamily="2" charset="0"/>
              </a:rPr>
              <a:t> :</a:t>
            </a:r>
          </a:p>
          <a:p>
            <a:pPr lvl="0" algn="just"/>
            <a:r>
              <a:rPr lang="en-US" dirty="0" err="1">
                <a:latin typeface="SutonnyMJ" pitchFamily="2" charset="0"/>
              </a:rPr>
              <a:t>দেহের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বৃদ্ধি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কোষ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গঠন</a:t>
            </a:r>
            <a:r>
              <a:rPr lang="en-US" dirty="0">
                <a:latin typeface="SutonnyMJ" pitchFamily="2" charset="0"/>
              </a:rPr>
              <a:t> ও </a:t>
            </a:r>
            <a:r>
              <a:rPr lang="en-US" dirty="0" err="1">
                <a:latin typeface="SutonnyMJ" pitchFamily="2" charset="0"/>
              </a:rPr>
              <a:t>ক্ষয়পূরণ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হল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প্রধান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কাজ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pPr lvl="0" algn="just"/>
            <a:r>
              <a:rPr lang="en-US" dirty="0" err="1">
                <a:latin typeface="SutonnyMJ" pitchFamily="2" charset="0"/>
              </a:rPr>
              <a:t>তাপ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শক্তি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উৎপাদন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pPr lvl="0" algn="just"/>
            <a:r>
              <a:rPr lang="en-US" dirty="0" err="1">
                <a:latin typeface="SutonnyMJ" pitchFamily="2" charset="0"/>
              </a:rPr>
              <a:t>দেহস্থ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উৎসেচক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হরমোন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ইত্যাদি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সৃষ্টি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করা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pPr lvl="0" algn="just"/>
            <a:r>
              <a:rPr lang="en-US" dirty="0" err="1">
                <a:latin typeface="SutonnyMJ" pitchFamily="2" charset="0"/>
              </a:rPr>
              <a:t>অপরিহার্য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অ্যামাইনো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অ্যাসিডের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চাহিদা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পূরণ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করা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হল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অন্যতম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কাজ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pPr algn="just"/>
            <a:r>
              <a:rPr lang="en-US" dirty="0" err="1">
                <a:latin typeface="SutonnyMJ" pitchFamily="2" charset="0"/>
              </a:rPr>
              <a:t>এই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প্রসঙ্গে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উল্লেখ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করা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যায়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যে</a:t>
            </a:r>
            <a:r>
              <a:rPr lang="en-US" dirty="0">
                <a:latin typeface="SutonnyMJ" pitchFamily="2" charset="0"/>
              </a:rPr>
              <a:t>, ১ </a:t>
            </a:r>
            <a:r>
              <a:rPr lang="en-US" dirty="0" err="1">
                <a:latin typeface="SutonnyMJ" pitchFamily="2" charset="0"/>
              </a:rPr>
              <a:t>গ্রাম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অণু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দহন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হলে</a:t>
            </a:r>
            <a:r>
              <a:rPr lang="en-US" dirty="0">
                <a:latin typeface="SutonnyMJ" pitchFamily="2" charset="0"/>
              </a:rPr>
              <a:t> ৪.১ </a:t>
            </a:r>
            <a:r>
              <a:rPr lang="en-US" dirty="0" err="1">
                <a:latin typeface="SutonnyMJ" pitchFamily="2" charset="0"/>
              </a:rPr>
              <a:t>কেসিএল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তাপ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শক্তি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উৎপন্ন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হয়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একজন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প্রাপ্তবয়স্ক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লোকের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প্রত্যহ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প্রায়</a:t>
            </a:r>
            <a:r>
              <a:rPr lang="en-US" dirty="0">
                <a:latin typeface="SutonnyMJ" pitchFamily="2" charset="0"/>
              </a:rPr>
              <a:t> ১০০-১৫০ </a:t>
            </a:r>
            <a:r>
              <a:rPr lang="en-US" dirty="0" err="1">
                <a:latin typeface="SutonnyMJ" pitchFamily="2" charset="0"/>
              </a:rPr>
              <a:t>গ্রাম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প্রোটিন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জাতীয়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খাদ্যের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প্রয়োজন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</a:rPr>
              <a:t>খাদ্যর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উপাদান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4935017"/>
          </a:xfrm>
        </p:spPr>
        <p:txBody>
          <a:bodyPr>
            <a:normAutofit/>
          </a:bodyPr>
          <a:lstStyle/>
          <a:p>
            <a:r>
              <a:rPr lang="en-US" b="1" dirty="0">
                <a:latin typeface="SutonnyMJ" pitchFamily="2" charset="0"/>
              </a:rPr>
              <a:t>৩. </a:t>
            </a:r>
            <a:r>
              <a:rPr lang="en-US" b="1" dirty="0" err="1">
                <a:latin typeface="SutonnyMJ" pitchFamily="2" charset="0"/>
              </a:rPr>
              <a:t>স্নেহপদার্থ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বা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ফ্যাট</a:t>
            </a:r>
            <a:endParaRPr lang="en-US" dirty="0">
              <a:latin typeface="SutonnyMJ" pitchFamily="2" charset="0"/>
            </a:endParaRPr>
          </a:p>
          <a:p>
            <a:r>
              <a:rPr lang="en-US" dirty="0" err="1">
                <a:latin typeface="SutonnyMJ" pitchFamily="2" charset="0"/>
              </a:rPr>
              <a:t>উপাদান</a:t>
            </a:r>
            <a:r>
              <a:rPr lang="en-US" dirty="0">
                <a:latin typeface="SutonnyMJ" pitchFamily="2" charset="0"/>
              </a:rPr>
              <a:t> : </a:t>
            </a:r>
            <a:r>
              <a:rPr lang="en-US" dirty="0" err="1">
                <a:latin typeface="SutonnyMJ" pitchFamily="2" charset="0"/>
              </a:rPr>
              <a:t>কার্বন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হাইড্রোজেন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এবং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অক্সিজেন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নিয়ে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স্নেহপদার্থ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গঠিত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হয়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এখন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অক্সিজেন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অনুপাত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শর্করা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তুলনায়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কম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এবং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শর্করার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মত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হাইড্রোজেন</a:t>
            </a:r>
            <a:r>
              <a:rPr lang="en-US" dirty="0">
                <a:latin typeface="SutonnyMJ" pitchFamily="2" charset="0"/>
              </a:rPr>
              <a:t> ও </a:t>
            </a:r>
            <a:r>
              <a:rPr lang="en-US" dirty="0" err="1">
                <a:latin typeface="SutonnyMJ" pitchFamily="2" charset="0"/>
              </a:rPr>
              <a:t>অক্সিজেন</a:t>
            </a:r>
            <a:r>
              <a:rPr lang="en-US" dirty="0">
                <a:latin typeface="SutonnyMJ" pitchFamily="2" charset="0"/>
              </a:rPr>
              <a:t> ২:১ </a:t>
            </a:r>
            <a:r>
              <a:rPr lang="en-US" dirty="0" err="1">
                <a:latin typeface="SutonnyMJ" pitchFamily="2" charset="0"/>
              </a:rPr>
              <a:t>অনুপাতে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থাকে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না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প্রকৃতপক্ষে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অ্যাসিড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এবং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গ্লিসারলের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সমন্বয়ে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গঠিত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এস্টার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বিশেষ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r>
              <a:rPr lang="en-US" dirty="0" err="1">
                <a:latin typeface="SutonnyMJ" pitchFamily="2" charset="0"/>
              </a:rPr>
              <a:t>উৎস</a:t>
            </a:r>
            <a:r>
              <a:rPr lang="en-US" dirty="0">
                <a:latin typeface="SutonnyMJ" pitchFamily="2" charset="0"/>
              </a:rPr>
              <a:t> : </a:t>
            </a:r>
            <a:r>
              <a:rPr lang="en-US" dirty="0" err="1">
                <a:latin typeface="SutonnyMJ" pitchFamily="2" charset="0"/>
                <a:hlinkClick r:id="rId2" tooltip="বাদাম"/>
              </a:rPr>
              <a:t>বাদাম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3" tooltip="নারিকেল"/>
              </a:rPr>
              <a:t>নারিকেল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সরষে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রেড়ী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বীজ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তুলা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বীজ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ইত্যাদিতে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উদ্ভিজ্জ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এবং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মাখন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ঘি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চর্বি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ইত্যাদিতে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প্রানিজ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থাকে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সাধারন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উত্তাপে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সমস্ত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তরল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অবস্থায়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থাকে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তাদের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তেল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বলে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r>
              <a:rPr lang="en-US" dirty="0" err="1">
                <a:latin typeface="SutonnyMJ" pitchFamily="2" charset="0"/>
              </a:rPr>
              <a:t>শ্রেণীবিভাগ</a:t>
            </a:r>
            <a:r>
              <a:rPr lang="en-US" dirty="0">
                <a:latin typeface="SutonnyMJ" pitchFamily="2" charset="0"/>
              </a:rPr>
              <a:t> : 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সাধারনত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দু;রকমের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হয়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যথা</a:t>
            </a:r>
            <a:r>
              <a:rPr lang="en-US" dirty="0">
                <a:latin typeface="SutonnyMJ" pitchFamily="2" charset="0"/>
              </a:rPr>
              <a:t>:</a:t>
            </a:r>
            <a:br>
              <a:rPr lang="en-US" dirty="0">
                <a:latin typeface="SutonnyMJ" pitchFamily="2" charset="0"/>
              </a:rPr>
            </a:br>
            <a:r>
              <a:rPr lang="en-US" dirty="0">
                <a:latin typeface="SutonnyMJ" pitchFamily="2" charset="0"/>
              </a:rPr>
              <a:t>১. </a:t>
            </a:r>
            <a:r>
              <a:rPr lang="en-US" dirty="0" err="1">
                <a:latin typeface="SutonnyMJ" pitchFamily="2" charset="0"/>
              </a:rPr>
              <a:t>সরল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 :</a:t>
            </a:r>
            <a:r>
              <a:rPr lang="en-US" dirty="0" err="1">
                <a:latin typeface="SutonnyMJ" pitchFamily="2" charset="0"/>
              </a:rPr>
              <a:t>যে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অন্য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কোন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উপাদানের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সঙ্গে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সংযুক্ত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থাকে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না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তাদের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সরল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বলে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যথা</a:t>
            </a:r>
            <a:r>
              <a:rPr lang="en-US" dirty="0">
                <a:latin typeface="SutonnyMJ" pitchFamily="2" charset="0"/>
              </a:rPr>
              <a:t>: </a:t>
            </a:r>
            <a:r>
              <a:rPr lang="en-US" dirty="0" err="1">
                <a:latin typeface="SutonnyMJ" pitchFamily="2" charset="0"/>
              </a:rPr>
              <a:t>ওয়াক্স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মোম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ল্যানোলিন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ইত্যাদি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সরল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উদাহরণ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r>
              <a:rPr lang="en-US" dirty="0">
                <a:latin typeface="SutonnyMJ" pitchFamily="2" charset="0"/>
              </a:rPr>
              <a:t>২. </a:t>
            </a:r>
            <a:r>
              <a:rPr lang="en-US" dirty="0" err="1">
                <a:latin typeface="SutonnyMJ" pitchFamily="2" charset="0"/>
              </a:rPr>
              <a:t>যৌগিক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 :</a:t>
            </a:r>
            <a:r>
              <a:rPr lang="en-US" dirty="0" err="1">
                <a:latin typeface="SutonnyMJ" pitchFamily="2" charset="0"/>
              </a:rPr>
              <a:t>সরল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যখন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অন্য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কোন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উপাদানের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সঙ্গে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যুক্ত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থাকে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তখন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তাদের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যৌগিক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বলে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যথা</a:t>
            </a:r>
            <a:r>
              <a:rPr lang="en-US" dirty="0">
                <a:latin typeface="SutonnyMJ" pitchFamily="2" charset="0"/>
              </a:rPr>
              <a:t>: </a:t>
            </a:r>
            <a:r>
              <a:rPr lang="en-US" dirty="0" err="1">
                <a:latin typeface="SutonnyMJ" pitchFamily="2" charset="0"/>
              </a:rPr>
              <a:t>ফসফোলিপিড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গ্লাইকোলিপিড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অ্যামাইনো-লিপিড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ইত্যাদি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r>
              <a:rPr lang="en-US" dirty="0" err="1">
                <a:latin typeface="SutonnyMJ" pitchFamily="2" charset="0"/>
              </a:rPr>
              <a:t>পুষ্টিগত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গুরুত্ব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কাজ</a:t>
            </a:r>
            <a:r>
              <a:rPr lang="en-US" dirty="0">
                <a:latin typeface="SutonnyMJ" pitchFamily="2" charset="0"/>
              </a:rPr>
              <a:t> 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26"/>
          </a:xfrm>
        </p:spPr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</a:rPr>
              <a:t>খাদ্যর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উপাদান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4812187"/>
          </a:xfrm>
        </p:spPr>
        <p:txBody>
          <a:bodyPr/>
          <a:lstStyle/>
          <a:p>
            <a:pPr lvl="0"/>
            <a:r>
              <a:rPr lang="en-US" dirty="0" err="1"/>
              <a:t>তাপ</a:t>
            </a:r>
            <a:r>
              <a:rPr lang="en-US" dirty="0"/>
              <a:t> </a:t>
            </a:r>
            <a:r>
              <a:rPr lang="en-US" dirty="0" err="1"/>
              <a:t>শক্তি</a:t>
            </a:r>
            <a:r>
              <a:rPr lang="en-US" dirty="0"/>
              <a:t> </a:t>
            </a:r>
            <a:r>
              <a:rPr lang="en-US" dirty="0" err="1"/>
              <a:t>উৎপন্ন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ফ্যাট</a:t>
            </a:r>
            <a:r>
              <a:rPr lang="en-US" dirty="0"/>
              <a:t> </a:t>
            </a:r>
            <a:r>
              <a:rPr lang="en-US" dirty="0" err="1"/>
              <a:t>জাতীয়</a:t>
            </a:r>
            <a:r>
              <a:rPr lang="en-US" dirty="0"/>
              <a:t> </a:t>
            </a:r>
            <a:r>
              <a:rPr lang="en-US" dirty="0" err="1"/>
              <a:t>খাদ্যে</a:t>
            </a:r>
            <a:r>
              <a:rPr lang="en-US" dirty="0"/>
              <a:t> </a:t>
            </a:r>
            <a:r>
              <a:rPr lang="en-US" dirty="0" err="1"/>
              <a:t>প্রধন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॥</a:t>
            </a:r>
          </a:p>
          <a:p>
            <a:pPr lvl="0"/>
            <a:r>
              <a:rPr lang="en-US" dirty="0" err="1"/>
              <a:t>ফ্যাট</a:t>
            </a:r>
            <a:r>
              <a:rPr lang="en-US" dirty="0"/>
              <a:t> </a:t>
            </a:r>
            <a:r>
              <a:rPr lang="en-US" dirty="0" err="1"/>
              <a:t>প্রানিদেহের</a:t>
            </a:r>
            <a:r>
              <a:rPr lang="en-US" dirty="0"/>
              <a:t> </a:t>
            </a:r>
            <a:r>
              <a:rPr lang="en-US" dirty="0" err="1"/>
              <a:t>তাপ</a:t>
            </a:r>
            <a:r>
              <a:rPr lang="en-US" dirty="0"/>
              <a:t> </a:t>
            </a:r>
            <a:r>
              <a:rPr lang="en-US" dirty="0" err="1"/>
              <a:t>নিয়ন্ত্রণে</a:t>
            </a:r>
            <a:r>
              <a:rPr lang="en-US" dirty="0"/>
              <a:t> </a:t>
            </a:r>
            <a:r>
              <a:rPr lang="en-US" dirty="0" err="1"/>
              <a:t>রাখে</a:t>
            </a:r>
            <a:r>
              <a:rPr lang="en-US" dirty="0"/>
              <a:t>।</a:t>
            </a:r>
          </a:p>
          <a:p>
            <a:pPr lvl="0"/>
            <a:r>
              <a:rPr lang="en-US" dirty="0" err="1"/>
              <a:t>ফ্যাট</a:t>
            </a:r>
            <a:r>
              <a:rPr lang="en-US" dirty="0"/>
              <a:t> </a:t>
            </a:r>
            <a:r>
              <a:rPr lang="en-US" dirty="0" err="1"/>
              <a:t>মেদরুপে</a:t>
            </a:r>
            <a:r>
              <a:rPr lang="en-US" dirty="0"/>
              <a:t> </a:t>
            </a:r>
            <a:r>
              <a:rPr lang="en-US" dirty="0" err="1"/>
              <a:t>ভবিষ্যতের</a:t>
            </a:r>
            <a:r>
              <a:rPr lang="en-US" dirty="0"/>
              <a:t> </a:t>
            </a:r>
            <a:r>
              <a:rPr lang="en-US" dirty="0" err="1"/>
              <a:t>খদ্যের</a:t>
            </a:r>
            <a:r>
              <a:rPr lang="en-US" dirty="0"/>
              <a:t> </a:t>
            </a:r>
            <a:r>
              <a:rPr lang="en-US" dirty="0" err="1"/>
              <a:t>উৎস</a:t>
            </a:r>
            <a:r>
              <a:rPr lang="en-US" dirty="0"/>
              <a:t> </a:t>
            </a:r>
            <a:r>
              <a:rPr lang="en-US" dirty="0" err="1"/>
              <a:t>হিসাবে</a:t>
            </a:r>
            <a:r>
              <a:rPr lang="en-US" dirty="0"/>
              <a:t> </a:t>
            </a:r>
            <a:r>
              <a:rPr lang="en-US" dirty="0" err="1"/>
              <a:t>সঞ্চিত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r>
              <a:rPr lang="en-US" dirty="0"/>
              <a:t>।</a:t>
            </a:r>
          </a:p>
          <a:p>
            <a:pPr lvl="0"/>
            <a:r>
              <a:rPr lang="en-US" dirty="0" err="1"/>
              <a:t>ফ্যাট</a:t>
            </a:r>
            <a:r>
              <a:rPr lang="en-US" dirty="0"/>
              <a:t> A, D, E, K </a:t>
            </a:r>
            <a:r>
              <a:rPr lang="en-US" dirty="0" err="1"/>
              <a:t>ভিটামিনকে</a:t>
            </a:r>
            <a:r>
              <a:rPr lang="en-US" dirty="0"/>
              <a:t> </a:t>
            </a:r>
            <a:r>
              <a:rPr lang="en-US" dirty="0" err="1"/>
              <a:t>দ্রবীভূত</a:t>
            </a:r>
            <a:r>
              <a:rPr lang="en-US" dirty="0"/>
              <a:t> </a:t>
            </a:r>
            <a:r>
              <a:rPr lang="en-US" dirty="0" err="1"/>
              <a:t>রাখে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এদের</a:t>
            </a:r>
            <a:r>
              <a:rPr lang="en-US" dirty="0"/>
              <a:t> </a:t>
            </a:r>
            <a:r>
              <a:rPr lang="en-US" dirty="0" err="1"/>
              <a:t>শোষণে</a:t>
            </a:r>
            <a:r>
              <a:rPr lang="en-US" dirty="0"/>
              <a:t> </a:t>
            </a:r>
            <a:r>
              <a:rPr lang="en-US" dirty="0" err="1"/>
              <a:t>সাহায্য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।</a:t>
            </a:r>
          </a:p>
          <a:p>
            <a:pPr lvl="0"/>
            <a:r>
              <a:rPr lang="en-US" dirty="0" err="1"/>
              <a:t>ফ্যাট</a:t>
            </a:r>
            <a:r>
              <a:rPr lang="en-US" dirty="0"/>
              <a:t> </a:t>
            </a:r>
            <a:r>
              <a:rPr lang="en-US" dirty="0" err="1"/>
              <a:t>যকৃ</a:t>
            </a:r>
            <a:r>
              <a:rPr lang="en-US" dirty="0"/>
              <a:t>ৎ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পিওরস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অগ্ন্যাশয়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অগ্ন্যাশয়</a:t>
            </a:r>
            <a:r>
              <a:rPr lang="en-US" dirty="0"/>
              <a:t> </a:t>
            </a:r>
            <a:r>
              <a:rPr lang="en-US" dirty="0" err="1"/>
              <a:t>রস</a:t>
            </a:r>
            <a:r>
              <a:rPr lang="en-US" dirty="0"/>
              <a:t> </a:t>
            </a:r>
            <a:r>
              <a:rPr lang="en-US" dirty="0" err="1"/>
              <a:t>নিঃসরণে</a:t>
            </a:r>
            <a:r>
              <a:rPr lang="en-US" dirty="0"/>
              <a:t> </a:t>
            </a:r>
            <a:r>
              <a:rPr lang="en-US" dirty="0" err="1"/>
              <a:t>সাহায্য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।</a:t>
            </a:r>
          </a:p>
          <a:p>
            <a:pPr lvl="0"/>
            <a:r>
              <a:rPr lang="en-US" dirty="0" err="1"/>
              <a:t>স্নেহপদার্থ</a:t>
            </a:r>
            <a:r>
              <a:rPr lang="en-US" dirty="0"/>
              <a:t> </a:t>
            </a:r>
            <a:r>
              <a:rPr lang="en-US" dirty="0" err="1"/>
              <a:t>মলাশয়</a:t>
            </a:r>
            <a:r>
              <a:rPr lang="en-US" dirty="0"/>
              <a:t> ও </a:t>
            </a:r>
            <a:r>
              <a:rPr lang="en-US" dirty="0" err="1"/>
              <a:t>পায়ু</a:t>
            </a:r>
            <a:r>
              <a:rPr lang="en-US" dirty="0"/>
              <a:t> </a:t>
            </a:r>
            <a:r>
              <a:rPr lang="en-US" dirty="0" err="1"/>
              <a:t>পিচ্ছল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মল</a:t>
            </a:r>
            <a:r>
              <a:rPr lang="en-US" dirty="0"/>
              <a:t> </a:t>
            </a:r>
            <a:r>
              <a:rPr lang="en-US" dirty="0" err="1"/>
              <a:t>নিঃসরণে</a:t>
            </a:r>
            <a:r>
              <a:rPr lang="en-US" dirty="0"/>
              <a:t> </a:t>
            </a:r>
            <a:r>
              <a:rPr lang="en-US" dirty="0" err="1"/>
              <a:t>সহায়তা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।</a:t>
            </a:r>
          </a:p>
          <a:p>
            <a:pPr lvl="0"/>
            <a:r>
              <a:rPr lang="en-US" dirty="0" err="1"/>
              <a:t>কোলেস্টেরল</a:t>
            </a:r>
            <a:r>
              <a:rPr lang="en-US" dirty="0"/>
              <a:t> </a:t>
            </a:r>
            <a:r>
              <a:rPr lang="en-US" dirty="0" err="1"/>
              <a:t>নামক</a:t>
            </a:r>
            <a:r>
              <a:rPr lang="en-US" dirty="0"/>
              <a:t> </a:t>
            </a:r>
            <a:r>
              <a:rPr lang="en-US" dirty="0" err="1"/>
              <a:t>ফ্যাট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ভিটামিন-ডি</a:t>
            </a:r>
            <a:r>
              <a:rPr lang="en-US" dirty="0"/>
              <a:t>, </a:t>
            </a:r>
            <a:r>
              <a:rPr lang="en-US" dirty="0" err="1"/>
              <a:t>ইস্ট্রোজেন</a:t>
            </a:r>
            <a:r>
              <a:rPr lang="en-US" dirty="0"/>
              <a:t>, </a:t>
            </a:r>
            <a:r>
              <a:rPr lang="en-US" dirty="0" err="1"/>
              <a:t>টেস্টোস্টেরণ</a:t>
            </a:r>
            <a:r>
              <a:rPr lang="en-US" dirty="0"/>
              <a:t> </a:t>
            </a:r>
            <a:r>
              <a:rPr lang="en-US" dirty="0" err="1"/>
              <a:t>নামক</a:t>
            </a:r>
            <a:r>
              <a:rPr lang="en-US" dirty="0"/>
              <a:t> </a:t>
            </a:r>
            <a:r>
              <a:rPr lang="en-US" dirty="0" err="1"/>
              <a:t>হরমোন</a:t>
            </a:r>
            <a:r>
              <a:rPr lang="en-US" dirty="0"/>
              <a:t> </a:t>
            </a:r>
            <a:r>
              <a:rPr lang="en-US" dirty="0" err="1"/>
              <a:t>উৎপন্ন</a:t>
            </a:r>
            <a:r>
              <a:rPr lang="en-US" dirty="0"/>
              <a:t> </a:t>
            </a:r>
            <a:r>
              <a:rPr lang="en-US" dirty="0" err="1"/>
              <a:t>হয়</a:t>
            </a:r>
            <a:r>
              <a:rPr lang="en-US" dirty="0"/>
              <a:t>।</a:t>
            </a:r>
          </a:p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প্রসঙ্গে</a:t>
            </a:r>
            <a:r>
              <a:rPr lang="en-US" dirty="0"/>
              <a:t> </a:t>
            </a:r>
            <a:r>
              <a:rPr lang="en-US" dirty="0" err="1"/>
              <a:t>উল্লেখ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যায়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, ১ </a:t>
            </a:r>
            <a:r>
              <a:rPr lang="en-US" dirty="0" err="1"/>
              <a:t>গ্রাম</a:t>
            </a:r>
            <a:r>
              <a:rPr lang="en-US" dirty="0"/>
              <a:t> </a:t>
            </a:r>
            <a:r>
              <a:rPr lang="en-US" dirty="0" err="1"/>
              <a:t>অণু</a:t>
            </a:r>
            <a:r>
              <a:rPr lang="en-US" dirty="0"/>
              <a:t> </a:t>
            </a:r>
            <a:r>
              <a:rPr lang="en-US" dirty="0" err="1"/>
              <a:t>ফ্যাট</a:t>
            </a:r>
            <a:r>
              <a:rPr lang="en-US" dirty="0"/>
              <a:t> </a:t>
            </a:r>
            <a:r>
              <a:rPr lang="en-US" dirty="0" err="1"/>
              <a:t>দহন</a:t>
            </a:r>
            <a:r>
              <a:rPr lang="en-US" dirty="0"/>
              <a:t> </a:t>
            </a:r>
            <a:r>
              <a:rPr lang="en-US" dirty="0" err="1"/>
              <a:t>হলে</a:t>
            </a:r>
            <a:r>
              <a:rPr lang="en-US" dirty="0"/>
              <a:t> ৯.৩ </a:t>
            </a:r>
            <a:r>
              <a:rPr lang="en-US" dirty="0" err="1"/>
              <a:t>কেসিএল</a:t>
            </a:r>
            <a:r>
              <a:rPr lang="en-US" dirty="0"/>
              <a:t> </a:t>
            </a:r>
            <a:r>
              <a:rPr lang="en-US" dirty="0" err="1"/>
              <a:t>তাপ</a:t>
            </a:r>
            <a:r>
              <a:rPr lang="en-US" dirty="0"/>
              <a:t> </a:t>
            </a:r>
            <a:r>
              <a:rPr lang="en-US" dirty="0" err="1"/>
              <a:t>শক্তি</a:t>
            </a:r>
            <a:r>
              <a:rPr lang="en-US" dirty="0"/>
              <a:t> </a:t>
            </a:r>
            <a:r>
              <a:rPr lang="en-US" dirty="0" err="1"/>
              <a:t>উৎপন্ন</a:t>
            </a:r>
            <a:r>
              <a:rPr lang="en-US" dirty="0"/>
              <a:t> </a:t>
            </a:r>
            <a:r>
              <a:rPr lang="en-US" dirty="0" err="1"/>
              <a:t>হয়</a:t>
            </a:r>
            <a:r>
              <a:rPr lang="en-US" dirty="0"/>
              <a:t>। </a:t>
            </a:r>
            <a:r>
              <a:rPr lang="en-US" dirty="0" err="1"/>
              <a:t>একজন</a:t>
            </a:r>
            <a:r>
              <a:rPr lang="en-US" dirty="0"/>
              <a:t> </a:t>
            </a:r>
            <a:r>
              <a:rPr lang="en-US" dirty="0" err="1"/>
              <a:t>প্রাপ্তবয়স্ক</a:t>
            </a:r>
            <a:r>
              <a:rPr lang="en-US" dirty="0"/>
              <a:t> </a:t>
            </a:r>
            <a:r>
              <a:rPr lang="en-US" dirty="0" err="1"/>
              <a:t>লোকের</a:t>
            </a:r>
            <a:r>
              <a:rPr lang="en-US" dirty="0"/>
              <a:t> </a:t>
            </a:r>
            <a:r>
              <a:rPr lang="en-US" dirty="0" err="1"/>
              <a:t>প্রত্যহ</a:t>
            </a:r>
            <a:r>
              <a:rPr lang="en-US" dirty="0"/>
              <a:t> </a:t>
            </a:r>
            <a:r>
              <a:rPr lang="en-US" dirty="0" err="1"/>
              <a:t>প্রায়</a:t>
            </a:r>
            <a:r>
              <a:rPr lang="en-US" dirty="0"/>
              <a:t> ৫০ </a:t>
            </a:r>
            <a:r>
              <a:rPr lang="en-US" dirty="0" err="1"/>
              <a:t>গ্রাম</a:t>
            </a:r>
            <a:r>
              <a:rPr lang="en-US" dirty="0"/>
              <a:t> </a:t>
            </a:r>
            <a:r>
              <a:rPr lang="en-US" dirty="0" err="1"/>
              <a:t>স্নেহপদার্থ</a:t>
            </a:r>
            <a:r>
              <a:rPr lang="en-US" dirty="0"/>
              <a:t> </a:t>
            </a:r>
            <a:r>
              <a:rPr lang="en-US" dirty="0" err="1"/>
              <a:t>প্রয়োজন</a:t>
            </a:r>
            <a:r>
              <a:rPr lang="en-US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</a:rPr>
              <a:t>খাদ্যর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উপাদান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4913193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SutonnyMJ" pitchFamily="2" charset="0"/>
              </a:rPr>
              <a:t>৪. </a:t>
            </a:r>
            <a:r>
              <a:rPr lang="en-US" b="1" dirty="0" err="1">
                <a:latin typeface="SutonnyMJ" pitchFamily="2" charset="0"/>
              </a:rPr>
              <a:t>খাদ্যপ্রাণ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বা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</a:rPr>
              <a:t>ভিটামিন</a:t>
            </a:r>
            <a:endParaRPr lang="en-US" dirty="0">
              <a:latin typeface="SutonnyMJ" pitchFamily="2" charset="0"/>
            </a:endParaRPr>
          </a:p>
          <a:p>
            <a:pPr algn="just"/>
            <a:r>
              <a:rPr lang="en-US" dirty="0" err="1">
                <a:latin typeface="SutonnyMJ" pitchFamily="2" charset="0"/>
              </a:rPr>
              <a:t>যে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বিশেষ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জৈব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পরিপোষক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সাধারণ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খাদ্যে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অতি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অল্প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পরিমাণে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থেকে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দেহের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স্বাভাবিক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পুষ্টি</a:t>
            </a:r>
            <a:r>
              <a:rPr lang="en-US" dirty="0">
                <a:latin typeface="SutonnyMJ" pitchFamily="2" charset="0"/>
              </a:rPr>
              <a:t> ও </a:t>
            </a:r>
            <a:r>
              <a:rPr lang="en-US" dirty="0" err="1">
                <a:latin typeface="SutonnyMJ" pitchFamily="2" charset="0"/>
              </a:rPr>
              <a:t>বৃদ্ধিতে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সহায়তা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করে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এবং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রোগপ্রতিরোধ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শক্তি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বৃদ্ধি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করে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তাকে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ভিটামিন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বলে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pPr algn="just"/>
            <a:r>
              <a:rPr lang="en-US" dirty="0" err="1">
                <a:latin typeface="SutonnyMJ" pitchFamily="2" charset="0"/>
              </a:rPr>
              <a:t>শ্রেণীবিভাগ</a:t>
            </a:r>
            <a:r>
              <a:rPr lang="en-US" dirty="0">
                <a:latin typeface="SutonnyMJ" pitchFamily="2" charset="0"/>
              </a:rPr>
              <a:t> : </a:t>
            </a:r>
            <a:r>
              <a:rPr lang="en-US" dirty="0" err="1">
                <a:latin typeface="SutonnyMJ" pitchFamily="2" charset="0"/>
              </a:rPr>
              <a:t>দ্রাব্যতা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অনুসারে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ভিটামিনগুলিকে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দুভাগে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ভাগ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করা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হয়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যথা</a:t>
            </a:r>
            <a:r>
              <a:rPr lang="en-US" dirty="0">
                <a:latin typeface="SutonnyMJ" pitchFamily="2" charset="0"/>
              </a:rPr>
              <a:t>:</a:t>
            </a:r>
            <a:br>
              <a:rPr lang="en-US" dirty="0">
                <a:latin typeface="SutonnyMJ" pitchFamily="2" charset="0"/>
              </a:rPr>
            </a:br>
            <a:r>
              <a:rPr lang="en-US" dirty="0">
                <a:latin typeface="SutonnyMJ" pitchFamily="2" charset="0"/>
              </a:rPr>
              <a:t>১. </a:t>
            </a:r>
            <a:r>
              <a:rPr lang="en-US" dirty="0" err="1">
                <a:latin typeface="SutonnyMJ" pitchFamily="2" charset="0"/>
              </a:rPr>
              <a:t>তেল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স্নেহপদার্থে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দ্রবনীয়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ভিটামিন</a:t>
            </a:r>
            <a:r>
              <a:rPr lang="en-US" dirty="0">
                <a:latin typeface="SutonnyMJ" pitchFamily="2" charset="0"/>
              </a:rPr>
              <a:t> :</a:t>
            </a:r>
            <a:r>
              <a:rPr lang="en-US" dirty="0" err="1">
                <a:latin typeface="SutonnyMJ" pitchFamily="2" charset="0"/>
              </a:rPr>
              <a:t>যে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ভিটামিন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তেল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স্নেহপদার্থে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দ্রবীভূত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হয়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তাদের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স্নেহপদার্থে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দ্রবনীয়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ভিটামিন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বলে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যথা</a:t>
            </a:r>
            <a:r>
              <a:rPr lang="en-US" dirty="0">
                <a:latin typeface="SutonnyMJ" pitchFamily="2" charset="0"/>
              </a:rPr>
              <a:t>: A, D, E, K।</a:t>
            </a:r>
          </a:p>
          <a:p>
            <a:pPr algn="just"/>
            <a:r>
              <a:rPr lang="en-US" dirty="0">
                <a:latin typeface="SutonnyMJ" pitchFamily="2" charset="0"/>
              </a:rPr>
              <a:t>২. </a:t>
            </a:r>
            <a:r>
              <a:rPr lang="en-US" dirty="0" err="1">
                <a:latin typeface="SutonnyMJ" pitchFamily="2" charset="0"/>
              </a:rPr>
              <a:t>জলে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দ্রবনীয়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ভিটামিন</a:t>
            </a:r>
            <a:r>
              <a:rPr lang="en-US" dirty="0">
                <a:latin typeface="SutonnyMJ" pitchFamily="2" charset="0"/>
              </a:rPr>
              <a:t> :</a:t>
            </a:r>
            <a:r>
              <a:rPr lang="en-US" dirty="0" err="1">
                <a:latin typeface="SutonnyMJ" pitchFamily="2" charset="0"/>
              </a:rPr>
              <a:t>যে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ভিটামিন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জলে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দ্রবীভূত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হয়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তাদের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জলে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দ্রবনীয়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ভিটামিন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বলে</a:t>
            </a:r>
            <a:r>
              <a:rPr lang="en-US" dirty="0">
                <a:latin typeface="SutonnyMJ" pitchFamily="2" charset="0"/>
              </a:rPr>
              <a:t>॥ </a:t>
            </a:r>
            <a:r>
              <a:rPr lang="en-US" dirty="0" err="1">
                <a:latin typeface="SutonnyMJ" pitchFamily="2" charset="0"/>
              </a:rPr>
              <a:t>যথা</a:t>
            </a:r>
            <a:r>
              <a:rPr lang="en-US" dirty="0">
                <a:latin typeface="SutonnyMJ" pitchFamily="2" charset="0"/>
              </a:rPr>
              <a:t>: B, C </a:t>
            </a:r>
            <a:r>
              <a:rPr lang="en-US" dirty="0" err="1">
                <a:latin typeface="SutonnyMJ" pitchFamily="2" charset="0"/>
              </a:rPr>
              <a:t>এবং</a:t>
            </a:r>
            <a:r>
              <a:rPr lang="en-US" dirty="0">
                <a:latin typeface="SutonnyMJ" pitchFamily="2" charset="0"/>
              </a:rPr>
              <a:t> P।</a:t>
            </a:r>
          </a:p>
          <a:p>
            <a:pPr algn="just"/>
            <a:r>
              <a:rPr lang="en-US" dirty="0" err="1">
                <a:latin typeface="SutonnyMJ" pitchFamily="2" charset="0"/>
              </a:rPr>
              <a:t>উৎস</a:t>
            </a:r>
            <a:r>
              <a:rPr lang="en-US" dirty="0">
                <a:latin typeface="SutonnyMJ" pitchFamily="2" charset="0"/>
              </a:rPr>
              <a:t> : </a:t>
            </a:r>
            <a:r>
              <a:rPr lang="en-US" dirty="0" err="1">
                <a:latin typeface="SutonnyMJ" pitchFamily="2" charset="0"/>
              </a:rPr>
              <a:t>ভিটামিন</a:t>
            </a:r>
            <a:r>
              <a:rPr lang="en-US" dirty="0">
                <a:latin typeface="SutonnyMJ" pitchFamily="2" charset="0"/>
              </a:rPr>
              <a:t> </a:t>
            </a:r>
            <a:r>
              <a:rPr lang="en-US" dirty="0" err="1">
                <a:latin typeface="SutonnyMJ" pitchFamily="2" charset="0"/>
                <a:hlinkClick r:id="rId2" tooltip="দুধ"/>
              </a:rPr>
              <a:t>দুধ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3" tooltip="ডিম"/>
              </a:rPr>
              <a:t>ডিম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4" tooltip="মাছ"/>
              </a:rPr>
              <a:t>মাছ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5" tooltip="মাংস"/>
              </a:rPr>
              <a:t>মাংস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প্রানীদের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যকৃ</a:t>
            </a:r>
            <a:r>
              <a:rPr lang="en-US" dirty="0">
                <a:latin typeface="SutonnyMJ" pitchFamily="2" charset="0"/>
              </a:rPr>
              <a:t>ৎ, </a:t>
            </a:r>
            <a:r>
              <a:rPr lang="en-US" dirty="0" err="1">
                <a:latin typeface="SutonnyMJ" pitchFamily="2" charset="0"/>
              </a:rPr>
              <a:t>মাছের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যকৃ</a:t>
            </a:r>
            <a:r>
              <a:rPr lang="en-US" dirty="0">
                <a:latin typeface="SutonnyMJ" pitchFamily="2" charset="0"/>
              </a:rPr>
              <a:t>ৎ </a:t>
            </a:r>
            <a:r>
              <a:rPr lang="en-US" dirty="0" err="1">
                <a:latin typeface="SutonnyMJ" pitchFamily="2" charset="0"/>
              </a:rPr>
              <a:t>নিঃসৃত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তেল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মাখন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উদ্ভিজ্জ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তেল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6" tooltip="বাদাম"/>
              </a:rPr>
              <a:t>বাদাম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ঢেঁকিছাটা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চাল,লালআটা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7" tooltip="ছোলা"/>
              </a:rPr>
              <a:t>ছোলা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8" tooltip="মুগ"/>
              </a:rPr>
              <a:t>মুগ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9" tooltip="বীট (পাতার অস্তিত্ব নেই)"/>
              </a:rPr>
              <a:t>বীট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10" tooltip="গাজর"/>
              </a:rPr>
              <a:t>গাজর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11" tooltip="মটরশুঁটি"/>
              </a:rPr>
              <a:t>মটরশুঁটি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12" tooltip="পালং শাক"/>
              </a:rPr>
              <a:t>পালংশাক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13" tooltip="টমেটো"/>
              </a:rPr>
              <a:t>টমেটো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14" tooltip="বাঁধাকপি"/>
              </a:rPr>
              <a:t>বাঁধাকপি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15" tooltip="ফুলকপি"/>
              </a:rPr>
              <a:t>ফুলকপি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16" tooltip="লেবু"/>
              </a:rPr>
              <a:t>লেবু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17" tooltip="আম"/>
              </a:rPr>
              <a:t>আম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18" tooltip="আমলকি"/>
              </a:rPr>
              <a:t>আমলকি</a:t>
            </a:r>
            <a:r>
              <a:rPr lang="en-US" dirty="0">
                <a:latin typeface="SutonnyMJ" pitchFamily="2" charset="0"/>
              </a:rPr>
              <a:t>, </a:t>
            </a:r>
            <a:r>
              <a:rPr lang="en-US" dirty="0" err="1">
                <a:latin typeface="SutonnyMJ" pitchFamily="2" charset="0"/>
                <a:hlinkClick r:id="rId19" tooltip="আপেল"/>
              </a:rPr>
              <a:t>আপেল</a:t>
            </a:r>
            <a:r>
              <a:rPr lang="en-US" dirty="0">
                <a:latin typeface="SutonnyMJ" pitchFamily="2" charset="0"/>
              </a:rPr>
              <a:t> </a:t>
            </a:r>
            <a:r>
              <a:rPr lang="en-US" dirty="0" err="1">
                <a:latin typeface="SutonnyMJ" pitchFamily="2" charset="0"/>
              </a:rPr>
              <a:t>ইত্যাদিতে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পাওয়া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যায়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ভিটামিনের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এই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উৎসের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মধ্যে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দুধ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ডিম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পালংশাক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টমেটো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মটরশুঁটি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কলা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আপেল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ইত্যাদিতে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বেশীর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ভাগ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ভিটামিন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পাওয়া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যায়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ভিটামিন</a:t>
            </a:r>
            <a:r>
              <a:rPr lang="en-US" dirty="0">
                <a:latin typeface="SutonnyMJ" pitchFamily="2" charset="0"/>
              </a:rPr>
              <a:t> A </a:t>
            </a:r>
            <a:r>
              <a:rPr lang="en-US" dirty="0" err="1">
                <a:latin typeface="SutonnyMJ" pitchFamily="2" charset="0"/>
              </a:rPr>
              <a:t>এবং</a:t>
            </a:r>
            <a:r>
              <a:rPr lang="en-US" dirty="0">
                <a:latin typeface="SutonnyMJ" pitchFamily="2" charset="0"/>
              </a:rPr>
              <a:t> D </a:t>
            </a:r>
            <a:r>
              <a:rPr lang="en-US" dirty="0" err="1">
                <a:latin typeface="SutonnyMJ" pitchFamily="2" charset="0"/>
              </a:rPr>
              <a:t>এর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উৎস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মোটামুটি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এক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যেমন</a:t>
            </a:r>
            <a:r>
              <a:rPr lang="en-US" dirty="0">
                <a:latin typeface="SutonnyMJ" pitchFamily="2" charset="0"/>
              </a:rPr>
              <a:t> : </a:t>
            </a:r>
            <a:r>
              <a:rPr lang="en-US" dirty="0" err="1">
                <a:latin typeface="SutonnyMJ" pitchFamily="2" charset="0"/>
              </a:rPr>
              <a:t>কড্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হ্যালিবাট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যকৃত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নিঃসৃত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তেল</a:t>
            </a:r>
            <a:r>
              <a:rPr lang="en-US" dirty="0">
                <a:latin typeface="SutonnyMJ" pitchFamily="2" charset="0"/>
              </a:rPr>
              <a:t> (</a:t>
            </a:r>
            <a:r>
              <a:rPr lang="en-US" dirty="0" err="1">
                <a:latin typeface="SutonnyMJ" pitchFamily="2" charset="0"/>
              </a:rPr>
              <a:t>লিভার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অয়েল</a:t>
            </a:r>
            <a:r>
              <a:rPr lang="en-US" dirty="0">
                <a:latin typeface="SutonnyMJ" pitchFamily="2" charset="0"/>
              </a:rPr>
              <a:t>), </a:t>
            </a:r>
            <a:r>
              <a:rPr lang="en-US" dirty="0" err="1">
                <a:latin typeface="SutonnyMJ" pitchFamily="2" charset="0"/>
              </a:rPr>
              <a:t>মাখন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দুধ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ডিম,গাজর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বাঁধাকপি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ইত্যাদি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নারিকেল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সরষে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রেড়ী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বীজ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তুলা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বীজ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ইত্যাদিতে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উদ্ভিজ্জ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এবং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মাখন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ঘি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চর্বি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ইত্যাদিতে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প্রাণিজ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থাকে</a:t>
            </a:r>
            <a:r>
              <a:rPr lang="en-US" dirty="0">
                <a:latin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</a:rPr>
              <a:t>সাধারন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উত্তাপে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সমস্ত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ফ্যাট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তরল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অবস্থায়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থাকে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তাদের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তেল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বলে</a:t>
            </a:r>
            <a:r>
              <a:rPr lang="en-US" dirty="0">
                <a:latin typeface="SutonnyMJ" pitchFamily="2" charset="0"/>
              </a:rPr>
              <a:t>।</a:t>
            </a:r>
          </a:p>
          <a:p>
            <a:pPr algn="just"/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</a:rPr>
              <a:t>খাদ্যর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উপাদান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পুষ্টিগত</a:t>
            </a:r>
            <a:r>
              <a:rPr lang="en-US" dirty="0"/>
              <a:t> </a:t>
            </a:r>
            <a:r>
              <a:rPr lang="en-US" dirty="0" err="1"/>
              <a:t>গুরুত্ব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 :</a:t>
            </a:r>
          </a:p>
          <a:p>
            <a:pPr lvl="0"/>
            <a:r>
              <a:rPr lang="en-US" dirty="0" err="1"/>
              <a:t>তাপ</a:t>
            </a:r>
            <a:r>
              <a:rPr lang="en-US" dirty="0"/>
              <a:t> </a:t>
            </a:r>
            <a:r>
              <a:rPr lang="en-US" dirty="0" err="1"/>
              <a:t>শক্তি</a:t>
            </a:r>
            <a:r>
              <a:rPr lang="en-US" dirty="0"/>
              <a:t> </a:t>
            </a:r>
            <a:r>
              <a:rPr lang="en-US" dirty="0" err="1"/>
              <a:t>উৎপন্ন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ফ্যাট</a:t>
            </a:r>
            <a:r>
              <a:rPr lang="en-US" dirty="0"/>
              <a:t> </a:t>
            </a:r>
            <a:r>
              <a:rPr lang="en-US" dirty="0" err="1"/>
              <a:t>জাতীয়</a:t>
            </a:r>
            <a:r>
              <a:rPr lang="en-US" dirty="0"/>
              <a:t> </a:t>
            </a:r>
            <a:r>
              <a:rPr lang="en-US" dirty="0" err="1"/>
              <a:t>খাদ্যে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।</a:t>
            </a:r>
          </a:p>
          <a:p>
            <a:pPr lvl="0"/>
            <a:r>
              <a:rPr lang="en-US" dirty="0" err="1"/>
              <a:t>ফ্যাট</a:t>
            </a:r>
            <a:r>
              <a:rPr lang="en-US" dirty="0"/>
              <a:t> </a:t>
            </a:r>
            <a:r>
              <a:rPr lang="en-US" dirty="0" err="1"/>
              <a:t>প্রাণীদেহের</a:t>
            </a:r>
            <a:r>
              <a:rPr lang="en-US" dirty="0"/>
              <a:t> </a:t>
            </a:r>
            <a:r>
              <a:rPr lang="en-US" dirty="0" err="1"/>
              <a:t>তাপ</a:t>
            </a:r>
            <a:r>
              <a:rPr lang="en-US" dirty="0"/>
              <a:t> </a:t>
            </a:r>
            <a:r>
              <a:rPr lang="en-US" dirty="0" err="1"/>
              <a:t>নিয়ন্ত্রণে</a:t>
            </a:r>
            <a:r>
              <a:rPr lang="en-US" dirty="0"/>
              <a:t> </a:t>
            </a:r>
            <a:r>
              <a:rPr lang="en-US" dirty="0" err="1"/>
              <a:t>রাখে</a:t>
            </a:r>
            <a:r>
              <a:rPr lang="en-US" dirty="0"/>
              <a:t>।</a:t>
            </a:r>
          </a:p>
          <a:p>
            <a:pPr lvl="0"/>
            <a:r>
              <a:rPr lang="en-US" dirty="0" err="1"/>
              <a:t>ফ্যাট</a:t>
            </a:r>
            <a:r>
              <a:rPr lang="en-US" dirty="0"/>
              <a:t> </a:t>
            </a:r>
            <a:r>
              <a:rPr lang="en-US" dirty="0" err="1"/>
              <a:t>মেদরুপে</a:t>
            </a:r>
            <a:r>
              <a:rPr lang="en-US" dirty="0"/>
              <a:t> </a:t>
            </a:r>
            <a:r>
              <a:rPr lang="en-US" dirty="0" err="1"/>
              <a:t>ভবিষ্যতের</a:t>
            </a:r>
            <a:r>
              <a:rPr lang="en-US" dirty="0"/>
              <a:t> </a:t>
            </a:r>
            <a:r>
              <a:rPr lang="en-US" dirty="0" err="1"/>
              <a:t>খাদ্যের</a:t>
            </a:r>
            <a:r>
              <a:rPr lang="en-US" dirty="0"/>
              <a:t> </a:t>
            </a:r>
            <a:r>
              <a:rPr lang="en-US" dirty="0" err="1"/>
              <a:t>উৎস</a:t>
            </a:r>
            <a:r>
              <a:rPr lang="en-US" dirty="0"/>
              <a:t> </a:t>
            </a:r>
            <a:r>
              <a:rPr lang="en-US" dirty="0" err="1"/>
              <a:t>হিসাবে</a:t>
            </a:r>
            <a:r>
              <a:rPr lang="en-US" dirty="0"/>
              <a:t> </a:t>
            </a:r>
            <a:r>
              <a:rPr lang="en-US" dirty="0" err="1"/>
              <a:t>সঞ্চিত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r>
              <a:rPr lang="en-US" dirty="0"/>
              <a:t>।</a:t>
            </a:r>
          </a:p>
          <a:p>
            <a:pPr lvl="0"/>
            <a:r>
              <a:rPr lang="en-US" dirty="0" err="1"/>
              <a:t>ফ্যাট</a:t>
            </a:r>
            <a:r>
              <a:rPr lang="en-US" dirty="0"/>
              <a:t> A, D, E, K </a:t>
            </a:r>
            <a:r>
              <a:rPr lang="en-US" dirty="0" err="1"/>
              <a:t>ভিটামিনকে</a:t>
            </a:r>
            <a:r>
              <a:rPr lang="en-US" dirty="0"/>
              <a:t> </a:t>
            </a:r>
            <a:r>
              <a:rPr lang="en-US" dirty="0" err="1"/>
              <a:t>দ্রবীভূত</a:t>
            </a:r>
            <a:r>
              <a:rPr lang="en-US" dirty="0"/>
              <a:t> </a:t>
            </a:r>
            <a:r>
              <a:rPr lang="en-US" dirty="0" err="1"/>
              <a:t>রাখে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এদের</a:t>
            </a:r>
            <a:r>
              <a:rPr lang="en-US" dirty="0"/>
              <a:t> </a:t>
            </a:r>
            <a:r>
              <a:rPr lang="en-US" dirty="0" err="1"/>
              <a:t>শোষণে</a:t>
            </a:r>
            <a:r>
              <a:rPr lang="en-US" dirty="0"/>
              <a:t> </a:t>
            </a:r>
            <a:r>
              <a:rPr lang="en-US" dirty="0" err="1"/>
              <a:t>সাহায্য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।</a:t>
            </a:r>
          </a:p>
          <a:p>
            <a:pPr lvl="0"/>
            <a:r>
              <a:rPr lang="en-US" dirty="0" err="1"/>
              <a:t>ফ্যাট</a:t>
            </a:r>
            <a:r>
              <a:rPr lang="en-US" dirty="0"/>
              <a:t> </a:t>
            </a:r>
            <a:r>
              <a:rPr lang="en-US" dirty="0" err="1"/>
              <a:t>যকৃ</a:t>
            </a:r>
            <a:r>
              <a:rPr lang="en-US" dirty="0"/>
              <a:t>ৎ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পিত্তরস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অগ্ন্যাশয়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অগ্ন্যাশয়</a:t>
            </a:r>
            <a:r>
              <a:rPr lang="en-US" dirty="0"/>
              <a:t> </a:t>
            </a:r>
            <a:r>
              <a:rPr lang="en-US" dirty="0" err="1"/>
              <a:t>রস</a:t>
            </a:r>
            <a:r>
              <a:rPr lang="en-US" dirty="0"/>
              <a:t> </a:t>
            </a:r>
            <a:r>
              <a:rPr lang="en-US" dirty="0" err="1"/>
              <a:t>নিঃসরণে</a:t>
            </a:r>
            <a:r>
              <a:rPr lang="en-US" dirty="0"/>
              <a:t> </a:t>
            </a:r>
            <a:r>
              <a:rPr lang="en-US" dirty="0" err="1"/>
              <a:t>সাহায্য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।</a:t>
            </a:r>
          </a:p>
          <a:p>
            <a:pPr lvl="0"/>
            <a:r>
              <a:rPr lang="en-US" dirty="0" err="1"/>
              <a:t>স্নেহপদার্থ</a:t>
            </a:r>
            <a:r>
              <a:rPr lang="en-US" dirty="0"/>
              <a:t> </a:t>
            </a:r>
            <a:r>
              <a:rPr lang="en-US" dirty="0" err="1"/>
              <a:t>মলাশয়</a:t>
            </a:r>
            <a:r>
              <a:rPr lang="en-US" dirty="0"/>
              <a:t> ও </a:t>
            </a:r>
            <a:r>
              <a:rPr lang="en-US" dirty="0" err="1"/>
              <a:t>পায়ু</a:t>
            </a:r>
            <a:r>
              <a:rPr lang="en-US" dirty="0"/>
              <a:t> </a:t>
            </a:r>
            <a:r>
              <a:rPr lang="en-US" dirty="0" err="1"/>
              <a:t>পিচ্ছিল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মল</a:t>
            </a:r>
            <a:r>
              <a:rPr lang="en-US" dirty="0"/>
              <a:t> </a:t>
            </a:r>
            <a:r>
              <a:rPr lang="en-US" dirty="0" err="1"/>
              <a:t>নিঃসরণে</a:t>
            </a:r>
            <a:r>
              <a:rPr lang="en-US" dirty="0"/>
              <a:t> </a:t>
            </a:r>
            <a:r>
              <a:rPr lang="en-US" dirty="0" err="1"/>
              <a:t>সহায়তা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।</a:t>
            </a:r>
          </a:p>
          <a:p>
            <a:pPr lvl="0"/>
            <a:r>
              <a:rPr lang="en-US" dirty="0" err="1"/>
              <a:t>কোলেস্টেরল</a:t>
            </a:r>
            <a:r>
              <a:rPr lang="en-US" dirty="0"/>
              <a:t> </a:t>
            </a:r>
            <a:r>
              <a:rPr lang="en-US" dirty="0" err="1"/>
              <a:t>নামক</a:t>
            </a:r>
            <a:r>
              <a:rPr lang="en-US" dirty="0"/>
              <a:t> </a:t>
            </a:r>
            <a:r>
              <a:rPr lang="en-US" dirty="0" err="1"/>
              <a:t>ফ্যাট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ভিটামিন-ডি</a:t>
            </a:r>
            <a:r>
              <a:rPr lang="en-US" dirty="0"/>
              <a:t>, </a:t>
            </a:r>
            <a:r>
              <a:rPr lang="en-US" dirty="0" err="1"/>
              <a:t>ইস্ট্রোজেন</a:t>
            </a:r>
            <a:r>
              <a:rPr lang="en-US" dirty="0"/>
              <a:t>, </a:t>
            </a:r>
            <a:r>
              <a:rPr lang="en-US" dirty="0" err="1"/>
              <a:t>টেস্টোস্টেরন</a:t>
            </a:r>
            <a:r>
              <a:rPr lang="en-US" dirty="0"/>
              <a:t> </a:t>
            </a:r>
            <a:r>
              <a:rPr lang="en-US" dirty="0" err="1"/>
              <a:t>নামক</a:t>
            </a:r>
            <a:r>
              <a:rPr lang="en-US" dirty="0"/>
              <a:t> </a:t>
            </a:r>
            <a:r>
              <a:rPr lang="en-US" dirty="0" err="1"/>
              <a:t>হরমোন</a:t>
            </a:r>
            <a:r>
              <a:rPr lang="en-US" dirty="0"/>
              <a:t> </a:t>
            </a:r>
            <a:r>
              <a:rPr lang="en-US" dirty="0" err="1"/>
              <a:t>উৎপন্ন</a:t>
            </a:r>
            <a:r>
              <a:rPr lang="en-US" dirty="0"/>
              <a:t> </a:t>
            </a:r>
            <a:r>
              <a:rPr lang="en-US" dirty="0" err="1"/>
              <a:t>হয়</a:t>
            </a:r>
            <a:r>
              <a:rPr lang="en-US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</a:rPr>
              <a:t>খাদ্যর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উপাদান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3600" b="1" dirty="0">
                <a:latin typeface="SutonnyMJ" pitchFamily="2" charset="0"/>
              </a:rPr>
              <a:t>৫. </a:t>
            </a:r>
            <a:r>
              <a:rPr lang="en-US" sz="3600" b="1" dirty="0" err="1">
                <a:latin typeface="SutonnyMJ" pitchFamily="2" charset="0"/>
              </a:rPr>
              <a:t>খনিজ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</a:rPr>
              <a:t>লবণ</a:t>
            </a:r>
            <a:endParaRPr lang="en-US" sz="3600" dirty="0">
              <a:latin typeface="SutonnyMJ" pitchFamily="2" charset="0"/>
            </a:endParaRPr>
          </a:p>
          <a:p>
            <a:pPr algn="just"/>
            <a:r>
              <a:rPr lang="en-US" sz="3600" dirty="0" err="1">
                <a:latin typeface="SutonnyMJ" pitchFamily="2" charset="0"/>
              </a:rPr>
              <a:t>খনিজ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লবণ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হল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খাদ্য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উপাদন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এরা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শক্তি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সরবরাহ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করে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না</a:t>
            </a:r>
            <a:r>
              <a:rPr lang="en-US" sz="3600" dirty="0">
                <a:latin typeface="SutonnyMJ" pitchFamily="2" charset="0"/>
              </a:rPr>
              <a:t>। </a:t>
            </a:r>
            <a:r>
              <a:rPr lang="en-US" sz="3600" dirty="0" err="1">
                <a:latin typeface="SutonnyMJ" pitchFamily="2" charset="0"/>
              </a:rPr>
              <a:t>খনিজ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লবণ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হল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অজৈব</a:t>
            </a:r>
            <a:r>
              <a:rPr lang="en-US" sz="3600" dirty="0">
                <a:latin typeface="SutonnyMJ" pitchFamily="2" charset="0"/>
              </a:rPr>
              <a:t>।</a:t>
            </a:r>
          </a:p>
          <a:p>
            <a:pPr algn="just"/>
            <a:r>
              <a:rPr lang="en-US" sz="3600" dirty="0" err="1">
                <a:latin typeface="SutonnyMJ" pitchFamily="2" charset="0"/>
              </a:rPr>
              <a:t>খনিজ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লবণের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প্রয়োজনীয়তা</a:t>
            </a:r>
            <a:r>
              <a:rPr lang="en-US" sz="3600" dirty="0">
                <a:latin typeface="SutonnyMJ" pitchFamily="2" charset="0"/>
              </a:rPr>
              <a:t>-</a:t>
            </a:r>
          </a:p>
          <a:p>
            <a:pPr algn="just"/>
            <a:r>
              <a:rPr lang="en-US" sz="3600" dirty="0">
                <a:latin typeface="SutonnyMJ" pitchFamily="2" charset="0"/>
              </a:rPr>
              <a:t>১৷ </a:t>
            </a:r>
            <a:r>
              <a:rPr lang="en-US" sz="3600" dirty="0" err="1">
                <a:latin typeface="SutonnyMJ" pitchFamily="2" charset="0"/>
              </a:rPr>
              <a:t>পুষ্টি</a:t>
            </a:r>
            <a:r>
              <a:rPr lang="en-US" sz="3600" dirty="0">
                <a:latin typeface="SutonnyMJ" pitchFamily="2" charset="0"/>
              </a:rPr>
              <a:t> - </a:t>
            </a:r>
            <a:r>
              <a:rPr lang="en-US" sz="3600" dirty="0" err="1">
                <a:latin typeface="SutonnyMJ" pitchFamily="2" charset="0"/>
              </a:rPr>
              <a:t>জীব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দেহের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স্বাভাবিক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পুষ্টির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জন্য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খনিজ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লবণের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প্রয়োজনীয়তা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আছে</a:t>
            </a:r>
            <a:r>
              <a:rPr lang="en-US" sz="3600" dirty="0">
                <a:latin typeface="SutonnyMJ" pitchFamily="2" charset="0"/>
              </a:rPr>
              <a:t>।</a:t>
            </a:r>
          </a:p>
          <a:p>
            <a:pPr algn="just"/>
            <a:r>
              <a:rPr lang="en-US" sz="3600" dirty="0">
                <a:latin typeface="SutonnyMJ" pitchFamily="2" charset="0"/>
              </a:rPr>
              <a:t>২৷ </a:t>
            </a:r>
            <a:r>
              <a:rPr lang="en-US" sz="3600" dirty="0" err="1">
                <a:latin typeface="SutonnyMJ" pitchFamily="2" charset="0"/>
              </a:rPr>
              <a:t>বৃদ্ধি</a:t>
            </a:r>
            <a:r>
              <a:rPr lang="en-US" sz="3600" dirty="0">
                <a:latin typeface="SutonnyMJ" pitchFamily="2" charset="0"/>
              </a:rPr>
              <a:t> - </a:t>
            </a:r>
            <a:r>
              <a:rPr lang="en-US" sz="3600" dirty="0" err="1">
                <a:latin typeface="SutonnyMJ" pitchFamily="2" charset="0"/>
              </a:rPr>
              <a:t>জীব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দেহের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স্বাভাবিক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বৃদ্ধির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জন্য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খনিজ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লবণের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প্রয়োজন</a:t>
            </a:r>
            <a:r>
              <a:rPr lang="en-US" sz="3600" dirty="0">
                <a:latin typeface="SutonnyMJ" pitchFamily="2" charset="0"/>
              </a:rPr>
              <a:t>।</a:t>
            </a:r>
          </a:p>
          <a:p>
            <a:pPr algn="just"/>
            <a:r>
              <a:rPr lang="en-US" sz="3600" dirty="0">
                <a:latin typeface="SutonnyMJ" pitchFamily="2" charset="0"/>
              </a:rPr>
              <a:t>৩৷ </a:t>
            </a:r>
            <a:r>
              <a:rPr lang="en-US" sz="3600" dirty="0" err="1">
                <a:latin typeface="SutonnyMJ" pitchFamily="2" charset="0"/>
              </a:rPr>
              <a:t>রোগ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প্রতিরোধের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ক্ষমতা</a:t>
            </a:r>
            <a:r>
              <a:rPr lang="en-US" sz="3600" dirty="0">
                <a:latin typeface="SutonnyMJ" pitchFamily="2" charset="0"/>
              </a:rPr>
              <a:t> - </a:t>
            </a:r>
            <a:r>
              <a:rPr lang="en-US" sz="3600" dirty="0" err="1">
                <a:latin typeface="SutonnyMJ" pitchFamily="2" charset="0"/>
              </a:rPr>
              <a:t>রোগ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প্রতিরোধের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ক্ষমতা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অর্জনের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জন্য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খনিজ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লবণের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গ্রহণের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প্রয়োজন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আছ</a:t>
            </a:r>
            <a:r>
              <a:rPr lang="en-US" sz="3600" dirty="0">
                <a:latin typeface="SutonnyMJ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</a:rPr>
              <a:t>খাদ্যর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উপাদান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4000" b="1" dirty="0">
                <a:latin typeface="SutonnyMJ" pitchFamily="2" charset="0"/>
              </a:rPr>
              <a:t>৬. </a:t>
            </a:r>
            <a:r>
              <a:rPr lang="en-US" sz="4000" b="1" dirty="0" err="1">
                <a:latin typeface="SutonnyMJ" pitchFamily="2" charset="0"/>
              </a:rPr>
              <a:t>পানি</a:t>
            </a:r>
            <a:endParaRPr lang="en-US" sz="4000" dirty="0">
              <a:latin typeface="SutonnyMJ" pitchFamily="2" charset="0"/>
            </a:endParaRPr>
          </a:p>
          <a:p>
            <a:pPr algn="just"/>
            <a:r>
              <a:rPr lang="en-US" sz="4000" dirty="0" err="1">
                <a:latin typeface="SutonnyMJ" pitchFamily="2" charset="0"/>
              </a:rPr>
              <a:t>পানি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খাদ্যের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একটি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উপাদান</a:t>
            </a:r>
            <a:r>
              <a:rPr lang="en-US" sz="4000" dirty="0">
                <a:latin typeface="SutonnyMJ" pitchFamily="2" charset="0"/>
              </a:rPr>
              <a:t>। </a:t>
            </a:r>
            <a:r>
              <a:rPr lang="en-US" sz="4000" dirty="0" err="1">
                <a:latin typeface="SutonnyMJ" pitchFamily="2" charset="0"/>
              </a:rPr>
              <a:t>মানবদেহের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জন্য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পানি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অপরিহার্য</a:t>
            </a:r>
            <a:r>
              <a:rPr lang="en-US" sz="4000" dirty="0">
                <a:latin typeface="SutonnyMJ" pitchFamily="2" charset="0"/>
              </a:rPr>
              <a:t>। </a:t>
            </a:r>
            <a:r>
              <a:rPr lang="en-US" sz="4000" dirty="0" err="1">
                <a:latin typeface="SutonnyMJ" pitchFamily="2" charset="0"/>
              </a:rPr>
              <a:t>দেহের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গঠন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এবং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অভ্যন্তরীণ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কাজ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জল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ছাড়া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চলতে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পারে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না</a:t>
            </a:r>
            <a:r>
              <a:rPr lang="en-US" sz="4000" dirty="0">
                <a:latin typeface="SutonnyMJ" pitchFamily="2" charset="0"/>
              </a:rPr>
              <a:t>। </a:t>
            </a:r>
            <a:r>
              <a:rPr lang="en-US" sz="4000" dirty="0" err="1">
                <a:latin typeface="SutonnyMJ" pitchFamily="2" charset="0"/>
              </a:rPr>
              <a:t>আমাদের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দৈহিক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ওজনের</a:t>
            </a:r>
            <a:r>
              <a:rPr lang="en-US" sz="4000" dirty="0">
                <a:latin typeface="SutonnyMJ" pitchFamily="2" charset="0"/>
              </a:rPr>
              <a:t> ৬০-৭০% </a:t>
            </a:r>
            <a:r>
              <a:rPr lang="en-US" sz="4000" dirty="0" err="1">
                <a:latin typeface="SutonnyMJ" pitchFamily="2" charset="0"/>
              </a:rPr>
              <a:t>পানি</a:t>
            </a:r>
            <a:r>
              <a:rPr lang="en-US" sz="4000" dirty="0">
                <a:latin typeface="SutonnyMJ" pitchFamily="2" charset="0"/>
              </a:rPr>
              <a:t>। </a:t>
            </a:r>
            <a:r>
              <a:rPr lang="en-US" sz="4000" dirty="0" err="1">
                <a:latin typeface="SutonnyMJ" pitchFamily="2" charset="0"/>
              </a:rPr>
              <a:t>আমাদের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রক্ত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মাংস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স্নায়ু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দাঁত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হাড়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ইত্যাদি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প্রতিটি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অঙ্গ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গঠনের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জন্য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পানি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প্রয়োজন</a:t>
            </a:r>
            <a:r>
              <a:rPr lang="en-US" sz="4000" dirty="0">
                <a:latin typeface="SutonnyMJ" pitchFamily="2" charset="0"/>
              </a:rPr>
              <a:t>। </a:t>
            </a:r>
            <a:r>
              <a:rPr lang="en-US" sz="4000" dirty="0" err="1">
                <a:latin typeface="SutonnyMJ" pitchFamily="2" charset="0"/>
              </a:rPr>
              <a:t>দেহকোষ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গঠন</a:t>
            </a:r>
            <a:r>
              <a:rPr lang="en-US" sz="4000" dirty="0">
                <a:latin typeface="SutonnyMJ" pitchFamily="2" charset="0"/>
              </a:rPr>
              <a:t> ও </a:t>
            </a:r>
            <a:r>
              <a:rPr lang="en-US" sz="4000" dirty="0" err="1">
                <a:latin typeface="SutonnyMJ" pitchFamily="2" charset="0"/>
              </a:rPr>
              <a:t>কোষের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যাবতীয়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শারীরবৃত্তীয়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প্রক্রিয়াগুলো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পানি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ছাড়া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কোনোভাবেই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সম্ভব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নয়</a:t>
            </a:r>
            <a:r>
              <a:rPr lang="en-US" sz="4000" dirty="0">
                <a:latin typeface="SutonnyMJ" pitchFamily="2" charset="0"/>
              </a:rPr>
              <a:t>।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762"/>
          </a:xfrm>
        </p:spPr>
        <p:txBody>
          <a:bodyPr/>
          <a:lstStyle/>
          <a:p>
            <a:pPr algn="ctr"/>
            <a:r>
              <a:rPr lang="en-US" dirty="0" err="1" smtClean="0"/>
              <a:t>সুষম</a:t>
            </a:r>
            <a:r>
              <a:rPr lang="en-US" dirty="0" smtClean="0"/>
              <a:t> </a:t>
            </a:r>
            <a:r>
              <a:rPr lang="en-US" dirty="0" err="1" smtClean="0"/>
              <a:t>খাদ্যের</a:t>
            </a:r>
            <a:r>
              <a:rPr lang="en-US" dirty="0" smtClean="0"/>
              <a:t> </a:t>
            </a:r>
            <a:r>
              <a:rPr lang="en-US" dirty="0" err="1" smtClean="0"/>
              <a:t>তালিকাঃ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4" y="1491848"/>
            <a:ext cx="8483221" cy="3881437"/>
          </a:xfrm>
        </p:spPr>
      </p:pic>
    </p:spTree>
    <p:extLst>
      <p:ext uri="{BB962C8B-B14F-4D97-AF65-F5344CB8AC3E}">
        <p14:creationId xmlns:p14="http://schemas.microsoft.com/office/powerpoint/2010/main" val="3629303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শিক্ষক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</a:rPr>
              <a:t>পরিচিতিঃ</a:t>
            </a:r>
            <a:r>
              <a:rPr lang="en-US" sz="7200" dirty="0" smtClean="0">
                <a:latin typeface="SutonnyMJ" pitchFamily="2" charset="0"/>
              </a:rPr>
              <a:t> </a:t>
            </a:r>
            <a:endParaRPr lang="en-US" sz="7200" dirty="0">
              <a:latin typeface="SutonnyMJ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359573"/>
              </p:ext>
            </p:extLst>
          </p:nvPr>
        </p:nvGraphicFramePr>
        <p:xfrm>
          <a:off x="838199" y="1419368"/>
          <a:ext cx="11353800" cy="558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6900">
                  <a:extLst>
                    <a:ext uri="{9D8B030D-6E8A-4147-A177-3AD203B41FA5}">
                      <a16:colId xmlns:a16="http://schemas.microsoft.com/office/drawing/2014/main" val="435978289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3055614687"/>
                    </a:ext>
                  </a:extLst>
                </a:gridCol>
              </a:tblGrid>
              <a:tr h="55819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l"/>
                      <a:r>
                        <a:rPr lang="en-US" sz="3600" dirty="0" err="1" smtClean="0">
                          <a:latin typeface="SutonnyMJ" pitchFamily="2" charset="0"/>
                        </a:rPr>
                        <a:t>শিক্ষকের</a:t>
                      </a:r>
                      <a:r>
                        <a:rPr lang="en-US" sz="36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SutonnyMJ" pitchFamily="2" charset="0"/>
                        </a:rPr>
                        <a:t>নামঃ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3600" baseline="0" dirty="0" err="1" smtClean="0">
                          <a:latin typeface="SutonnyMJ" pitchFamily="2" charset="0"/>
                        </a:rPr>
                        <a:t>মোঃ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আবু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আতাহার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3600" baseline="0" dirty="0" err="1" smtClean="0">
                          <a:latin typeface="SutonnyMJ" pitchFamily="2" charset="0"/>
                        </a:rPr>
                        <a:t>পদবীঃ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সহকারি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শিক্ষক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3600" baseline="0" dirty="0" err="1" smtClean="0">
                          <a:latin typeface="SutonnyMJ" pitchFamily="2" charset="0"/>
                        </a:rPr>
                        <a:t>বিদ্যালয়ের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নামঃ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3600" baseline="0" dirty="0" err="1" smtClean="0">
                          <a:latin typeface="SutonnyMJ" pitchFamily="2" charset="0"/>
                        </a:rPr>
                        <a:t>মির্জাপুর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সরকারি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প্রাথমিক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বিদ্যালয়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3600" baseline="0" dirty="0" err="1" smtClean="0">
                          <a:latin typeface="SutonnyMJ" pitchFamily="2" charset="0"/>
                        </a:rPr>
                        <a:t>উপজেলাঃ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মনোহরগঞ্জ</a:t>
                      </a:r>
                      <a:endParaRPr lang="en-US" sz="3600" baseline="0" dirty="0" smtClean="0">
                        <a:latin typeface="SutonnyMJ" pitchFamily="2" charset="0"/>
                      </a:endParaRPr>
                    </a:p>
                    <a:p>
                      <a:pPr algn="l"/>
                      <a:r>
                        <a:rPr lang="en-US" sz="3600" baseline="0" dirty="0" err="1" smtClean="0">
                          <a:latin typeface="SutonnyMJ" pitchFamily="2" charset="0"/>
                        </a:rPr>
                        <a:t>জেলাঃ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SutonnyMJ" pitchFamily="2" charset="0"/>
                        </a:rPr>
                        <a:t>কুমিল্লা</a:t>
                      </a:r>
                      <a:r>
                        <a:rPr lang="en-US" sz="3600" baseline="0" dirty="0" smtClean="0">
                          <a:latin typeface="SutonnyMJ" pitchFamily="2" charset="0"/>
                        </a:rPr>
                        <a:t> ।</a:t>
                      </a:r>
                    </a:p>
                    <a:p>
                      <a:pPr algn="l"/>
                      <a:endParaRPr lang="en-US" sz="4000" baseline="0" dirty="0" smtClean="0">
                        <a:latin typeface="SutonnyMJ" pitchFamily="2" charset="0"/>
                      </a:endParaRPr>
                    </a:p>
                    <a:p>
                      <a:endParaRPr lang="en-US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0054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9368"/>
            <a:ext cx="5767316" cy="55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দলীয়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কাজঃ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bn-IN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দল নম্বর-১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:</a:t>
            </a:r>
            <a:r>
              <a:rPr lang="bn-IN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SutonnyMJ" pitchFamily="2" charset="0"/>
                <a:cs typeface="NikoshBAN" pitchFamily="2" charset="0"/>
              </a:rPr>
              <a:t>কী</a:t>
            </a:r>
            <a:r>
              <a:rPr lang="bn-IN" sz="4000" dirty="0">
                <a:latin typeface="SutonnyMJ" pitchFamily="2" charset="0"/>
                <a:cs typeface="NikoshBAN" pitchFamily="2" charset="0"/>
              </a:rPr>
              <a:t>? তা খাতায় লিখ ও দলীয় কাজ উপস্থাপন কর।</a:t>
            </a:r>
          </a:p>
          <a:p>
            <a:pPr algn="just">
              <a:buNone/>
            </a:pPr>
            <a:r>
              <a:rPr lang="bn-IN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দল নম্বর-২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সুষম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SutonnyMJ" pitchFamily="2" charset="0"/>
                <a:cs typeface="NikoshBAN" pitchFamily="2" charset="0"/>
              </a:rPr>
              <a:t>একটি </a:t>
            </a:r>
            <a:r>
              <a:rPr lang="bn-IN" sz="4000" dirty="0">
                <a:latin typeface="SutonnyMJ" pitchFamily="2" charset="0"/>
                <a:cs typeface="NikoshBAN" pitchFamily="2" charset="0"/>
              </a:rPr>
              <a:t>তালিকা কর এবং দলীয় কাজ উপস্থাপন কর।</a:t>
            </a:r>
          </a:p>
          <a:p>
            <a:pPr algn="just">
              <a:buNone/>
            </a:pPr>
            <a:r>
              <a:rPr lang="bn-IN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দল নম্বর-৩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সুষম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এগুলোর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SutonnyMJ" pitchFamily="2" charset="0"/>
                <a:cs typeface="NikoshBAN" pitchFamily="2" charset="0"/>
              </a:rPr>
              <a:t>তা </a:t>
            </a:r>
            <a:r>
              <a:rPr lang="bn-IN" sz="4000" dirty="0">
                <a:latin typeface="SutonnyMJ" pitchFamily="2" charset="0"/>
                <a:cs typeface="NikoshBAN" pitchFamily="2" charset="0"/>
              </a:rPr>
              <a:t>খাতায় লিখ ও দলীয় কাজ উপস্থাপন কর।</a:t>
            </a:r>
            <a:endParaRPr lang="en-US" sz="4000" dirty="0">
              <a:latin typeface="SutonnyMJ" pitchFamily="2" charset="0"/>
              <a:cs typeface="NikoshBAN" pitchFamily="2" charset="0"/>
            </a:endParaRPr>
          </a:p>
          <a:p>
            <a:pPr algn="just"/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বাড়ীর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কাজঃ</a:t>
            </a:r>
            <a:r>
              <a:rPr lang="en-US" dirty="0" smtClean="0">
                <a:latin typeface="SutonnyMJ" pitchFamily="2" charset="0"/>
              </a:rPr>
              <a:t> </a:t>
            </a:r>
            <a:endParaRPr lang="en-US" dirty="0">
              <a:latin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095175"/>
              </p:ext>
            </p:extLst>
          </p:nvPr>
        </p:nvGraphicFramePr>
        <p:xfrm>
          <a:off x="677863" y="2160588"/>
          <a:ext cx="859631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8">
                  <a:extLst>
                    <a:ext uri="{9D8B030D-6E8A-4147-A177-3AD203B41FA5}">
                      <a16:colId xmlns:a16="http://schemas.microsoft.com/office/drawing/2014/main" val="3431077530"/>
                    </a:ext>
                  </a:extLst>
                </a:gridCol>
                <a:gridCol w="2865438">
                  <a:extLst>
                    <a:ext uri="{9D8B030D-6E8A-4147-A177-3AD203B41FA5}">
                      <a16:colId xmlns:a16="http://schemas.microsoft.com/office/drawing/2014/main" val="1492682885"/>
                    </a:ext>
                  </a:extLst>
                </a:gridCol>
                <a:gridCol w="2865438">
                  <a:extLst>
                    <a:ext uri="{9D8B030D-6E8A-4147-A177-3AD203B41FA5}">
                      <a16:colId xmlns:a16="http://schemas.microsoft.com/office/drawing/2014/main" val="1374488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সুষম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খাদ্যের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উপাদান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ভিটামিন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শরীরে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যে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কাজ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করে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38242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974270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2492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97481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791546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58286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4476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94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600" dirty="0" err="1" smtClean="0">
                <a:latin typeface="SutonnyMJ" pitchFamily="2" charset="0"/>
              </a:rPr>
              <a:t>সবাইকে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ধন্যবাদ</a:t>
            </a:r>
            <a:r>
              <a:rPr lang="en-US" sz="6600" dirty="0" smtClean="0">
                <a:latin typeface="SutonnyMJ" pitchFamily="2" charset="0"/>
              </a:rPr>
              <a:t> </a:t>
            </a:r>
            <a:endParaRPr lang="en-US" sz="6600" dirty="0">
              <a:latin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528549"/>
            <a:ext cx="8596668" cy="5076967"/>
          </a:xfrm>
        </p:spPr>
      </p:pic>
    </p:spTree>
    <p:extLst>
      <p:ext uri="{BB962C8B-B14F-4D97-AF65-F5344CB8AC3E}">
        <p14:creationId xmlns:p14="http://schemas.microsoft.com/office/powerpoint/2010/main" val="8452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289522"/>
              </p:ext>
            </p:extLst>
          </p:nvPr>
        </p:nvGraphicFramePr>
        <p:xfrm>
          <a:off x="677863" y="2160588"/>
          <a:ext cx="859631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1718830755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825021773"/>
                    </a:ext>
                  </a:extLst>
                </a:gridCol>
              </a:tblGrid>
              <a:tr h="838120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SutonnyMJ" pitchFamily="2" charset="0"/>
                        </a:rPr>
                        <a:t>পাঠ</a:t>
                      </a:r>
                      <a:r>
                        <a:rPr lang="en-US" sz="4400" dirty="0" smtClean="0">
                          <a:solidFill>
                            <a:srgbClr val="FFFF0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FFFF00"/>
                          </a:solidFill>
                          <a:latin typeface="SutonnyMJ" pitchFamily="2" charset="0"/>
                        </a:rPr>
                        <a:t>পরিচিতিঃ</a:t>
                      </a:r>
                      <a:r>
                        <a:rPr lang="en-US" sz="4400" baseline="0" dirty="0" smtClean="0">
                          <a:solidFill>
                            <a:srgbClr val="FFFF00"/>
                          </a:solidFill>
                          <a:latin typeface="SutonnyMJ" pitchFamily="2" charset="0"/>
                        </a:rPr>
                        <a:t> </a:t>
                      </a:r>
                      <a:endParaRPr lang="en-US" sz="4400" dirty="0">
                        <a:solidFill>
                          <a:srgbClr val="FFFF00"/>
                        </a:solidFill>
                        <a:latin typeface="SutonnyMJ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5400" dirty="0" err="1" smtClean="0">
                          <a:solidFill>
                            <a:srgbClr val="FFFF00"/>
                          </a:solidFill>
                        </a:rPr>
                        <a:t>চিত্রঃ</a:t>
                      </a:r>
                      <a:endParaRPr lang="en-US" sz="54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753539"/>
                  </a:ext>
                </a:extLst>
              </a:tr>
              <a:tr h="3306558">
                <a:tc>
                  <a:txBody>
                    <a:bodyPr/>
                    <a:lstStyle/>
                    <a:p>
                      <a:r>
                        <a:rPr lang="bn-IN" sz="4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 পরিচিতিঃ</a:t>
                      </a: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/>
                      </a:r>
                      <a:b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</a:br>
                      <a:r>
                        <a:rPr lang="en-US" sz="4400" dirty="0" err="1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বিষয়ঃ</a:t>
                      </a: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প্রাথমিক</a:t>
                      </a: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বিজ্ঞান</a:t>
                      </a: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 </a:t>
                      </a:r>
                      <a:b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</a:br>
                      <a:r>
                        <a:rPr lang="en-US" sz="4400" dirty="0" err="1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শ্রেণিঃ</a:t>
                      </a: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চতুর্থ</a:t>
                      </a: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 </a:t>
                      </a:r>
                      <a:b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</a:br>
                      <a:r>
                        <a:rPr lang="en-US" sz="4400" dirty="0" err="1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পাঠের</a:t>
                      </a: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অংশ</a:t>
                      </a: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 : </a:t>
                      </a:r>
                      <a:r>
                        <a:rPr lang="en-US" sz="4400" dirty="0" err="1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খাদ্য</a:t>
                      </a: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 </a:t>
                      </a:r>
                      <a:b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</a:br>
                      <a:r>
                        <a:rPr lang="en-US" sz="4400" dirty="0" err="1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অধ্যায়ঃ</a:t>
                      </a: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চতুর্থ</a:t>
                      </a:r>
                      <a:r>
                        <a:rPr lang="en-US" sz="4400" dirty="0" smtClean="0">
                          <a:solidFill>
                            <a:srgbClr val="00B0F0"/>
                          </a:solidFill>
                          <a:latin typeface="SutonnyMJ" pitchFamily="2" charset="0"/>
                          <a:cs typeface="NikoshBAN" pitchFamily="2" charset="0"/>
                        </a:rPr>
                        <a:t> </a:t>
                      </a:r>
                      <a:endParaRPr lang="en-US" sz="440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72648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2" y="3029803"/>
            <a:ext cx="4292569" cy="3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7200" dirty="0" err="1" smtClean="0"/>
              <a:t>খাদ্য</a:t>
            </a:r>
            <a:r>
              <a:rPr lang="en-US" sz="7200" dirty="0" smtClean="0"/>
              <a:t> </a:t>
            </a:r>
          </a:p>
          <a:p>
            <a:pPr algn="ctr"/>
            <a:r>
              <a:rPr lang="en-US" sz="7200" dirty="0" err="1" smtClean="0"/>
              <a:t>সুষম</a:t>
            </a:r>
            <a:r>
              <a:rPr lang="en-US" sz="7200" dirty="0" smtClean="0"/>
              <a:t> </a:t>
            </a:r>
            <a:r>
              <a:rPr lang="en-US" sz="7200" dirty="0" err="1" smtClean="0"/>
              <a:t>খাদ্য</a:t>
            </a:r>
            <a:r>
              <a:rPr lang="en-US" sz="7200" dirty="0" smtClean="0"/>
              <a:t> </a:t>
            </a:r>
          </a:p>
          <a:p>
            <a:pPr algn="ctr"/>
            <a:r>
              <a:rPr lang="en-US" sz="7200" dirty="0" err="1" smtClean="0"/>
              <a:t>খাদ্যের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উপাদান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খাদ্য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254"/>
            <a:ext cx="10515600" cy="4675709"/>
          </a:xfrm>
        </p:spPr>
        <p:txBody>
          <a:bodyPr>
            <a:normAutofit/>
          </a:bodyPr>
          <a:lstStyle/>
          <a:p>
            <a:r>
              <a:rPr lang="as-IN" dirty="0">
                <a:latin typeface="SutonnyMJ" pitchFamily="2" charset="0"/>
              </a:rPr>
              <a:t>আমরা যে সব বস্তু আহার করি তাকে আহার্য সামগ্রী বলে। কিন্তু সব আহার্য সামগ্রীই </a:t>
            </a:r>
            <a:r>
              <a:rPr lang="as-IN" i="1" dirty="0">
                <a:latin typeface="SutonnyMJ" pitchFamily="2" charset="0"/>
              </a:rPr>
              <a:t>খাদ্য</a:t>
            </a:r>
            <a:r>
              <a:rPr lang="as-IN" dirty="0">
                <a:latin typeface="SutonnyMJ" pitchFamily="2" charset="0"/>
              </a:rPr>
              <a:t> নয়। যেমন, থোড় সেলুলোজ দিয়ে গঠিত হওয়ায় আমাদের পরিপাক নালীতে পাচিত হয় না। ফলে [পুষ্টি] সহায়ক নয়। সেই সব আহার্য সামগ্রীকেই খাদ্য বলা যাবে, যা দেহের [পুষ্টি] ও বৃদ্ধি সহায়ক এবং তাপশক্তি উৎপাদনে সহায়তা করে।</a:t>
            </a:r>
          </a:p>
          <a:p>
            <a:r>
              <a:rPr lang="as-IN" dirty="0">
                <a:latin typeface="SutonnyMJ" pitchFamily="2" charset="0"/>
              </a:rPr>
              <a:t>জীবদেহে শক্তির উৎস হল খাদ্য। </a:t>
            </a:r>
            <a:r>
              <a:rPr lang="as-IN" dirty="0">
                <a:latin typeface="SutonnyMJ" pitchFamily="2" charset="0"/>
                <a:hlinkClick r:id="rId2" tooltip="সালোকসংশ্লেষ"/>
              </a:rPr>
              <a:t>সালোকসংশ্লেষ</a:t>
            </a:r>
            <a:r>
              <a:rPr lang="as-IN" dirty="0">
                <a:latin typeface="SutonnyMJ" pitchFamily="2" charset="0"/>
              </a:rPr>
              <a:t> প্রক্রিয়াকালে সৌরশক্তি খাদ্যের মধ্যে স্থৈতিক শক্তিরুপে আবদ্ধ হয়। জীবকোষে শ্বসনের সময় স্থৈতিক শক্তি </a:t>
            </a:r>
            <a:r>
              <a:rPr lang="as-IN" dirty="0">
                <a:latin typeface="SutonnyMJ" pitchFamily="2" charset="0"/>
                <a:hlinkClick r:id="rId3" tooltip="তাপ"/>
              </a:rPr>
              <a:t>তাপ</a:t>
            </a:r>
            <a:r>
              <a:rPr lang="as-IN" dirty="0">
                <a:latin typeface="SutonnyMJ" pitchFamily="2" charset="0"/>
              </a:rPr>
              <a:t> শক্তি বা গতিশক্তি রুপে মুক্ত হয়, জীবদেহের যাবতীয় বিপাক ক্রিয়া, যেমন : </a:t>
            </a:r>
            <a:r>
              <a:rPr lang="as-IN" dirty="0">
                <a:latin typeface="SutonnyMJ" pitchFamily="2" charset="0"/>
                <a:hlinkClick r:id="rId4" tooltip="শ্বসন"/>
              </a:rPr>
              <a:t>শ্বসন</a:t>
            </a:r>
            <a:r>
              <a:rPr lang="as-IN" dirty="0">
                <a:latin typeface="SutonnyMJ" pitchFamily="2" charset="0"/>
              </a:rPr>
              <a:t>, </a:t>
            </a:r>
            <a:r>
              <a:rPr lang="as-IN" dirty="0">
                <a:latin typeface="SutonnyMJ" pitchFamily="2" charset="0"/>
                <a:hlinkClick r:id="rId5" tooltip="রেচন"/>
              </a:rPr>
              <a:t>রেচন</a:t>
            </a:r>
            <a:r>
              <a:rPr lang="as-IN" dirty="0">
                <a:latin typeface="SutonnyMJ" pitchFamily="2" charset="0"/>
              </a:rPr>
              <a:t>,পুষ্টি গ্রহণ ইত্যাদি এবং শারীরবৃত্তীয় ক্রিয়াকলাপ, যেমন-বৃদ্ধি, চলন-গমন, জনন ইত্যাদি নিয়ন্ত্রিত হয়। সুতরাং প্রানধারনের জন্য প্রত্যেক জীবকেই খাদ্য গ্রহণ করতে হয়। তাই, যে সব আহার্য সামগ্রী গ্রহণ করলে জীবদেহের বৃদ্ধি, পুষ্টি, </a:t>
            </a:r>
            <a:r>
              <a:rPr lang="as-IN" dirty="0">
                <a:latin typeface="SutonnyMJ" pitchFamily="2" charset="0"/>
                <a:hlinkClick r:id="rId6" tooltip="শক্তি"/>
              </a:rPr>
              <a:t>শক্তি</a:t>
            </a:r>
            <a:r>
              <a:rPr lang="as-IN" dirty="0">
                <a:latin typeface="SutonnyMJ" pitchFamily="2" charset="0"/>
              </a:rPr>
              <a:t> উৎপাদন ও ক্ষয়পূরন হয়, তাকেই খাদ্য বলে।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খাদ্যের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প্রকারভেদ</a:t>
            </a:r>
            <a:r>
              <a:rPr lang="en-US" dirty="0" err="1">
                <a:latin typeface="SutonnyMJ" pitchFamily="2" charset="0"/>
              </a:rPr>
              <a:t>ঃ</a:t>
            </a:r>
            <a:endParaRPr lang="en-US" dirty="0">
              <a:latin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89240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24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as-IN" dirty="0">
                <a:latin typeface="SutonnyMJ" pitchFamily="2" charset="0"/>
              </a:rPr>
              <a:t>খাদ্যের প্রকারভেদ</a:t>
            </a:r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7797" y="1930553"/>
            <a:ext cx="11564203" cy="41415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84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জীবদেহে খাদ্যের কার্যকারিতা অনুযায়ী খাদ্য কে দু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'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ভাগে ভাগ করা হয়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, 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যেমন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-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দেহ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-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পরিপোষক খাদ্য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 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যে সব খাদ্য দেহের গঠন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, 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বৃদ্ধি ও শক্তি উৎপাদনে সহায়কারী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, 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তাদের দেহ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-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পরিপোষক খাদ্য বলে। যেমন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 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SutonnyMJ" pitchFamily="2" charset="0"/>
                <a:cs typeface="Vrinda" panose="020B0502040204020203" pitchFamily="34" charset="0"/>
                <a:hlinkClick r:id="rId2" tooltip="শর্করা"/>
              </a:rPr>
              <a:t>শর্করা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বা কার্বোহাইড্রেট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,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SutonnyMJ" pitchFamily="2" charset="0"/>
                <a:cs typeface="Vrinda" panose="020B0502040204020203" pitchFamily="34" charset="0"/>
                <a:hlinkClick r:id="rId3" tooltip="আমিষ"/>
              </a:rPr>
              <a:t>আমিষ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বা প্রোটিন এবং স্নেহপদার্থ বা ফ্যাট বা লিপিড।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SutonnyMJ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দেহ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-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সংরক্ষক খাদ্য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 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যে সব খাদ্য দেহকে রোগ সংক্রমণের হাত থেকে রক্ষা করে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, 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শক্তি উৎপাদনে সহায়ক নয়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, 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তাদের দেহ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-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সংরক্ষক খাদ্য বলে। যেমন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 : 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Vrinda" panose="020B0502040204020203" pitchFamily="34" charset="0"/>
              </a:rPr>
              <a:t>খাদ্যপ্রাণ বা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Arial" panose="020B0604020202020204" pitchFamily="34" charset="0"/>
              </a:rPr>
              <a:t> 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SutonnyMJ" pitchFamily="2" charset="0"/>
                <a:cs typeface="Vrinda" panose="020B0502040204020203" pitchFamily="34" charset="0"/>
                <a:hlinkClick r:id="rId4" tooltip="ভিটামিন"/>
              </a:rPr>
              <a:t>ভিটামিন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Arial" panose="020B0604020202020204" pitchFamily="34" charset="0"/>
              </a:rPr>
              <a:t>, </a:t>
            </a:r>
            <a:r>
              <a:rPr kumimoji="0" lang="bn-IN" altLang="en-US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SutonnyMJ" pitchFamily="2" charset="0"/>
                <a:cs typeface="Arial" panose="020B0604020202020204" pitchFamily="34" charset="0"/>
              </a:rPr>
              <a:t>খনিজ পদার্থ বা মিনারালস।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SutonnyMJ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খাদ্যের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উপাদান</a:t>
            </a:r>
            <a:r>
              <a:rPr lang="en-US" dirty="0" smtClean="0">
                <a:latin typeface="SutonnyMJ" pitchFamily="2" charset="0"/>
              </a:rPr>
              <a:t> </a:t>
            </a:r>
            <a:endParaRPr lang="en-US" dirty="0">
              <a:latin typeface="SutonnyMJ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26830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3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</a:rPr>
              <a:t>খাদ্যর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উপাদান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as-IN" dirty="0">
                <a:latin typeface="SutonnyMJ" pitchFamily="2" charset="0"/>
              </a:rPr>
              <a:t/>
            </a:r>
            <a:br>
              <a:rPr lang="as-IN" dirty="0">
                <a:latin typeface="SutonnyMJ" pitchFamily="2" charset="0"/>
              </a:rPr>
            </a:br>
            <a:endParaRPr lang="en-US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১. </a:t>
            </a:r>
            <a:r>
              <a:rPr lang="en-US" b="1" dirty="0" err="1"/>
              <a:t>শর্করা</a:t>
            </a:r>
            <a:r>
              <a:rPr lang="en-US" b="1" dirty="0"/>
              <a:t> </a:t>
            </a:r>
            <a:r>
              <a:rPr lang="en-US" b="1" dirty="0" err="1"/>
              <a:t>বা</a:t>
            </a:r>
            <a:r>
              <a:rPr lang="en-US" b="1" dirty="0"/>
              <a:t> </a:t>
            </a:r>
            <a:r>
              <a:rPr lang="en-US" b="1" dirty="0" err="1"/>
              <a:t>কার্বোহাইড্রেট</a:t>
            </a:r>
            <a:endParaRPr lang="en-US" dirty="0"/>
          </a:p>
          <a:p>
            <a:pPr algn="just"/>
            <a:r>
              <a:rPr lang="en-US" dirty="0" err="1"/>
              <a:t>উপাদান</a:t>
            </a:r>
            <a:r>
              <a:rPr lang="en-US" dirty="0"/>
              <a:t> : </a:t>
            </a:r>
            <a:r>
              <a:rPr lang="en-US" u="sng" dirty="0" err="1">
                <a:hlinkClick r:id="rId2" tooltip="কার্বন"/>
              </a:rPr>
              <a:t>কার্বন</a:t>
            </a:r>
            <a:r>
              <a:rPr lang="en-US" dirty="0"/>
              <a:t>, </a:t>
            </a:r>
            <a:r>
              <a:rPr lang="en-US" u="sng" dirty="0" err="1">
                <a:hlinkClick r:id="rId3" tooltip="হাইড্রোজেন"/>
              </a:rPr>
              <a:t>হাইড্রোজেন</a:t>
            </a:r>
            <a:r>
              <a:rPr lang="en-US" dirty="0"/>
              <a:t> </a:t>
            </a:r>
            <a:r>
              <a:rPr lang="en-US" dirty="0" err="1"/>
              <a:t>এবং</a:t>
            </a:r>
            <a:r>
              <a:rPr lang="en-US" dirty="0"/>
              <a:t> </a:t>
            </a:r>
            <a:r>
              <a:rPr lang="en-US" u="sng" dirty="0" err="1">
                <a:hlinkClick r:id="rId4" tooltip="অক্সিজেন"/>
              </a:rPr>
              <a:t>অক্সিজেন</a:t>
            </a:r>
            <a:r>
              <a:rPr lang="en-US" dirty="0"/>
              <a:t>—</a:t>
            </a:r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তিনটি</a:t>
            </a:r>
            <a:r>
              <a:rPr lang="en-US" dirty="0"/>
              <a:t> </a:t>
            </a:r>
            <a:r>
              <a:rPr lang="en-US" dirty="0" err="1"/>
              <a:t>উপাদান</a:t>
            </a:r>
            <a:r>
              <a:rPr lang="en-US" dirty="0"/>
              <a:t> </a:t>
            </a:r>
            <a:r>
              <a:rPr lang="en-US" dirty="0" err="1"/>
              <a:t>নিয়ে</a:t>
            </a:r>
            <a:r>
              <a:rPr lang="en-US" dirty="0"/>
              <a:t> </a:t>
            </a:r>
            <a:r>
              <a:rPr lang="en-US" dirty="0" err="1"/>
              <a:t>শর্করা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কার্বোহাইড্রেট</a:t>
            </a:r>
            <a:r>
              <a:rPr lang="en-US" dirty="0"/>
              <a:t> </a:t>
            </a:r>
            <a:r>
              <a:rPr lang="en-US" dirty="0" err="1"/>
              <a:t>গঠিত</a:t>
            </a:r>
            <a:r>
              <a:rPr lang="en-US" dirty="0"/>
              <a:t>। </a:t>
            </a:r>
            <a:r>
              <a:rPr lang="en-US" dirty="0" err="1"/>
              <a:t>শর্করায়</a:t>
            </a:r>
            <a:r>
              <a:rPr lang="en-US" dirty="0"/>
              <a:t> </a:t>
            </a:r>
            <a:r>
              <a:rPr lang="en-US" dirty="0" err="1"/>
              <a:t>হাইড্রোজেন</a:t>
            </a:r>
            <a:r>
              <a:rPr lang="en-US" dirty="0"/>
              <a:t> ও </a:t>
            </a:r>
            <a:r>
              <a:rPr lang="en-US" dirty="0" err="1"/>
              <a:t>অক্সিজেন</a:t>
            </a:r>
            <a:r>
              <a:rPr lang="en-US" dirty="0"/>
              <a:t> ২:১ </a:t>
            </a:r>
            <a:r>
              <a:rPr lang="en-US" dirty="0" err="1"/>
              <a:t>অনুপাতে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r>
              <a:rPr lang="en-US" dirty="0"/>
              <a:t>। </a:t>
            </a:r>
            <a:r>
              <a:rPr lang="en-US" dirty="0" err="1"/>
              <a:t>শর্করার</a:t>
            </a:r>
            <a:r>
              <a:rPr lang="en-US" dirty="0"/>
              <a:t> </a:t>
            </a:r>
            <a:r>
              <a:rPr lang="en-US" dirty="0" err="1"/>
              <a:t>আণবিক</a:t>
            </a:r>
            <a:r>
              <a:rPr lang="en-US" dirty="0"/>
              <a:t> </a:t>
            </a:r>
            <a:r>
              <a:rPr lang="en-US" dirty="0" err="1"/>
              <a:t>সংকেত</a:t>
            </a:r>
            <a:r>
              <a:rPr lang="en-US" dirty="0"/>
              <a:t> </a:t>
            </a:r>
            <a:r>
              <a:rPr lang="en-US" b="1" dirty="0" smtClean="0"/>
              <a:t>C</a:t>
            </a:r>
            <a:r>
              <a:rPr lang="en-US" b="1" baseline="-25000" dirty="0" smtClean="0"/>
              <a:t>n</a:t>
            </a:r>
            <a:r>
              <a:rPr lang="en-US" b="1" dirty="0" smtClean="0"/>
              <a:t>(H</a:t>
            </a:r>
            <a:r>
              <a:rPr lang="en-US" b="1" baseline="-25000" dirty="0" smtClean="0"/>
              <a:t>2</a:t>
            </a:r>
            <a:r>
              <a:rPr lang="en-US" b="1" dirty="0" smtClean="0"/>
              <a:t>O)</a:t>
            </a:r>
            <a:r>
              <a:rPr lang="en-US" b="1" baseline="-25000" dirty="0" smtClean="0"/>
              <a:t>n</a:t>
            </a:r>
            <a:r>
              <a:rPr lang="en-US" dirty="0"/>
              <a:t>; </a:t>
            </a:r>
            <a:r>
              <a:rPr lang="en-US" dirty="0" err="1"/>
              <a:t>যেমন</a:t>
            </a:r>
            <a:r>
              <a:rPr lang="en-US" dirty="0"/>
              <a:t> </a:t>
            </a:r>
            <a:r>
              <a:rPr lang="en-US" dirty="0" err="1"/>
              <a:t>গ্লুকোজ</a:t>
            </a:r>
            <a:r>
              <a:rPr lang="en-US" dirty="0"/>
              <a:t> </a:t>
            </a:r>
            <a:r>
              <a:rPr lang="en-US" b="1" dirty="0"/>
              <a:t>C</a:t>
            </a:r>
            <a:r>
              <a:rPr lang="en-US" b="1" baseline="-25000" dirty="0"/>
              <a:t>6</a:t>
            </a:r>
            <a:r>
              <a:rPr lang="en-US" b="1" dirty="0"/>
              <a:t>H</a:t>
            </a:r>
            <a:r>
              <a:rPr lang="en-US" b="1" baseline="-25000" dirty="0"/>
              <a:t>12</a:t>
            </a:r>
            <a:r>
              <a:rPr lang="en-US" b="1" dirty="0"/>
              <a:t>O</a:t>
            </a:r>
            <a:r>
              <a:rPr lang="en-US" b="1" baseline="-25000" dirty="0"/>
              <a:t>6</a:t>
            </a:r>
            <a:r>
              <a:rPr lang="en-US" dirty="0"/>
              <a:t>, </a:t>
            </a:r>
            <a:r>
              <a:rPr lang="en-US" dirty="0" err="1"/>
              <a:t>সুক্রোজ</a:t>
            </a:r>
            <a:r>
              <a:rPr lang="en-US" dirty="0"/>
              <a:t> </a:t>
            </a:r>
            <a:r>
              <a:rPr lang="en-US" b="1" dirty="0"/>
              <a:t>C</a:t>
            </a:r>
            <a:r>
              <a:rPr lang="en-US" b="1" baseline="-25000" dirty="0"/>
              <a:t>12</a:t>
            </a:r>
            <a:r>
              <a:rPr lang="en-US" b="1" dirty="0"/>
              <a:t>H</a:t>
            </a:r>
            <a:r>
              <a:rPr lang="en-US" b="1" baseline="-25000" dirty="0"/>
              <a:t>22</a:t>
            </a:r>
            <a:r>
              <a:rPr lang="en-US" b="1" dirty="0"/>
              <a:t>O</a:t>
            </a:r>
            <a:r>
              <a:rPr lang="en-US" b="1" baseline="-25000" dirty="0"/>
              <a:t>11</a:t>
            </a:r>
            <a:r>
              <a:rPr lang="en-US" dirty="0"/>
              <a:t> </a:t>
            </a:r>
            <a:r>
              <a:rPr lang="en-US" dirty="0" err="1"/>
              <a:t>ইত্যাদি</a:t>
            </a:r>
            <a:r>
              <a:rPr lang="en-US" dirty="0"/>
              <a:t>।</a:t>
            </a:r>
          </a:p>
          <a:p>
            <a:pPr algn="just"/>
            <a:r>
              <a:rPr lang="en-US" dirty="0" err="1"/>
              <a:t>উৎস</a:t>
            </a:r>
            <a:r>
              <a:rPr lang="en-US" dirty="0"/>
              <a:t> : </a:t>
            </a:r>
            <a:r>
              <a:rPr lang="en-US" u="sng" dirty="0" err="1">
                <a:hlinkClick r:id="rId5" tooltip="ধান"/>
              </a:rPr>
              <a:t>ধান</a:t>
            </a:r>
            <a:r>
              <a:rPr lang="en-US" dirty="0"/>
              <a:t> 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চাল</a:t>
            </a:r>
            <a:r>
              <a:rPr lang="en-US" dirty="0"/>
              <a:t>, </a:t>
            </a:r>
            <a:r>
              <a:rPr lang="en-US" u="sng" dirty="0" err="1">
                <a:hlinkClick r:id="rId6" tooltip="গম"/>
              </a:rPr>
              <a:t>গম</a:t>
            </a:r>
            <a:r>
              <a:rPr lang="en-US" dirty="0"/>
              <a:t>, </a:t>
            </a:r>
            <a:r>
              <a:rPr lang="en-US" u="sng" dirty="0" err="1">
                <a:hlinkClick r:id="rId7" tooltip="ভূট্টা (পাতার অস্তিত্ব নেই)"/>
              </a:rPr>
              <a:t>ভূট্টা</a:t>
            </a:r>
            <a:r>
              <a:rPr lang="en-US" dirty="0"/>
              <a:t>, </a:t>
            </a:r>
            <a:r>
              <a:rPr lang="en-US" dirty="0" err="1"/>
              <a:t>বাজরা</a:t>
            </a:r>
            <a:r>
              <a:rPr lang="en-US" dirty="0"/>
              <a:t>, </a:t>
            </a:r>
            <a:r>
              <a:rPr lang="en-US" u="sng" dirty="0" err="1">
                <a:hlinkClick r:id="rId8" tooltip="আলু"/>
              </a:rPr>
              <a:t>আলু</a:t>
            </a:r>
            <a:r>
              <a:rPr lang="en-US" dirty="0"/>
              <a:t>, </a:t>
            </a:r>
            <a:r>
              <a:rPr lang="en-US" u="sng" dirty="0" err="1">
                <a:hlinkClick r:id="rId9" tooltip="ওলকপি"/>
              </a:rPr>
              <a:t>ওলকপি</a:t>
            </a:r>
            <a:r>
              <a:rPr lang="en-US" dirty="0"/>
              <a:t>, </a:t>
            </a:r>
            <a:r>
              <a:rPr lang="en-US" u="sng" dirty="0" err="1">
                <a:hlinkClick r:id="rId10" tooltip="কচু"/>
              </a:rPr>
              <a:t>কচু</a:t>
            </a:r>
            <a:r>
              <a:rPr lang="en-US" dirty="0"/>
              <a:t>, </a:t>
            </a:r>
            <a:r>
              <a:rPr lang="en-US" dirty="0" err="1"/>
              <a:t>বীট</a:t>
            </a:r>
            <a:r>
              <a:rPr lang="en-US" dirty="0"/>
              <a:t>, </a:t>
            </a:r>
            <a:r>
              <a:rPr lang="en-US" u="sng" dirty="0" err="1">
                <a:hlinkClick r:id="rId11" tooltip="গাজর"/>
              </a:rPr>
              <a:t>গাজর</a:t>
            </a:r>
            <a:r>
              <a:rPr lang="en-US" dirty="0"/>
              <a:t> </a:t>
            </a:r>
            <a:r>
              <a:rPr lang="en-US" dirty="0" err="1"/>
              <a:t>ইত্যাদিতে</a:t>
            </a:r>
            <a:r>
              <a:rPr lang="en-US" dirty="0"/>
              <a:t> </a:t>
            </a:r>
            <a:r>
              <a:rPr lang="en-US" dirty="0" err="1"/>
              <a:t>স্বেতসার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 </a:t>
            </a:r>
            <a:r>
              <a:rPr lang="en-US" u="sng" dirty="0" err="1">
                <a:hlinkClick r:id="rId12" tooltip="স্টার্চ"/>
              </a:rPr>
              <a:t>স্টার্চ</a:t>
            </a:r>
            <a:r>
              <a:rPr lang="en-US" dirty="0"/>
              <a:t>; </a:t>
            </a:r>
            <a:r>
              <a:rPr lang="en-US" u="sng" dirty="0" err="1">
                <a:hlinkClick r:id="rId13" tooltip="খেজুর"/>
              </a:rPr>
              <a:t>খেজুর</a:t>
            </a:r>
            <a:r>
              <a:rPr lang="en-US" dirty="0"/>
              <a:t>, </a:t>
            </a:r>
            <a:r>
              <a:rPr lang="en-US" u="sng" dirty="0" err="1">
                <a:hlinkClick r:id="rId14" tooltip="আঙ্গুর"/>
              </a:rPr>
              <a:t>আঙ্গুর</a:t>
            </a:r>
            <a:r>
              <a:rPr lang="en-US" dirty="0"/>
              <a:t>, </a:t>
            </a:r>
            <a:r>
              <a:rPr lang="en-US" u="sng" dirty="0" err="1">
                <a:hlinkClick r:id="rId15" tooltip="আপেল"/>
              </a:rPr>
              <a:t>আপেল</a:t>
            </a:r>
            <a:r>
              <a:rPr lang="en-US" dirty="0"/>
              <a:t> </a:t>
            </a:r>
            <a:r>
              <a:rPr lang="en-US" dirty="0" err="1"/>
              <a:t>ইত্যাদিতে</a:t>
            </a:r>
            <a:r>
              <a:rPr lang="en-US" dirty="0"/>
              <a:t> </a:t>
            </a:r>
            <a:r>
              <a:rPr lang="en-US" dirty="0" err="1"/>
              <a:t>দ্রাক্ষাশর্করা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 </a:t>
            </a:r>
            <a:r>
              <a:rPr lang="en-US" u="sng" dirty="0" err="1">
                <a:hlinkClick r:id="rId16" tooltip="গ্লুকোজ"/>
              </a:rPr>
              <a:t>গ্লুকোজ</a:t>
            </a:r>
            <a:r>
              <a:rPr lang="en-US" dirty="0"/>
              <a:t>; </a:t>
            </a:r>
            <a:r>
              <a:rPr lang="en-US" dirty="0" err="1"/>
              <a:t>শাক-সবজি</a:t>
            </a:r>
            <a:r>
              <a:rPr lang="en-US" dirty="0"/>
              <a:t>, </a:t>
            </a:r>
            <a:r>
              <a:rPr lang="en-US" u="sng" dirty="0" err="1">
                <a:hlinkClick r:id="rId17" tooltip="বেল"/>
              </a:rPr>
              <a:t>বেল</a:t>
            </a:r>
            <a:r>
              <a:rPr lang="en-US" dirty="0"/>
              <a:t>, </a:t>
            </a:r>
            <a:r>
              <a:rPr lang="en-US" u="sng" dirty="0" err="1">
                <a:hlinkClick r:id="rId18" tooltip="তরমুজ"/>
              </a:rPr>
              <a:t>তরমুজ</a:t>
            </a:r>
            <a:r>
              <a:rPr lang="en-US" dirty="0"/>
              <a:t>, </a:t>
            </a:r>
            <a:r>
              <a:rPr lang="en-US" dirty="0" err="1"/>
              <a:t>থোড়</a:t>
            </a:r>
            <a:r>
              <a:rPr lang="en-US" dirty="0"/>
              <a:t> </a:t>
            </a:r>
            <a:r>
              <a:rPr lang="en-US" dirty="0" err="1"/>
              <a:t>ইত্যাদিতে</a:t>
            </a:r>
            <a:r>
              <a:rPr lang="en-US" dirty="0"/>
              <a:t> </a:t>
            </a:r>
            <a:r>
              <a:rPr lang="en-US" dirty="0" err="1"/>
              <a:t>সেলুলোজ</a:t>
            </a:r>
            <a:r>
              <a:rPr lang="en-US" dirty="0"/>
              <a:t>; </a:t>
            </a:r>
            <a:r>
              <a:rPr lang="en-US" u="sng" dirty="0" err="1">
                <a:hlinkClick r:id="rId19" tooltip="আম"/>
              </a:rPr>
              <a:t>আম</a:t>
            </a:r>
            <a:r>
              <a:rPr lang="en-US" dirty="0"/>
              <a:t>, </a:t>
            </a:r>
            <a:r>
              <a:rPr lang="en-US" u="sng" dirty="0" err="1">
                <a:hlinkClick r:id="rId20" tooltip="কলা"/>
              </a:rPr>
              <a:t>কলা</a:t>
            </a:r>
            <a:r>
              <a:rPr lang="en-US" dirty="0"/>
              <a:t>, </a:t>
            </a:r>
            <a:r>
              <a:rPr lang="en-US" u="sng" dirty="0" err="1">
                <a:hlinkClick r:id="rId21" tooltip="কমলালেবু"/>
              </a:rPr>
              <a:t>কমলালেবু</a:t>
            </a:r>
            <a:r>
              <a:rPr lang="en-US" dirty="0"/>
              <a:t> </a:t>
            </a:r>
            <a:r>
              <a:rPr lang="en-US" dirty="0" err="1"/>
              <a:t>প্রর্ভতি</a:t>
            </a:r>
            <a:r>
              <a:rPr lang="en-US" dirty="0"/>
              <a:t> </a:t>
            </a:r>
            <a:r>
              <a:rPr lang="en-US" dirty="0" err="1"/>
              <a:t>পাকা</a:t>
            </a:r>
            <a:r>
              <a:rPr lang="en-US" dirty="0"/>
              <a:t> </a:t>
            </a:r>
            <a:r>
              <a:rPr lang="en-US" dirty="0" err="1"/>
              <a:t>ফলে</a:t>
            </a:r>
            <a:r>
              <a:rPr lang="en-US" dirty="0"/>
              <a:t> </a:t>
            </a:r>
            <a:r>
              <a:rPr lang="en-US" dirty="0" err="1"/>
              <a:t>ফলশর্করা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ফুক্টোজ</a:t>
            </a:r>
            <a:r>
              <a:rPr lang="en-US" dirty="0"/>
              <a:t>; </a:t>
            </a:r>
            <a:r>
              <a:rPr lang="en-US" u="sng" dirty="0" err="1">
                <a:hlinkClick r:id="rId22" tooltip="চিনি"/>
              </a:rPr>
              <a:t>চিনি</a:t>
            </a:r>
            <a:r>
              <a:rPr lang="en-US" dirty="0"/>
              <a:t>, </a:t>
            </a:r>
            <a:r>
              <a:rPr lang="en-US" dirty="0" err="1"/>
              <a:t>গুড়</a:t>
            </a:r>
            <a:r>
              <a:rPr lang="en-US" dirty="0"/>
              <a:t>, </a:t>
            </a:r>
            <a:r>
              <a:rPr lang="en-US" dirty="0" err="1"/>
              <a:t>মিছরী</a:t>
            </a:r>
            <a:r>
              <a:rPr lang="en-US" dirty="0"/>
              <a:t> </a:t>
            </a:r>
            <a:r>
              <a:rPr lang="en-US" dirty="0" err="1"/>
              <a:t>ইত্যাদিতে</a:t>
            </a:r>
            <a:r>
              <a:rPr lang="en-US" dirty="0"/>
              <a:t> </a:t>
            </a:r>
            <a:r>
              <a:rPr lang="en-US" dirty="0" err="1"/>
              <a:t>ইক্ষুশর্করা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সুক্রোজ</a:t>
            </a:r>
            <a:r>
              <a:rPr lang="en-US" dirty="0"/>
              <a:t>; </a:t>
            </a:r>
            <a:r>
              <a:rPr lang="en-US" dirty="0" err="1"/>
              <a:t>দুধে</a:t>
            </a:r>
            <a:r>
              <a:rPr lang="en-US" dirty="0"/>
              <a:t> </a:t>
            </a:r>
            <a:r>
              <a:rPr lang="en-US" dirty="0" err="1"/>
              <a:t>দুগ্ধ</a:t>
            </a:r>
            <a:r>
              <a:rPr lang="en-US" dirty="0"/>
              <a:t> </a:t>
            </a:r>
            <a:r>
              <a:rPr lang="en-US" dirty="0" err="1"/>
              <a:t>শর্করা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ল্যাক্টোজ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পাঁঠার</a:t>
            </a:r>
            <a:r>
              <a:rPr lang="en-US" dirty="0"/>
              <a:t> </a:t>
            </a:r>
            <a:r>
              <a:rPr lang="en-US" dirty="0" err="1"/>
              <a:t>যকৃ</a:t>
            </a:r>
            <a:r>
              <a:rPr lang="en-US" dirty="0"/>
              <a:t>ৎ ও </a:t>
            </a:r>
            <a:r>
              <a:rPr lang="en-US" dirty="0" err="1"/>
              <a:t>পেশীতে</a:t>
            </a:r>
            <a:r>
              <a:rPr lang="en-US" dirty="0"/>
              <a:t> </a:t>
            </a:r>
            <a:r>
              <a:rPr lang="en-US" dirty="0" err="1"/>
              <a:t>গ্লাইকোজেন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প্রাণীজ</a:t>
            </a:r>
            <a:r>
              <a:rPr lang="en-US" dirty="0"/>
              <a:t> </a:t>
            </a:r>
            <a:r>
              <a:rPr lang="en-US" dirty="0" err="1"/>
              <a:t>শ্বেতসার</a:t>
            </a:r>
            <a:r>
              <a:rPr lang="en-US" dirty="0"/>
              <a:t> </a:t>
            </a:r>
            <a:r>
              <a:rPr lang="en-US" dirty="0" err="1"/>
              <a:t>পাওয়া</a:t>
            </a:r>
            <a:r>
              <a:rPr lang="en-US" dirty="0"/>
              <a:t> </a:t>
            </a:r>
            <a:r>
              <a:rPr lang="en-US" dirty="0" err="1"/>
              <a:t>যায়</a:t>
            </a:r>
            <a:r>
              <a:rPr lang="en-US" dirty="0"/>
              <a:t>।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441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NikoshBAN</vt:lpstr>
      <vt:lpstr>SutonnyMJ</vt:lpstr>
      <vt:lpstr>Trebuchet MS</vt:lpstr>
      <vt:lpstr>Vrinda</vt:lpstr>
      <vt:lpstr>Wingdings 3</vt:lpstr>
      <vt:lpstr>Facet</vt:lpstr>
      <vt:lpstr>PowerPoint Presentation</vt:lpstr>
      <vt:lpstr>শিক্ষক পরিচিতিঃ </vt:lpstr>
      <vt:lpstr>PowerPoint Presentation</vt:lpstr>
      <vt:lpstr>পাঠের শিরোনামঃ </vt:lpstr>
      <vt:lpstr>খাদ্য </vt:lpstr>
      <vt:lpstr>খাদ্যের প্রকারভেদঃ</vt:lpstr>
      <vt:lpstr> খাদ্যের প্রকারভেদ </vt:lpstr>
      <vt:lpstr>খাদ্যের উপাদান </vt:lpstr>
      <vt:lpstr>খাদ্যর উপাদান  </vt:lpstr>
      <vt:lpstr>খাদ্যর উপাদান</vt:lpstr>
      <vt:lpstr> খাদ্যর উপাদান </vt:lpstr>
      <vt:lpstr>খাদ্যর উপাদান</vt:lpstr>
      <vt:lpstr>খাদ্যর উপাদান</vt:lpstr>
      <vt:lpstr>খাদ্যর উপাদান</vt:lpstr>
      <vt:lpstr>খাদ্যর উপাদান</vt:lpstr>
      <vt:lpstr>খাদ্যর উপাদান</vt:lpstr>
      <vt:lpstr>খাদ্যর উপাদান</vt:lpstr>
      <vt:lpstr>খাদ্যর উপাদান</vt:lpstr>
      <vt:lpstr>সুষম খাদ্যের তালিকাঃ </vt:lpstr>
      <vt:lpstr>দলীয় কাজঃ </vt:lpstr>
      <vt:lpstr>বাড়ীর কাজঃ </vt:lpstr>
      <vt:lpstr>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20</cp:revision>
  <dcterms:created xsi:type="dcterms:W3CDTF">2020-12-15T15:30:20Z</dcterms:created>
  <dcterms:modified xsi:type="dcterms:W3CDTF">2020-12-16T01:19:22Z</dcterms:modified>
</cp:coreProperties>
</file>