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89" r:id="rId4"/>
    <p:sldMasterId id="2147483707" r:id="rId5"/>
  </p:sldMasterIdLst>
  <p:sldIdLst>
    <p:sldId id="256" r:id="rId6"/>
    <p:sldId id="257" r:id="rId7"/>
    <p:sldId id="259" r:id="rId8"/>
    <p:sldId id="260" r:id="rId9"/>
    <p:sldId id="271" r:id="rId10"/>
    <p:sldId id="262" r:id="rId11"/>
    <p:sldId id="264" r:id="rId12"/>
    <p:sldId id="266" r:id="rId13"/>
    <p:sldId id="268" r:id="rId14"/>
    <p:sldId id="267" r:id="rId15"/>
    <p:sldId id="263" r:id="rId16"/>
    <p:sldId id="269" r:id="rId17"/>
    <p:sldId id="261" r:id="rId18"/>
    <p:sldId id="270" r:id="rId19"/>
    <p:sldId id="265" r:id="rId20"/>
    <p:sldId id="272" r:id="rId21"/>
    <p:sldId id="278" r:id="rId22"/>
    <p:sldId id="273" r:id="rId23"/>
    <p:sldId id="274" r:id="rId24"/>
    <p:sldId id="275" r:id="rId25"/>
    <p:sldId id="276" r:id="rId26"/>
    <p:sldId id="277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19" autoAdjust="0"/>
    <p:restoredTop sz="94660"/>
  </p:normalViewPr>
  <p:slideViewPr>
    <p:cSldViewPr snapToGrid="0">
      <p:cViewPr varScale="1">
        <p:scale>
          <a:sx n="72" d="100"/>
          <a:sy n="72" d="100"/>
        </p:scale>
        <p:origin x="52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147F9-0628-4082-B99B-AE9EC1C702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501543-9D54-49CE-BFAA-F8EB05F5A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BFD06D-B3F5-48A6-8F28-CC30D805A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3A8CD8-ADE7-458F-A418-E0264F1C3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512E4-9A9E-4FA5-95A4-F7C262F97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76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DA33C-717F-44FF-803B-C774495F5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C17C8D-A1B2-407F-9C20-43F9534038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0FB7F5-3BA6-4C08-A259-665A7EB38C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2CC64-E365-44F3-81F4-29C5F43B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654BE-A24A-43D1-98EB-07CA48912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437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3C34395-679C-44EE-A06C-B268024068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53027C-EFFA-42A1-929D-56687D1D19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D0E46B-632B-4A67-8C4D-14E83DD56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24373-78BE-4091-835D-2D2328711F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770E86-A230-4C89-BECC-62EF7F8D1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616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8896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4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61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963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93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7185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290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81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2086DF-8A83-45B3-9A12-05A40A64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2FC998-38D3-4A31-ABE7-FFECB31065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434E77-9BDD-4BC4-AFC0-75B9A591B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EAFC68-7028-4744-B420-4937D21F1F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09B0C8-5A4B-47E4-BB55-33E64C7EA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9938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6439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6473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68011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13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38950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103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8678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4302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5314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3599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48FB2-67AC-4F10-B13A-7A38AF71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FB53B-6586-4C18-BD2C-1C09ADE54F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1D6410-BC9F-42E6-A137-8B907A4B5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3D16E4-DD33-4925-B49D-807A2580D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8C8D6-FF82-401A-83C2-D7ACB36CA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869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6564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20248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4871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8579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7211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65930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865310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1266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011736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5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A7CDD-7056-4139-9A9B-5FF5DE57E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73EA50-AE42-4FDC-8F4C-2E6513E7B1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34C736-C3B5-4C7D-902E-16DA75BA21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034643-1473-4E04-B5E7-6AFF65747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A7D4D0-C623-4C95-8936-F7D7C2932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0F3CA2-F0F1-4820-8CF8-58F639A79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219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11474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43599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523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586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618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2279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368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19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2858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026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8E8CC-A15B-4A1C-883B-E16FD639D3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8AA60C-1562-48F4-BBF1-21D168EEA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C3A466-824B-4B7C-B688-5EA8334660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0491BA7-5CB9-44A9-B571-F4DEC96EB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7ED877-5048-45A0-A260-AABB37000D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BC5A3D-4A16-4EBB-948A-74FDB2BB8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8AD9763-E9BD-471C-BC76-B2122C1F7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53580C-29A9-48FF-921B-CEA98A8A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0561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8690353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4641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386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90604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01723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10136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20333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25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388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18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4D0A9-C0C2-4D6C-8692-37255D781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42FB81-97B1-4FB0-8275-F86471EB5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35BFAB-972C-4CDE-BCD7-C5E9CA1C4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6EC4C5-17F2-4BFF-B411-86AFD2C06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102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78441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18543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92743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01017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450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91432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890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578896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3766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472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52F6BC-7D27-4165-94D3-9C5128666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1905E5-E3DC-4C6B-B5B5-13A7787FA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9668AD-0255-4069-92D8-4FAC663F7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58704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8848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58565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242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F561A-64DF-4F56-AC25-E12FBBC7D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AFEFFA-66C1-4E77-8FD1-63DD0570DE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3BDCE6-868A-4B51-99B0-36678075FA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42BC6-45F3-4BF1-8F32-9F89A5C3F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A258B4-D48D-4073-BC99-A626D901D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A30ECC-930F-4D5A-922F-C6C07170F2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9423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80E0A4-7E2F-4853-8F99-8B153645D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C2D4A6-4FFE-48A8-9D54-1204D3F8A4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8F0223-BBAB-4794-BE5D-47141A675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27F12B-96A2-40BC-9C19-F96CD57ECC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404B6-F364-4CED-A6E4-62D5212C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9AB063-948A-4799-A647-A9926CEB6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475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48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slideLayout" Target="../slideLayouts/slideLayout68.xml"/><Relationship Id="rId18" Type="http://schemas.openxmlformats.org/officeDocument/2006/relationships/theme" Target="../theme/theme5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slideLayout" Target="../slideLayouts/slideLayout67.xml"/><Relationship Id="rId17" Type="http://schemas.openxmlformats.org/officeDocument/2006/relationships/slideLayout" Target="../slideLayouts/slideLayout72.xml"/><Relationship Id="rId2" Type="http://schemas.openxmlformats.org/officeDocument/2006/relationships/slideLayout" Target="../slideLayouts/slideLayout57.xml"/><Relationship Id="rId16" Type="http://schemas.openxmlformats.org/officeDocument/2006/relationships/slideLayout" Target="../slideLayouts/slideLayout71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slideLayout" Target="../slideLayouts/slideLayout70.xml"/><Relationship Id="rId10" Type="http://schemas.openxmlformats.org/officeDocument/2006/relationships/slideLayout" Target="../slideLayouts/slideLayout65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7B7BEE-70F0-4E81-81F8-C83E4685D5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225FB9-6D2F-4FF8-B79B-DD623417F2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4D5A-5D2C-40E2-A003-4FC47D8B60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087821-7B68-4A5F-AF67-B41BE380BC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3C53-A2CE-4F18-8E10-64AB78F0B2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184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25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43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06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701" r:id="rId12"/>
    <p:sldLayoutId id="2147483702" r:id="rId13"/>
    <p:sldLayoutId id="2147483703" r:id="rId14"/>
    <p:sldLayoutId id="2147483704" r:id="rId15"/>
    <p:sldLayoutId id="2147483705" r:id="rId16"/>
    <p:sldLayoutId id="2147483706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5693F9B4-8D7C-4362-B0B3-6363989B475A}" type="datetimeFigureOut">
              <a:rPr lang="en-US" smtClean="0"/>
              <a:t>12/16/2020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F05A055-91F0-4FC0-95EF-AA411DA4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08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7" Type="http://schemas.openxmlformats.org/officeDocument/2006/relationships/image" Target="../media/image1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jpe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4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2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0.jpeg"/><Relationship Id="rId4" Type="http://schemas.openxmlformats.org/officeDocument/2006/relationships/image" Target="../media/image25.jp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5AA7BE1-6C15-4A76-80AC-29B90E24B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5F68924-6819-45DA-A6D9-DD089E3E8FC4}"/>
              </a:ext>
            </a:extLst>
          </p:cNvPr>
          <p:cNvSpPr txBox="1"/>
          <p:nvPr/>
        </p:nvSpPr>
        <p:spPr>
          <a:xfrm>
            <a:off x="1378635" y="182880"/>
            <a:ext cx="98895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ফুলের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r>
              <a:rPr lang="en-US" sz="6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99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5CDCB7A-65BC-49F3-8407-4F3DAA10C5A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98" t="41774" r="50462" b="33322"/>
          <a:stretch/>
        </p:blipFill>
        <p:spPr>
          <a:xfrm>
            <a:off x="1250877" y="2043739"/>
            <a:ext cx="4212994" cy="2770521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E157A5E-5972-4F8C-A8F0-A2DE3AB9DAC8}"/>
              </a:ext>
            </a:extLst>
          </p:cNvPr>
          <p:cNvSpPr txBox="1"/>
          <p:nvPr/>
        </p:nvSpPr>
        <p:spPr>
          <a:xfrm>
            <a:off x="1250877" y="621033"/>
            <a:ext cx="7374988" cy="1015663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F0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6000" b="1" dirty="0">
              <a:solidFill>
                <a:srgbClr val="00B0F0"/>
              </a:solidFill>
              <a:highlight>
                <a:srgbClr val="0000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7B40479-34BB-42A6-B560-E275D34A70F1}"/>
              </a:ext>
            </a:extLst>
          </p:cNvPr>
          <p:cNvSpPr txBox="1"/>
          <p:nvPr/>
        </p:nvSpPr>
        <p:spPr>
          <a:xfrm>
            <a:off x="1364973" y="5128971"/>
            <a:ext cx="3352801" cy="110799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6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জ</a:t>
            </a:r>
            <a:r>
              <a:rPr lang="bn-IN" sz="6600" b="1" dirty="0">
                <a:ln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 পড়ে </a:t>
            </a:r>
            <a:endParaRPr lang="en-US" sz="6600" b="1" dirty="0">
              <a:ln>
                <a:solidFill>
                  <a:schemeClr val="accent5">
                    <a:lumMod val="60000"/>
                    <a:lumOff val="40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3E6746-9185-4743-BDD9-CA14B7FFC418}"/>
              </a:ext>
            </a:extLst>
          </p:cNvPr>
          <p:cNvSpPr txBox="1"/>
          <p:nvPr/>
        </p:nvSpPr>
        <p:spPr>
          <a:xfrm>
            <a:off x="8051407" y="2759262"/>
            <a:ext cx="1729409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66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ল  </a:t>
            </a:r>
            <a:endParaRPr lang="en-US" sz="6600" b="1" dirty="0">
              <a:ln>
                <a:solidFill>
                  <a:schemeClr val="accent5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F9B943-89C2-4872-862B-C4B2AA55E447}"/>
              </a:ext>
            </a:extLst>
          </p:cNvPr>
          <p:cNvSpPr txBox="1"/>
          <p:nvPr/>
        </p:nvSpPr>
        <p:spPr>
          <a:xfrm>
            <a:off x="8092464" y="4989824"/>
            <a:ext cx="1994453" cy="110799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6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6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439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গুণে ভরা কালো জাম">
            <a:extLst>
              <a:ext uri="{FF2B5EF4-FFF2-40B4-BE49-F238E27FC236}">
                <a16:creationId xmlns:a16="http://schemas.microsoft.com/office/drawing/2014/main" id="{5F5A4FDB-A117-4A1C-8CBD-BF7A766A7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396" y="3370750"/>
            <a:ext cx="1824427" cy="1709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BEE64DE-2D72-46C2-85DE-61A6EAC3A9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270" y="3370751"/>
            <a:ext cx="1905685" cy="1687206"/>
          </a:xfrm>
          <a:prstGeom prst="rect">
            <a:avLst/>
          </a:prstGeom>
          <a:ln w="57150">
            <a:solidFill>
              <a:schemeClr val="accent5">
                <a:lumMod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C6D0803-1DA4-42EC-A446-6E8078C12F5A}"/>
              </a:ext>
            </a:extLst>
          </p:cNvPr>
          <p:cNvSpPr txBox="1"/>
          <p:nvPr/>
        </p:nvSpPr>
        <p:spPr>
          <a:xfrm>
            <a:off x="482991" y="486876"/>
            <a:ext cx="1122601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জ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10BF8D-29ED-4FEC-9F99-6C6746E5663C}"/>
              </a:ext>
            </a:extLst>
          </p:cNvPr>
          <p:cNvSpPr txBox="1"/>
          <p:nvPr/>
        </p:nvSpPr>
        <p:spPr>
          <a:xfrm>
            <a:off x="679938" y="2078588"/>
            <a:ext cx="11226017" cy="12003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শব্দ হয় তা শিখি নেই?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318AF02-E7F9-402C-93E2-E72DF6A559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594" y="3428999"/>
            <a:ext cx="1504445" cy="1650923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FF19AFE-442E-4BD0-A93C-57EB22BEDB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557" y="3370751"/>
            <a:ext cx="2047839" cy="1687205"/>
          </a:xfrm>
          <a:prstGeom prst="rect">
            <a:avLst/>
          </a:prstGeom>
        </p:spPr>
      </p:pic>
      <p:pic>
        <p:nvPicPr>
          <p:cNvPr id="18" name="Picture 4" descr="ঝাঁকি জাল দিয়ে মাছ শিকার | প্রবাসী স্পেশাল | Cast Net Fishing | How to  Throw Cast Net - YouTube">
            <a:extLst>
              <a:ext uri="{FF2B5EF4-FFF2-40B4-BE49-F238E27FC236}">
                <a16:creationId xmlns:a16="http://schemas.microsoft.com/office/drawing/2014/main" id="{6BBC9D68-7B2F-48A3-9401-544EC91321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753" y="3370751"/>
            <a:ext cx="1847036" cy="168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চিত্ৰ:ফাচি জাল.JPG - অসমীয়া ৱিকিপিডিয়া">
            <a:extLst>
              <a:ext uri="{FF2B5EF4-FFF2-40B4-BE49-F238E27FC236}">
                <a16:creationId xmlns:a16="http://schemas.microsoft.com/office/drawing/2014/main" id="{FF1CD4BF-5636-4B91-A583-E95357150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3931" y="3370750"/>
            <a:ext cx="1895475" cy="1687206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86F9FAE-9E56-4B85-A218-0CCAC41A6F62}"/>
              </a:ext>
            </a:extLst>
          </p:cNvPr>
          <p:cNvSpPr txBox="1"/>
          <p:nvPr/>
        </p:nvSpPr>
        <p:spPr>
          <a:xfrm>
            <a:off x="267288" y="5261676"/>
            <a:ext cx="1504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90A4018-F094-4665-B555-0FF3A169A7F8}"/>
              </a:ext>
            </a:extLst>
          </p:cNvPr>
          <p:cNvSpPr txBox="1"/>
          <p:nvPr/>
        </p:nvSpPr>
        <p:spPr>
          <a:xfrm>
            <a:off x="1918557" y="5261677"/>
            <a:ext cx="245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হাজ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EF8D365-582F-435E-A3FF-7002919A85CF}"/>
              </a:ext>
            </a:extLst>
          </p:cNvPr>
          <p:cNvSpPr txBox="1"/>
          <p:nvPr/>
        </p:nvSpPr>
        <p:spPr>
          <a:xfrm>
            <a:off x="4209442" y="5261676"/>
            <a:ext cx="166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2641047-1D71-419C-8F07-C4433CEE17CB}"/>
              </a:ext>
            </a:extLst>
          </p:cNvPr>
          <p:cNvSpPr txBox="1"/>
          <p:nvPr/>
        </p:nvSpPr>
        <p:spPr>
          <a:xfrm>
            <a:off x="6155077" y="5261676"/>
            <a:ext cx="2006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জে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লে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AA32BF-5B8F-406B-B584-1EFA4DFBC778}"/>
              </a:ext>
            </a:extLst>
          </p:cNvPr>
          <p:cNvSpPr txBox="1"/>
          <p:nvPr/>
        </p:nvSpPr>
        <p:spPr>
          <a:xfrm>
            <a:off x="7966310" y="5207745"/>
            <a:ext cx="24564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মরুল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BA81522-344E-4687-A689-03F2B6164195}"/>
              </a:ext>
            </a:extLst>
          </p:cNvPr>
          <p:cNvSpPr txBox="1"/>
          <p:nvPr/>
        </p:nvSpPr>
        <p:spPr>
          <a:xfrm>
            <a:off x="10273443" y="5261676"/>
            <a:ext cx="16659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8886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7" grpId="0"/>
      <p:bldP spid="23" grpId="0"/>
      <p:bldP spid="24" grpId="0"/>
      <p:bldP spid="26" grpId="0"/>
      <p:bldP spid="27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9D9F1E5-74BB-4ECD-A57E-BBE04F2D9B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23" t="37958" r="6816" b="34506"/>
          <a:stretch/>
        </p:blipFill>
        <p:spPr>
          <a:xfrm>
            <a:off x="1322363" y="1805509"/>
            <a:ext cx="4773637" cy="2523888"/>
          </a:xfrm>
          <a:prstGeom prst="rect">
            <a:avLst/>
          </a:prstGeom>
          <a:ln w="7620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087E65D-C603-4C76-B654-132960FA43B9}"/>
              </a:ext>
            </a:extLst>
          </p:cNvPr>
          <p:cNvSpPr txBox="1"/>
          <p:nvPr/>
        </p:nvSpPr>
        <p:spPr>
          <a:xfrm>
            <a:off x="969523" y="621033"/>
            <a:ext cx="7374988" cy="1015663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F0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6000" b="1" dirty="0">
              <a:solidFill>
                <a:srgbClr val="00B0F0"/>
              </a:solidFill>
              <a:highlight>
                <a:srgbClr val="0000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44E93B-8DF4-4652-A24F-25D24CC7FC9A}"/>
              </a:ext>
            </a:extLst>
          </p:cNvPr>
          <p:cNvSpPr txBox="1"/>
          <p:nvPr/>
        </p:nvSpPr>
        <p:spPr>
          <a:xfrm>
            <a:off x="1322363" y="4825218"/>
            <a:ext cx="3995225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ড় নামে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23CF38-0083-40F4-A17E-3AD6A74C03AA}"/>
              </a:ext>
            </a:extLst>
          </p:cNvPr>
          <p:cNvSpPr txBox="1"/>
          <p:nvPr/>
        </p:nvSpPr>
        <p:spPr>
          <a:xfrm>
            <a:off x="7188591" y="2209856"/>
            <a:ext cx="3542714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ড়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C3E416-6A0E-4801-9F6E-F4B87CB6A382}"/>
              </a:ext>
            </a:extLst>
          </p:cNvPr>
          <p:cNvSpPr txBox="1"/>
          <p:nvPr/>
        </p:nvSpPr>
        <p:spPr>
          <a:xfrm>
            <a:off x="8200293" y="4825218"/>
            <a:ext cx="1858108" cy="1200329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206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F00"/>
            </a:gs>
            <a:gs pos="85856">
              <a:srgbClr val="71B5BB"/>
            </a:gs>
            <a:gs pos="58000">
              <a:srgbClr val="00B0F0"/>
            </a:gs>
            <a:gs pos="93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বাংলাদেশে ঝিনুক চাষের অর্থনৈতিক গুরুত্ব - Agrobangla | agricultural  information and Ecommerce">
            <a:extLst>
              <a:ext uri="{FF2B5EF4-FFF2-40B4-BE49-F238E27FC236}">
                <a16:creationId xmlns:a16="http://schemas.microsoft.com/office/drawing/2014/main" id="{C8C6266C-FB9D-4242-941A-BDAD080D5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96" y="3395809"/>
            <a:ext cx="2555040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কক্সবাজার সমদ্র সকৈতে ডলফনিরে পর এল গাঙচলিরে ঝাঁক - দৈনিক করতোয়া">
            <a:extLst>
              <a:ext uri="{FF2B5EF4-FFF2-40B4-BE49-F238E27FC236}">
                <a16:creationId xmlns:a16="http://schemas.microsoft.com/office/drawing/2014/main" id="{F19AC0DE-AD35-4B13-B318-E1F2E0F4E6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2384" y="3445597"/>
            <a:ext cx="2062451" cy="1366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কারো সাথে ঝগড়ার সময় যে ৫ টি কথা একেবারেই বলবেন না | ভোরের পৃথিবী">
            <a:extLst>
              <a:ext uri="{FF2B5EF4-FFF2-40B4-BE49-F238E27FC236}">
                <a16:creationId xmlns:a16="http://schemas.microsoft.com/office/drawing/2014/main" id="{39536FA6-C06A-4530-931A-E9C440961D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913" y="3429000"/>
            <a:ext cx="2158603" cy="1366984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500+ Jhumuka ideas in 2020 | gold earrings designs, gold jhumka earrings,  gold jewelry indian">
            <a:extLst>
              <a:ext uri="{FF2B5EF4-FFF2-40B4-BE49-F238E27FC236}">
                <a16:creationId xmlns:a16="http://schemas.microsoft.com/office/drawing/2014/main" id="{48F9BE7C-3994-432E-93DE-196EBE081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4926" y="3429001"/>
            <a:ext cx="1919595" cy="1400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ধেয়ে আসছে বছরের প্রথম কালবৈশাখী ঝড়">
            <a:extLst>
              <a:ext uri="{FF2B5EF4-FFF2-40B4-BE49-F238E27FC236}">
                <a16:creationId xmlns:a16="http://schemas.microsoft.com/office/drawing/2014/main" id="{C0EF8157-E20B-4CD9-8025-0E73C87DE8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983" y="3412404"/>
            <a:ext cx="2062451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03E27CC-04C2-438A-9103-590C344B93CE}"/>
              </a:ext>
            </a:extLst>
          </p:cNvPr>
          <p:cNvSpPr txBox="1"/>
          <p:nvPr/>
        </p:nvSpPr>
        <p:spPr>
          <a:xfrm>
            <a:off x="482991" y="486876"/>
            <a:ext cx="1122601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5DB3D95-08FC-4C3D-A8FF-2C4E9997D653}"/>
              </a:ext>
            </a:extLst>
          </p:cNvPr>
          <p:cNvSpPr txBox="1"/>
          <p:nvPr/>
        </p:nvSpPr>
        <p:spPr>
          <a:xfrm>
            <a:off x="482991" y="1918725"/>
            <a:ext cx="11029070" cy="12003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শব্দ হয় তা শিখি নেই?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DEE005-5600-43FE-8A41-FB245123218C}"/>
              </a:ext>
            </a:extLst>
          </p:cNvPr>
          <p:cNvSpPr txBox="1"/>
          <p:nvPr/>
        </p:nvSpPr>
        <p:spPr>
          <a:xfrm>
            <a:off x="384631" y="5072739"/>
            <a:ext cx="2555040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ঝিনুক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1E7C193-41D6-4571-BB08-3491447CDD8E}"/>
              </a:ext>
            </a:extLst>
          </p:cNvPr>
          <p:cNvSpPr txBox="1"/>
          <p:nvPr/>
        </p:nvSpPr>
        <p:spPr>
          <a:xfrm>
            <a:off x="3061791" y="5064511"/>
            <a:ext cx="188591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ঝড়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1D63FE-BD72-444D-8D73-2BBABFDE8085}"/>
              </a:ext>
            </a:extLst>
          </p:cNvPr>
          <p:cNvSpPr txBox="1"/>
          <p:nvPr/>
        </p:nvSpPr>
        <p:spPr>
          <a:xfrm>
            <a:off x="5069823" y="5064511"/>
            <a:ext cx="218206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ঝগড়া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09F3C0F-2731-4B2D-971B-9512AB66251D}"/>
              </a:ext>
            </a:extLst>
          </p:cNvPr>
          <p:cNvSpPr txBox="1"/>
          <p:nvPr/>
        </p:nvSpPr>
        <p:spPr>
          <a:xfrm>
            <a:off x="7453571" y="5072739"/>
            <a:ext cx="188591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ঝাঁক </a:t>
            </a:r>
            <a:r>
              <a:rPr lang="bn-IN" dirty="0"/>
              <a:t> 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1A2B49F-6763-4E5C-93A2-EC957A9ED693}"/>
              </a:ext>
            </a:extLst>
          </p:cNvPr>
          <p:cNvSpPr txBox="1"/>
          <p:nvPr/>
        </p:nvSpPr>
        <p:spPr>
          <a:xfrm>
            <a:off x="9581436" y="5064511"/>
            <a:ext cx="2401186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ঝুমকা </a:t>
            </a:r>
            <a:r>
              <a:rPr lang="bn-IN" dirty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469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3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93FCC45-E0F7-4E5B-B2C2-BA11D6A14D5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7" t="68134" r="7530" b="2640"/>
          <a:stretch/>
        </p:blipFill>
        <p:spPr>
          <a:xfrm>
            <a:off x="1280161" y="1927274"/>
            <a:ext cx="4815840" cy="254625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589CAC2-4EC2-460F-842B-2F31B75ED3F2}"/>
              </a:ext>
            </a:extLst>
          </p:cNvPr>
          <p:cNvSpPr txBox="1"/>
          <p:nvPr/>
        </p:nvSpPr>
        <p:spPr>
          <a:xfrm>
            <a:off x="393894" y="4780289"/>
            <a:ext cx="6977577" cy="12003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ডাকে রোদে মেঘে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0300D-953D-476E-A611-07914371DDD8}"/>
              </a:ext>
            </a:extLst>
          </p:cNvPr>
          <p:cNvSpPr txBox="1"/>
          <p:nvPr/>
        </p:nvSpPr>
        <p:spPr>
          <a:xfrm>
            <a:off x="8689143" y="2076156"/>
            <a:ext cx="2323515" cy="12003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মি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4C8063-3937-471D-8AC0-021C2890F2DF}"/>
              </a:ext>
            </a:extLst>
          </p:cNvPr>
          <p:cNvSpPr txBox="1"/>
          <p:nvPr/>
        </p:nvSpPr>
        <p:spPr>
          <a:xfrm>
            <a:off x="8661008" y="4781844"/>
            <a:ext cx="2323515" cy="1200329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3BD4DF3-173C-4D6A-8D2D-DDC357682F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95" y="408406"/>
            <a:ext cx="8413209" cy="160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36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85856">
              <a:srgbClr val="71B5BB"/>
            </a:gs>
            <a:gs pos="58000">
              <a:srgbClr val="00B0F0"/>
            </a:gs>
            <a:gs pos="77000">
              <a:schemeClr val="accent6">
                <a:lumMod val="60000"/>
                <a:lumOff val="40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কীর্তনখোলা-১০ লঞ্চের উদ্বোধন - banglanews24.com">
            <a:extLst>
              <a:ext uri="{FF2B5EF4-FFF2-40B4-BE49-F238E27FC236}">
                <a16:creationId xmlns:a16="http://schemas.microsoft.com/office/drawing/2014/main" id="{3B158FD0-616C-4F97-AEC6-45654013D5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725" y="3798276"/>
            <a:ext cx="2876550" cy="1370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ব্যবহারিক কাজে জেনারেটর ও ইঞ্জিন সম্বন্ধে গুরুত্বপূর্ণ প্রশ্ন - উত্তর |  VoltageLab">
            <a:extLst>
              <a:ext uri="{FF2B5EF4-FFF2-40B4-BE49-F238E27FC236}">
                <a16:creationId xmlns:a16="http://schemas.microsoft.com/office/drawing/2014/main" id="{11885AA7-1B11-4337-B6E9-1B1FE0D75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616" y="3798276"/>
            <a:ext cx="3071446" cy="1389598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কাশিয়ানীতে কোচিং সেন্টারের বেঞ্চ শিক্ষা প্রতিষ্ঠানে বিতরণ - Aloron71 is  the Best Newspaper Site in Bangladash">
            <a:extLst>
              <a:ext uri="{FF2B5EF4-FFF2-40B4-BE49-F238E27FC236}">
                <a16:creationId xmlns:a16="http://schemas.microsoft.com/office/drawing/2014/main" id="{FF488CB0-987F-43CF-9EA3-72A871A03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33" y="3798277"/>
            <a:ext cx="3378849" cy="135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C0001A7-FEFE-4A94-911B-7BA28754F751}"/>
              </a:ext>
            </a:extLst>
          </p:cNvPr>
          <p:cNvSpPr txBox="1"/>
          <p:nvPr/>
        </p:nvSpPr>
        <p:spPr>
          <a:xfrm>
            <a:off x="419686" y="464304"/>
            <a:ext cx="11558954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ঞ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দিয়ে আর কী কী শব্দ হতে পারে?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5B3A16-5EEF-4014-87A2-7512570E93A5}"/>
              </a:ext>
            </a:extLst>
          </p:cNvPr>
          <p:cNvSpPr txBox="1"/>
          <p:nvPr/>
        </p:nvSpPr>
        <p:spPr>
          <a:xfrm>
            <a:off x="546296" y="2184103"/>
            <a:ext cx="11312769" cy="12003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শব্দ হয় তা শিখি নেই?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D2447F-F072-4F3E-BCE9-1D635F688892}"/>
              </a:ext>
            </a:extLst>
          </p:cNvPr>
          <p:cNvSpPr txBox="1"/>
          <p:nvPr/>
        </p:nvSpPr>
        <p:spPr>
          <a:xfrm>
            <a:off x="1284849" y="5293757"/>
            <a:ext cx="2271933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বে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8204DD-D5D9-405F-8894-3EBD48B7ED0C}"/>
              </a:ext>
            </a:extLst>
          </p:cNvPr>
          <p:cNvSpPr txBox="1"/>
          <p:nvPr/>
        </p:nvSpPr>
        <p:spPr>
          <a:xfrm>
            <a:off x="4960033" y="5321451"/>
            <a:ext cx="2271933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ল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5236C0-C203-4248-B929-140C40F063A7}"/>
              </a:ext>
            </a:extLst>
          </p:cNvPr>
          <p:cNvSpPr txBox="1"/>
          <p:nvPr/>
        </p:nvSpPr>
        <p:spPr>
          <a:xfrm>
            <a:off x="9046404" y="5293758"/>
            <a:ext cx="2271933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ঞ্জি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3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2" grpId="0" build="p" animBg="1"/>
      <p:bldP spid="12" grpId="0" build="p" animBg="1"/>
      <p:bldP spid="1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39C197-3BAD-4242-8C0E-095A953D4D2C}"/>
              </a:ext>
            </a:extLst>
          </p:cNvPr>
          <p:cNvSpPr txBox="1"/>
          <p:nvPr/>
        </p:nvSpPr>
        <p:spPr>
          <a:xfrm>
            <a:off x="3293011" y="266130"/>
            <a:ext cx="56059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b="1" dirty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শিক্ষকের আর্দশ পাঠ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1C4917-AE08-4AAD-BB5D-72CDBF025BB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8134"/>
          <a:stretch/>
        </p:blipFill>
        <p:spPr>
          <a:xfrm>
            <a:off x="1533378" y="1284444"/>
            <a:ext cx="9369083" cy="28995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4D3F894-A439-41F8-A7A2-914A9C8E7786}"/>
              </a:ext>
            </a:extLst>
          </p:cNvPr>
          <p:cNvSpPr txBox="1"/>
          <p:nvPr/>
        </p:nvSpPr>
        <p:spPr>
          <a:xfrm>
            <a:off x="706912" y="4353032"/>
            <a:ext cx="103515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381A43-02B6-4CAA-9BA9-3312F23EBDA9}"/>
              </a:ext>
            </a:extLst>
          </p:cNvPr>
          <p:cNvSpPr txBox="1"/>
          <p:nvPr/>
        </p:nvSpPr>
        <p:spPr>
          <a:xfrm>
            <a:off x="3002493" y="4353032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D90D0A-D861-467D-BD66-1D43F448ADBF}"/>
              </a:ext>
            </a:extLst>
          </p:cNvPr>
          <p:cNvSpPr txBox="1"/>
          <p:nvPr/>
        </p:nvSpPr>
        <p:spPr>
          <a:xfrm>
            <a:off x="5390316" y="4322546"/>
            <a:ext cx="1035153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D014AB-EAD3-468A-9B7C-12720E81E365}"/>
              </a:ext>
            </a:extLst>
          </p:cNvPr>
          <p:cNvSpPr txBox="1"/>
          <p:nvPr/>
        </p:nvSpPr>
        <p:spPr>
          <a:xfrm>
            <a:off x="7438535" y="4353032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B8D93-3F63-4D3D-BBA7-1E1E63D83647}"/>
              </a:ext>
            </a:extLst>
          </p:cNvPr>
          <p:cNvSpPr txBox="1"/>
          <p:nvPr/>
        </p:nvSpPr>
        <p:spPr>
          <a:xfrm>
            <a:off x="9693464" y="4322546"/>
            <a:ext cx="129424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4858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126EAE3-207D-4379-B8C0-F04DF27F7C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8134"/>
          <a:stretch/>
        </p:blipFill>
        <p:spPr>
          <a:xfrm>
            <a:off x="1411458" y="1645921"/>
            <a:ext cx="9369083" cy="27670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DE6266-EF31-4AED-99E0-1576B9C82B89}"/>
              </a:ext>
            </a:extLst>
          </p:cNvPr>
          <p:cNvSpPr txBox="1"/>
          <p:nvPr/>
        </p:nvSpPr>
        <p:spPr>
          <a:xfrm>
            <a:off x="2925096" y="368728"/>
            <a:ext cx="6341806" cy="707886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b="1" dirty="0">
                <a:ln>
                  <a:solidFill>
                    <a:schemeClr val="accent5">
                      <a:lumMod val="75000"/>
                    </a:schemeClr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             শিক্ষার্থীর সরব পাঠ </a:t>
            </a:r>
            <a:endParaRPr lang="en-US" sz="4000" b="1" dirty="0">
              <a:ln>
                <a:solidFill>
                  <a:schemeClr val="accent5">
                    <a:lumMod val="75000"/>
                  </a:schemeClr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72C90A-79F4-4F16-A780-D9E9911E1261}"/>
              </a:ext>
            </a:extLst>
          </p:cNvPr>
          <p:cNvSpPr txBox="1"/>
          <p:nvPr/>
        </p:nvSpPr>
        <p:spPr>
          <a:xfrm>
            <a:off x="759921" y="4684337"/>
            <a:ext cx="103515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AB7C56-22D9-4FE3-BAFD-08FB98D39865}"/>
              </a:ext>
            </a:extLst>
          </p:cNvPr>
          <p:cNvSpPr txBox="1"/>
          <p:nvPr/>
        </p:nvSpPr>
        <p:spPr>
          <a:xfrm>
            <a:off x="3055502" y="4684337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1AD23E-C66A-4A99-B656-D483C0C073D1}"/>
              </a:ext>
            </a:extLst>
          </p:cNvPr>
          <p:cNvSpPr txBox="1"/>
          <p:nvPr/>
        </p:nvSpPr>
        <p:spPr>
          <a:xfrm>
            <a:off x="5443325" y="4653851"/>
            <a:ext cx="1035153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C2E12CF-C857-4E6F-8304-C8E6611D2996}"/>
              </a:ext>
            </a:extLst>
          </p:cNvPr>
          <p:cNvSpPr txBox="1"/>
          <p:nvPr/>
        </p:nvSpPr>
        <p:spPr>
          <a:xfrm>
            <a:off x="7491544" y="4684337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4180B5-8F2A-4897-B958-13F7BB9805A1}"/>
              </a:ext>
            </a:extLst>
          </p:cNvPr>
          <p:cNvSpPr txBox="1"/>
          <p:nvPr/>
        </p:nvSpPr>
        <p:spPr>
          <a:xfrm>
            <a:off x="9746473" y="4653851"/>
            <a:ext cx="129424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7092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E99D5C4-4203-4C40-8E8B-095BD3759C89}"/>
              </a:ext>
            </a:extLst>
          </p:cNvPr>
          <p:cNvSpPr txBox="1"/>
          <p:nvPr/>
        </p:nvSpPr>
        <p:spPr>
          <a:xfrm>
            <a:off x="1442525" y="5618369"/>
            <a:ext cx="9306950" cy="646331"/>
          </a:xfrm>
          <a:prstGeom prst="rect">
            <a:avLst/>
          </a:prstGeom>
          <a:noFill/>
          <a:ln>
            <a:solidFill>
              <a:srgbClr val="7030A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rgbClr val="00B050"/>
                </a:solidFill>
                <a:highlight>
                  <a:srgbClr val="FF0000"/>
                </a:highlight>
                <a:latin typeface="NikoshBAN" pitchFamily="2" charset="0"/>
                <a:cs typeface="NikoshBAN" pitchFamily="2" charset="0"/>
              </a:rPr>
              <a:t>একজন করে বলবে ও অন্যরা মনোযোগ সহকারে শুনবে ও বলবে।  </a:t>
            </a:r>
            <a:endParaRPr lang="en-US" sz="3600" dirty="0">
              <a:solidFill>
                <a:srgbClr val="00B050"/>
              </a:solidFill>
              <a:highlight>
                <a:srgbClr val="FF0000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B7F9CD-36AF-4E79-A506-E7795BE1D5D3}"/>
              </a:ext>
            </a:extLst>
          </p:cNvPr>
          <p:cNvSpPr/>
          <p:nvPr/>
        </p:nvSpPr>
        <p:spPr>
          <a:xfrm>
            <a:off x="4607451" y="786843"/>
            <a:ext cx="2977098" cy="101566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9525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6000" b="1" cap="none" spc="0" dirty="0">
              <a:ln w="9525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129A12-5237-4D19-B170-A580417C88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8134"/>
          <a:stretch/>
        </p:blipFill>
        <p:spPr>
          <a:xfrm>
            <a:off x="1547446" y="1645921"/>
            <a:ext cx="9369083" cy="211769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0FBE26-EF49-4059-A8BF-F199EA064740}"/>
              </a:ext>
            </a:extLst>
          </p:cNvPr>
          <p:cNvSpPr txBox="1"/>
          <p:nvPr/>
        </p:nvSpPr>
        <p:spPr>
          <a:xfrm>
            <a:off x="732055" y="3906163"/>
            <a:ext cx="103515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C321C4-5315-485A-B255-58AB65875282}"/>
              </a:ext>
            </a:extLst>
          </p:cNvPr>
          <p:cNvSpPr txBox="1"/>
          <p:nvPr/>
        </p:nvSpPr>
        <p:spPr>
          <a:xfrm>
            <a:off x="3018030" y="3906163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F37ECB-6A47-47D9-9E05-B1EE01782ED4}"/>
              </a:ext>
            </a:extLst>
          </p:cNvPr>
          <p:cNvSpPr txBox="1"/>
          <p:nvPr/>
        </p:nvSpPr>
        <p:spPr>
          <a:xfrm>
            <a:off x="5220020" y="3837865"/>
            <a:ext cx="1035153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C9FFB8-C5F6-4BF5-A3EC-674D6DC100EE}"/>
              </a:ext>
            </a:extLst>
          </p:cNvPr>
          <p:cNvSpPr txBox="1"/>
          <p:nvPr/>
        </p:nvSpPr>
        <p:spPr>
          <a:xfrm>
            <a:off x="7295274" y="3837865"/>
            <a:ext cx="1371647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44635B1-C6E5-47F1-BEB5-BF95BC73D769}"/>
              </a:ext>
            </a:extLst>
          </p:cNvPr>
          <p:cNvSpPr txBox="1"/>
          <p:nvPr/>
        </p:nvSpPr>
        <p:spPr>
          <a:xfrm>
            <a:off x="9622285" y="3763617"/>
            <a:ext cx="129424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43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9C290D-ADE6-44DD-803C-8CAAC0C40231}"/>
              </a:ext>
            </a:extLst>
          </p:cNvPr>
          <p:cNvSpPr txBox="1"/>
          <p:nvPr/>
        </p:nvSpPr>
        <p:spPr>
          <a:xfrm>
            <a:off x="2832295" y="281354"/>
            <a:ext cx="6527410" cy="70788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     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068A48-3A51-4D7D-A24C-312BD3A0FC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4" y="2090557"/>
            <a:ext cx="1617599" cy="175963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EE3919F-2789-4450-A0AD-7C5A27129D71}"/>
              </a:ext>
            </a:extLst>
          </p:cNvPr>
          <p:cNvSpPr txBox="1"/>
          <p:nvPr/>
        </p:nvSpPr>
        <p:spPr>
          <a:xfrm>
            <a:off x="2771994" y="4959642"/>
            <a:ext cx="1379857" cy="120032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Yaxell Dragon Chef's Knife, 8&quot; | Cutlery and More">
            <a:extLst>
              <a:ext uri="{FF2B5EF4-FFF2-40B4-BE49-F238E27FC236}">
                <a16:creationId xmlns:a16="http://schemas.microsoft.com/office/drawing/2014/main" id="{7284E949-CDED-433C-91EB-301711651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530" y="2170097"/>
            <a:ext cx="2005634" cy="168009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453F90-C23D-4FD8-958F-002EC881819D}"/>
              </a:ext>
            </a:extLst>
          </p:cNvPr>
          <p:cNvSpPr txBox="1"/>
          <p:nvPr/>
        </p:nvSpPr>
        <p:spPr>
          <a:xfrm>
            <a:off x="4805497" y="4959641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রি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44AAB06-89F4-4F51-9780-C45A06504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2149" y="2201359"/>
            <a:ext cx="1504445" cy="1650923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37ABF7B-1D68-4278-8DEA-6E5D7E8D5836}"/>
              </a:ext>
            </a:extLst>
          </p:cNvPr>
          <p:cNvSpPr txBox="1"/>
          <p:nvPr/>
        </p:nvSpPr>
        <p:spPr>
          <a:xfrm>
            <a:off x="10270214" y="4959639"/>
            <a:ext cx="1504445" cy="120032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6" descr="কারো সাথে ঝগড়ার সময় যে ৫ টি কথা একেবারেই বলবেন না | ভোরের পৃথিবী">
            <a:extLst>
              <a:ext uri="{FF2B5EF4-FFF2-40B4-BE49-F238E27FC236}">
                <a16:creationId xmlns:a16="http://schemas.microsoft.com/office/drawing/2014/main" id="{38BB987F-DB56-41AA-84B1-3E018EE181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738" y="2202331"/>
            <a:ext cx="2158603" cy="164786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0D8D710-810E-4F6A-820F-5438BD2A4F88}"/>
              </a:ext>
            </a:extLst>
          </p:cNvPr>
          <p:cNvSpPr txBox="1"/>
          <p:nvPr/>
        </p:nvSpPr>
        <p:spPr>
          <a:xfrm>
            <a:off x="352980" y="4959639"/>
            <a:ext cx="218206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ঝগড়া </a:t>
            </a:r>
            <a:r>
              <a:rPr lang="bn-IN" dirty="0"/>
              <a:t> </a:t>
            </a:r>
            <a:endParaRPr lang="en-US" dirty="0"/>
          </a:p>
        </p:txBody>
      </p:sp>
      <p:pic>
        <p:nvPicPr>
          <p:cNvPr id="11" name="Picture 2" descr="কীর্তনখোলা-১০ লঞ্চের উদ্বোধন - banglanews24.com">
            <a:extLst>
              <a:ext uri="{FF2B5EF4-FFF2-40B4-BE49-F238E27FC236}">
                <a16:creationId xmlns:a16="http://schemas.microsoft.com/office/drawing/2014/main" id="{89F7A72A-08C6-4522-B0DB-245FE7DA59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485" y="2219664"/>
            <a:ext cx="2545783" cy="16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42B0EF-D872-4B2E-A8F1-0CA1530F1A98}"/>
              </a:ext>
            </a:extLst>
          </p:cNvPr>
          <p:cNvSpPr txBox="1"/>
          <p:nvPr/>
        </p:nvSpPr>
        <p:spPr>
          <a:xfrm>
            <a:off x="7148073" y="4959640"/>
            <a:ext cx="2271933" cy="1200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 ল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ঞ্চ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34E68D0-F951-43B5-A65F-E9CE6710BE72}"/>
              </a:ext>
            </a:extLst>
          </p:cNvPr>
          <p:cNvSpPr txBox="1"/>
          <p:nvPr/>
        </p:nvSpPr>
        <p:spPr>
          <a:xfrm>
            <a:off x="1181686" y="1197148"/>
            <a:ext cx="9088528" cy="584775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                  </a:t>
            </a:r>
            <a:r>
              <a:rPr lang="bn-IN" sz="3200" b="1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সাথে শব্দের মিল কর। </a:t>
            </a:r>
            <a:endParaRPr lang="en-US" sz="3200" b="1" dirty="0"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9780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85185E-6 L 0.53503 -0.1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745" y="-5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85185E-6 L -0.17903 -0.1386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58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85185E-6 L -0.18633 -0.1386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3" y="-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6 -0.00625 L 0.20429 -0.15625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43" y="-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1.85185E-6 L -0.44362 -0.1377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87" y="-6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">
              <a:srgbClr val="00B0F0"/>
            </a:gs>
            <a:gs pos="100000">
              <a:schemeClr val="accent5">
                <a:lumMod val="75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27A73D5-8832-4385-A7D8-3A7FD2E53EA9}"/>
              </a:ext>
            </a:extLst>
          </p:cNvPr>
          <p:cNvSpPr txBox="1"/>
          <p:nvPr/>
        </p:nvSpPr>
        <p:spPr>
          <a:xfrm>
            <a:off x="3493477" y="534573"/>
            <a:ext cx="5205046" cy="92333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bn-IN" dirty="0"/>
              <a:t>            </a:t>
            </a:r>
            <a:r>
              <a:rPr lang="bn-IN" sz="5400" b="1" dirty="0">
                <a:solidFill>
                  <a:srgbClr val="00B0F0"/>
                </a:solidFill>
                <a:highlight>
                  <a:srgbClr val="FF00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পরিচিতি </a:t>
            </a:r>
            <a:endParaRPr lang="en-US" sz="5400" b="1" dirty="0">
              <a:solidFill>
                <a:srgbClr val="00B0F0"/>
              </a:solidFill>
              <a:highlight>
                <a:srgbClr val="FF0000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843CBD-0FAE-418E-AED0-08AFD141ACF6}"/>
              </a:ext>
            </a:extLst>
          </p:cNvPr>
          <p:cNvSpPr txBox="1"/>
          <p:nvPr/>
        </p:nvSpPr>
        <p:spPr>
          <a:xfrm>
            <a:off x="309489" y="1871003"/>
            <a:ext cx="6977575" cy="4154984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r>
              <a:rPr lang="en-US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400" b="1" dirty="0"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নামঃ</a:t>
            </a:r>
            <a:r>
              <a:rPr lang="en-US" sz="4400" b="1" dirty="0" err="1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শাহিনা</a:t>
            </a:r>
            <a:r>
              <a:rPr lang="en-US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আক্তার</a:t>
            </a:r>
            <a:endParaRPr lang="bn-IN" sz="4400" b="1" dirty="0"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পদবীঃ সহকারী শিক্ষক</a:t>
            </a:r>
          </a:p>
          <a:p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মাঝের গাঁও সরকারি প্রাথমিক বিদ্যালয়</a:t>
            </a:r>
          </a:p>
          <a:p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কোম্পানীগঞ্জ, সিলেট।</a:t>
            </a:r>
          </a:p>
          <a:p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মোবাইঃ০১৭</a:t>
            </a:r>
            <a:r>
              <a:rPr lang="en-US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৬</a:t>
            </a:r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৮</a:t>
            </a:r>
            <a:r>
              <a:rPr lang="en-US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b="1" dirty="0">
                <a:highlight>
                  <a:srgbClr val="FF00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highlight>
                <a:srgbClr val="FF00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66C842-10B5-4E4C-9FEC-294AD29C8B3E}"/>
              </a:ext>
            </a:extLst>
          </p:cNvPr>
          <p:cNvSpPr txBox="1"/>
          <p:nvPr/>
        </p:nvSpPr>
        <p:spPr>
          <a:xfrm>
            <a:off x="7680959" y="1659988"/>
            <a:ext cx="4201551" cy="4401205"/>
          </a:xfrm>
          <a:prstGeom prst="rect">
            <a:avLst/>
          </a:prstGeom>
          <a:noFill/>
          <a:ln w="5715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   পরিচিতি</a:t>
            </a:r>
          </a:p>
          <a:p>
            <a:r>
              <a:rPr lang="bn-IN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শ্রেণিঃ     প্রথম</a:t>
            </a:r>
          </a:p>
          <a:p>
            <a:r>
              <a:rPr lang="bn-IN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বিষয়ঃ   বাংলা </a:t>
            </a:r>
          </a:p>
          <a:p>
            <a:r>
              <a:rPr lang="bn-IN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পাঠঃ          ১৭</a:t>
            </a:r>
          </a:p>
          <a:p>
            <a:r>
              <a:rPr lang="bn-IN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পাঠ্যাংশঃচ, ছ, জ</a:t>
            </a:r>
            <a:r>
              <a:rPr lang="en-US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ঝ</a:t>
            </a:r>
            <a:r>
              <a:rPr lang="bn-IN" sz="4000" b="1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ঞ</a:t>
            </a:r>
            <a:r>
              <a:rPr lang="en-US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000" b="1" dirty="0"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সময়ঃ   ৪০মিনিট </a:t>
            </a:r>
          </a:p>
          <a:p>
            <a:r>
              <a:rPr lang="bn-IN" sz="4000" b="1" dirty="0">
                <a:highlight>
                  <a:srgbClr val="00FFFF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তারিখঃ </a:t>
            </a:r>
            <a:endParaRPr lang="en-US" sz="4000" b="1" dirty="0">
              <a:highlight>
                <a:srgbClr val="00FFFF"/>
              </a:highligh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0631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 invX="1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D300C4-6F24-44B6-9ED7-261FD4F497FF}"/>
              </a:ext>
            </a:extLst>
          </p:cNvPr>
          <p:cNvSpPr txBox="1"/>
          <p:nvPr/>
        </p:nvSpPr>
        <p:spPr>
          <a:xfrm>
            <a:off x="2255520" y="242060"/>
            <a:ext cx="7680960" cy="707886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                    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 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79F6DC-C5B8-44A6-84EF-22DEC206CBA0}"/>
              </a:ext>
            </a:extLst>
          </p:cNvPr>
          <p:cNvSpPr txBox="1"/>
          <p:nvPr/>
        </p:nvSpPr>
        <p:spPr>
          <a:xfrm>
            <a:off x="2324687" y="1063947"/>
            <a:ext cx="7233138" cy="646331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শব্দের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সাথে চ, ছ, জ 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,ঝ, ঞ,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বর্ণগুলোর মিল কর </a:t>
            </a:r>
            <a:r>
              <a:rPr lang="bn-BD" sz="3200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E4C8095-C450-4681-8B61-E23CE774A732}"/>
              </a:ext>
            </a:extLst>
          </p:cNvPr>
          <p:cNvSpPr txBox="1"/>
          <p:nvPr/>
        </p:nvSpPr>
        <p:spPr>
          <a:xfrm>
            <a:off x="2018716" y="2972162"/>
            <a:ext cx="119575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চক 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জল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ঝাঁক</a:t>
            </a:r>
          </a:p>
          <a:p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মিঞা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F19E25-EE11-4108-A20B-BA52195150D0}"/>
              </a:ext>
            </a:extLst>
          </p:cNvPr>
          <p:cNvSpPr txBox="1"/>
          <p:nvPr/>
        </p:nvSpPr>
        <p:spPr>
          <a:xfrm>
            <a:off x="8806376" y="3126051"/>
            <a:ext cx="11957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ঝ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</a:p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6AD3CE8-867C-4A32-9975-1CBA1F73FE56}"/>
              </a:ext>
            </a:extLst>
          </p:cNvPr>
          <p:cNvCxnSpPr/>
          <p:nvPr/>
        </p:nvCxnSpPr>
        <p:spPr>
          <a:xfrm>
            <a:off x="2616592" y="3362419"/>
            <a:ext cx="6344529" cy="134868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6731750-0FAF-4F9E-AC51-B035A6FCC2CF}"/>
              </a:ext>
            </a:extLst>
          </p:cNvPr>
          <p:cNvCxnSpPr>
            <a:cxnSpLocks/>
          </p:cNvCxnSpPr>
          <p:nvPr/>
        </p:nvCxnSpPr>
        <p:spPr>
          <a:xfrm flipV="1">
            <a:off x="2838159" y="4169931"/>
            <a:ext cx="6263639" cy="1161746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D3C5C5E-422B-41E7-BB0D-564107867582}"/>
              </a:ext>
            </a:extLst>
          </p:cNvPr>
          <p:cNvCxnSpPr>
            <a:cxnSpLocks/>
          </p:cNvCxnSpPr>
          <p:nvPr/>
        </p:nvCxnSpPr>
        <p:spPr>
          <a:xfrm>
            <a:off x="2692792" y="4699925"/>
            <a:ext cx="6192129" cy="552342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64CDACA-8FD7-4717-8912-ADE93FBFEEDD}"/>
              </a:ext>
            </a:extLst>
          </p:cNvPr>
          <p:cNvCxnSpPr>
            <a:cxnSpLocks/>
          </p:cNvCxnSpPr>
          <p:nvPr/>
        </p:nvCxnSpPr>
        <p:spPr>
          <a:xfrm>
            <a:off x="2692792" y="3969411"/>
            <a:ext cx="6268329" cy="1915620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7144D38-A5B9-46EC-99D0-514D6409D542}"/>
              </a:ext>
            </a:extLst>
          </p:cNvPr>
          <p:cNvCxnSpPr>
            <a:cxnSpLocks/>
          </p:cNvCxnSpPr>
          <p:nvPr/>
        </p:nvCxnSpPr>
        <p:spPr>
          <a:xfrm flipV="1">
            <a:off x="2921392" y="3514819"/>
            <a:ext cx="6039729" cy="2562664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736B51C-B100-4C26-9268-0FB55237B654}"/>
              </a:ext>
            </a:extLst>
          </p:cNvPr>
          <p:cNvSpPr txBox="1"/>
          <p:nvPr/>
        </p:nvSpPr>
        <p:spPr>
          <a:xfrm>
            <a:off x="2436056" y="1828462"/>
            <a:ext cx="7319888" cy="70788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IN" dirty="0"/>
              <a:t>         </a:t>
            </a:r>
            <a:r>
              <a:rPr lang="bn-IN" sz="4000" b="1" dirty="0">
                <a:solidFill>
                  <a:srgbClr val="00B0F0"/>
                </a:solidFill>
              </a:rPr>
              <a:t>এসো মিল করে নেই।</a:t>
            </a:r>
            <a:endParaRPr lang="en-US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616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F2E7C2-77AD-4A88-B732-0F6A79E6122D}"/>
              </a:ext>
            </a:extLst>
          </p:cNvPr>
          <p:cNvSpPr txBox="1"/>
          <p:nvPr/>
        </p:nvSpPr>
        <p:spPr>
          <a:xfrm>
            <a:off x="3717387" y="378716"/>
            <a:ext cx="6586025" cy="584775"/>
          </a:xfrm>
          <a:prstGeom prst="rect">
            <a:avLst/>
          </a:prstGeom>
          <a:noFill/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ছবির সাথে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চ, ছ, জ </a:t>
            </a:r>
            <a:r>
              <a:rPr lang="bn-IN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ঝ, ঞ, </a:t>
            </a:r>
            <a:r>
              <a:rPr lang="bn-BD" sz="3200" b="1" dirty="0">
                <a:solidFill>
                  <a:schemeClr val="accent5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বর্ণগুলোর মিল কর । </a:t>
            </a:r>
            <a:endParaRPr lang="en-US" sz="3200" b="1" dirty="0">
              <a:solidFill>
                <a:schemeClr val="accent5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F62AF41-E1F2-4CB4-B0BA-FD2F972C20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2" y="1541917"/>
            <a:ext cx="1617599" cy="1759634"/>
          </a:xfrm>
          <a:prstGeom prst="rect">
            <a:avLst/>
          </a:prstGeom>
        </p:spPr>
      </p:pic>
      <p:pic>
        <p:nvPicPr>
          <p:cNvPr id="4" name="Picture 2" descr="Yaxell Dragon Chef's Knife, 8&quot; | Cutlery and More">
            <a:extLst>
              <a:ext uri="{FF2B5EF4-FFF2-40B4-BE49-F238E27FC236}">
                <a16:creationId xmlns:a16="http://schemas.microsoft.com/office/drawing/2014/main" id="{2FBE92AB-0591-4310-81D6-D29B02D788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458" y="1621457"/>
            <a:ext cx="2005634" cy="168009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A8A1AFF-2BDD-4768-B3B4-9398867120E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77" y="1652719"/>
            <a:ext cx="1504445" cy="1650923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6" name="Picture 6" descr="কারো সাথে ঝগড়ার সময় যে ৫ টি কথা একেবারেই বলবেন না | ভোরের পৃথিবী">
            <a:extLst>
              <a:ext uri="{FF2B5EF4-FFF2-40B4-BE49-F238E27FC236}">
                <a16:creationId xmlns:a16="http://schemas.microsoft.com/office/drawing/2014/main" id="{0BEE5792-166F-4098-BC6E-A7F641D50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666" y="1653691"/>
            <a:ext cx="2158603" cy="164786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কীর্তনখোলা-১০ লঞ্চের উদ্বোধন - banglanews24.com">
            <a:extLst>
              <a:ext uri="{FF2B5EF4-FFF2-40B4-BE49-F238E27FC236}">
                <a16:creationId xmlns:a16="http://schemas.microsoft.com/office/drawing/2014/main" id="{3F6E6EAF-9BA2-4BE2-BD4B-58B61C098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6413" y="1671024"/>
            <a:ext cx="2545783" cy="163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56DEE6E-BA06-4A35-B8A3-95B558787695}"/>
              </a:ext>
            </a:extLst>
          </p:cNvPr>
          <p:cNvSpPr txBox="1"/>
          <p:nvPr/>
        </p:nvSpPr>
        <p:spPr>
          <a:xfrm>
            <a:off x="5182766" y="4909624"/>
            <a:ext cx="103515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7B1029-1574-41A8-942A-926E855DD885}"/>
              </a:ext>
            </a:extLst>
          </p:cNvPr>
          <p:cNvSpPr txBox="1"/>
          <p:nvPr/>
        </p:nvSpPr>
        <p:spPr>
          <a:xfrm>
            <a:off x="10047432" y="4909624"/>
            <a:ext cx="1161888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ছ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86FA01-CE99-4E19-893C-E62DBB4BB77D}"/>
              </a:ext>
            </a:extLst>
          </p:cNvPr>
          <p:cNvSpPr txBox="1"/>
          <p:nvPr/>
        </p:nvSpPr>
        <p:spPr>
          <a:xfrm>
            <a:off x="7841968" y="4909624"/>
            <a:ext cx="1035153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B6AB11-0EE8-49A5-A2C7-6D1306AF13AE}"/>
              </a:ext>
            </a:extLst>
          </p:cNvPr>
          <p:cNvSpPr txBox="1"/>
          <p:nvPr/>
        </p:nvSpPr>
        <p:spPr>
          <a:xfrm>
            <a:off x="593962" y="4909624"/>
            <a:ext cx="787792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A01A573-C574-4DF8-BD42-08F987D6CCD2}"/>
              </a:ext>
            </a:extLst>
          </p:cNvPr>
          <p:cNvSpPr txBox="1"/>
          <p:nvPr/>
        </p:nvSpPr>
        <p:spPr>
          <a:xfrm>
            <a:off x="2697859" y="4909624"/>
            <a:ext cx="1294244" cy="1569660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  </a:t>
            </a:r>
            <a:endParaRPr lang="en-US" sz="9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662FB6D-1CD6-412C-B293-D94BB2C86987}"/>
              </a:ext>
            </a:extLst>
          </p:cNvPr>
          <p:cNvSpPr/>
          <p:nvPr/>
        </p:nvSpPr>
        <p:spPr>
          <a:xfrm>
            <a:off x="1144427" y="230049"/>
            <a:ext cx="2424062" cy="1015663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6000" b="1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r>
              <a:rPr lang="bn-IN" sz="54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 </a:t>
            </a:r>
            <a:endParaRPr lang="en-US" sz="54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332403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4.07407E-6 L -0.3737 -0.20069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85" y="-10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4.07407E-6 L -0.59713 -0.2087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857" y="-10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4.07407E-6 L -0.225 -0.20254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50" y="-10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07407E-6 L 0.57096 -0.2046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54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07407E-6 L 0.61406 -0.2129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03" y="-1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35000">
              <a:schemeClr val="accent4">
                <a:lumMod val="0"/>
                <a:lumOff val="100000"/>
              </a:schemeClr>
            </a:gs>
            <a:gs pos="88000">
              <a:schemeClr val="accent4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B95A02-BC05-44B5-9020-1CBAFC08CE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428" y="571500"/>
            <a:ext cx="4459458" cy="5715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A9E8E1-4CCA-4BC9-A38B-D2FEE76A7E54}"/>
              </a:ext>
            </a:extLst>
          </p:cNvPr>
          <p:cNvSpPr txBox="1"/>
          <p:nvPr/>
        </p:nvSpPr>
        <p:spPr>
          <a:xfrm>
            <a:off x="572087" y="1463040"/>
            <a:ext cx="2987040" cy="19389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  ধন্যবাদ         সবাইকে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16513A-BFEE-4708-8180-DFE9F8029319}"/>
              </a:ext>
            </a:extLst>
          </p:cNvPr>
          <p:cNvSpPr txBox="1"/>
          <p:nvPr/>
        </p:nvSpPr>
        <p:spPr>
          <a:xfrm>
            <a:off x="8975187" y="3219157"/>
            <a:ext cx="2644726" cy="1938992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   ভালো থেকো 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2744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6000">
              <a:srgbClr val="0070C0"/>
            </a:gs>
            <a:gs pos="44000">
              <a:schemeClr val="accent4">
                <a:lumMod val="40000"/>
                <a:lumOff val="60000"/>
              </a:schemeClr>
            </a:gs>
            <a:gs pos="83000">
              <a:schemeClr val="accent5">
                <a:lumMod val="45000"/>
                <a:lumOff val="55000"/>
              </a:schemeClr>
            </a:gs>
            <a:gs pos="84000">
              <a:schemeClr val="accent5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EEB8F78-1E72-4734-A655-2F7829BDFF05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433753" y="834713"/>
            <a:ext cx="11324492" cy="946413"/>
          </a:xfrm>
          <a:prstGeom prst="rect">
            <a:avLst/>
          </a:prstGeom>
          <a:noFill/>
          <a:ln w="38100">
            <a:solidFill>
              <a:srgbClr val="00B05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ভিডিওতে কোন কোন বর্ণের নাম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b="1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?  </a:t>
            </a:r>
            <a:endParaRPr lang="en-US" b="1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D5F037-9552-4106-AB2D-4A8ABEDB54A7}"/>
              </a:ext>
            </a:extLst>
          </p:cNvPr>
          <p:cNvSpPr txBox="1"/>
          <p:nvPr/>
        </p:nvSpPr>
        <p:spPr>
          <a:xfrm>
            <a:off x="2923735" y="4845208"/>
            <a:ext cx="6344529" cy="1569660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5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চ, ছ, জ, ঝ, ঞ 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00B05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A07233-D8AF-4637-AD92-7DBACB1E6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5" r="8134"/>
          <a:stretch/>
        </p:blipFill>
        <p:spPr>
          <a:xfrm>
            <a:off x="1547446" y="2009275"/>
            <a:ext cx="9369083" cy="270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798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4000">
              <a:srgbClr val="92D050"/>
            </a:gs>
            <a:gs pos="92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FBBA44-71C4-4151-A344-4744CC3BA377}"/>
              </a:ext>
            </a:extLst>
          </p:cNvPr>
          <p:cNvSpPr txBox="1"/>
          <p:nvPr/>
        </p:nvSpPr>
        <p:spPr>
          <a:xfrm>
            <a:off x="2525150" y="782212"/>
            <a:ext cx="71417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b="1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 আমাদের পাঠ</a:t>
            </a:r>
            <a:endParaRPr lang="en-US" sz="8000" b="1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E55733-0BF9-486D-BA71-E0544618B5A1}"/>
              </a:ext>
            </a:extLst>
          </p:cNvPr>
          <p:cNvSpPr txBox="1"/>
          <p:nvPr/>
        </p:nvSpPr>
        <p:spPr>
          <a:xfrm>
            <a:off x="4433666" y="2748072"/>
            <a:ext cx="392488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বর্ণ শিখি </a:t>
            </a:r>
            <a:endParaRPr lang="en-US" sz="9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F9D8A17-3714-4956-9815-D8B8ACEE258C}"/>
              </a:ext>
            </a:extLst>
          </p:cNvPr>
          <p:cNvSpPr txBox="1"/>
          <p:nvPr/>
        </p:nvSpPr>
        <p:spPr>
          <a:xfrm>
            <a:off x="2424332" y="4506128"/>
            <a:ext cx="79435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চ, ছ, জ,ঝ, ঞ </a:t>
            </a:r>
            <a:endParaRPr lang="en-US" sz="9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102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1FFE25-0C1E-4D06-9712-860EA80647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29" y="235974"/>
            <a:ext cx="11828206" cy="62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69780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1668">
              <a:srgbClr val="20BAF2"/>
            </a:gs>
            <a:gs pos="17000">
              <a:schemeClr val="accent6">
                <a:lumMod val="0"/>
                <a:lumOff val="100000"/>
              </a:schemeClr>
            </a:gs>
            <a:gs pos="40672">
              <a:srgbClr val="81D8F8"/>
            </a:gs>
            <a:gs pos="66000">
              <a:srgbClr val="00B0F0"/>
            </a:gs>
            <a:gs pos="84000">
              <a:schemeClr val="accent6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9F411A-0939-4726-B13A-89DEAC97E2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42" t="6401" r="50425" b="65332"/>
          <a:stretch/>
        </p:blipFill>
        <p:spPr>
          <a:xfrm>
            <a:off x="1580270" y="1631850"/>
            <a:ext cx="4515729" cy="294014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B031091-0761-462C-80CD-55E372887782}"/>
              </a:ext>
            </a:extLst>
          </p:cNvPr>
          <p:cNvSpPr txBox="1"/>
          <p:nvPr/>
        </p:nvSpPr>
        <p:spPr>
          <a:xfrm>
            <a:off x="1164102" y="301480"/>
            <a:ext cx="7374988" cy="1015663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F0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6000" b="1" dirty="0">
              <a:solidFill>
                <a:srgbClr val="00B0F0"/>
              </a:solidFill>
              <a:highlight>
                <a:srgbClr val="0000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5374658-9F62-4DCD-A6A8-1FAB2EA008A7}"/>
              </a:ext>
            </a:extLst>
          </p:cNvPr>
          <p:cNvSpPr/>
          <p:nvPr/>
        </p:nvSpPr>
        <p:spPr>
          <a:xfrm>
            <a:off x="922580" y="4886704"/>
            <a:ext cx="424026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শমা রাখি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51AC1DE-B6F4-44D4-AFBB-979523532AA2}"/>
              </a:ext>
            </a:extLst>
          </p:cNvPr>
          <p:cNvSpPr/>
          <p:nvPr/>
        </p:nvSpPr>
        <p:spPr>
          <a:xfrm>
            <a:off x="8688670" y="2113024"/>
            <a:ext cx="223651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B05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শমা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9ADDBC0-9208-4BCF-B55F-BA09B2BBF1A5}"/>
              </a:ext>
            </a:extLst>
          </p:cNvPr>
          <p:cNvSpPr/>
          <p:nvPr/>
        </p:nvSpPr>
        <p:spPr>
          <a:xfrm>
            <a:off x="8948469" y="4571997"/>
            <a:ext cx="222247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highlight>
                  <a:srgbClr val="00FF00"/>
                </a:highligh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endParaRPr lang="en-US" sz="96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00B05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589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858F96F-B7D6-428B-A853-3C24CB10D0D8}"/>
              </a:ext>
            </a:extLst>
          </p:cNvPr>
          <p:cNvSpPr txBox="1"/>
          <p:nvPr/>
        </p:nvSpPr>
        <p:spPr>
          <a:xfrm>
            <a:off x="482991" y="486876"/>
            <a:ext cx="1122601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BD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573BC40-0123-464D-B038-DD8EC35776B0}"/>
              </a:ext>
            </a:extLst>
          </p:cNvPr>
          <p:cNvSpPr txBox="1"/>
          <p:nvPr/>
        </p:nvSpPr>
        <p:spPr>
          <a:xfrm>
            <a:off x="581465" y="1838762"/>
            <a:ext cx="11029070" cy="12003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শব্দ হয় তা শিখি নেই?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EF8366-B56C-459D-A197-0CE6C7CF3C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92" y="3215972"/>
            <a:ext cx="1617599" cy="175963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8821C53-4040-47FD-9B76-E7950A20A0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5669" y="3251857"/>
            <a:ext cx="1515963" cy="1723749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763529B-BC87-4207-82DB-DDDD4DBDB3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8011" y="3215972"/>
            <a:ext cx="1850408" cy="1759634"/>
          </a:xfrm>
          <a:prstGeom prst="rect">
            <a:avLst/>
          </a:prstGeom>
        </p:spPr>
      </p:pic>
      <p:pic>
        <p:nvPicPr>
          <p:cNvPr id="5122" name="Picture 2" descr="নামাজ নয় তওহীদ জান্নাতের চাবি - মো. মোস্তাফিজুর রহমান শিহাব এর বাংলা ব্লগ  । bangla blog | সামহোয়্যার ইন ব্লগ - বাঁধ ভাঙ্গার আওয়াজ">
            <a:extLst>
              <a:ext uri="{FF2B5EF4-FFF2-40B4-BE49-F238E27FC236}">
                <a16:creationId xmlns:a16="http://schemas.microsoft.com/office/drawing/2014/main" id="{CCD817AD-FDB0-4E43-853B-7ED0193C27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798" y="3215972"/>
            <a:ext cx="1850408" cy="175963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0D914CA-ABD7-42D8-AAEC-E4D067D63CC6}"/>
              </a:ext>
            </a:extLst>
          </p:cNvPr>
          <p:cNvSpPr txBox="1"/>
          <p:nvPr/>
        </p:nvSpPr>
        <p:spPr>
          <a:xfrm>
            <a:off x="728072" y="5142523"/>
            <a:ext cx="1379857" cy="1200329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F1B7A8-9F3F-4FBA-9A55-92BE850B305C}"/>
              </a:ext>
            </a:extLst>
          </p:cNvPr>
          <p:cNvSpPr txBox="1"/>
          <p:nvPr/>
        </p:nvSpPr>
        <p:spPr>
          <a:xfrm>
            <a:off x="2389469" y="5142523"/>
            <a:ext cx="1986034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য়ার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39FAEAD-1618-4BE9-8142-61FF6D5B2331}"/>
              </a:ext>
            </a:extLst>
          </p:cNvPr>
          <p:cNvSpPr txBox="1"/>
          <p:nvPr/>
        </p:nvSpPr>
        <p:spPr>
          <a:xfrm>
            <a:off x="4623508" y="5148212"/>
            <a:ext cx="1379857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6FA32DC-A55B-4503-B207-8C0F290BB7DD}"/>
              </a:ext>
            </a:extLst>
          </p:cNvPr>
          <p:cNvSpPr txBox="1"/>
          <p:nvPr/>
        </p:nvSpPr>
        <p:spPr>
          <a:xfrm>
            <a:off x="6116714" y="5154934"/>
            <a:ext cx="1841550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" name="Picture 2" descr="চিত্ৰ:ফাচি জাল.JPG - অসমীয়া ৱিকিপিডিয়া">
            <a:extLst>
              <a:ext uri="{FF2B5EF4-FFF2-40B4-BE49-F238E27FC236}">
                <a16:creationId xmlns:a16="http://schemas.microsoft.com/office/drawing/2014/main" id="{D72E634C-716A-4F6A-A8CB-6040CABBF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8968" y="3998241"/>
            <a:ext cx="1389192" cy="99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8" descr="Our Earth has huge debt on Moon - Anandabazar">
            <a:extLst>
              <a:ext uri="{FF2B5EF4-FFF2-40B4-BE49-F238E27FC236}">
                <a16:creationId xmlns:a16="http://schemas.microsoft.com/office/drawing/2014/main" id="{DD016651-DF99-469B-B8DC-52CD02D430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5157" y="3108488"/>
            <a:ext cx="1551453" cy="1695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0" descr="চোখ - উইকিপিডিয়া">
            <a:extLst>
              <a:ext uri="{FF2B5EF4-FFF2-40B4-BE49-F238E27FC236}">
                <a16:creationId xmlns:a16="http://schemas.microsoft.com/office/drawing/2014/main" id="{5AF2147F-6AE4-4807-85CE-97ECFD1059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005" y="3185425"/>
            <a:ext cx="2138353" cy="175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9B943129-00B6-4C60-919A-9815D4AEA3CA}"/>
              </a:ext>
            </a:extLst>
          </p:cNvPr>
          <p:cNvSpPr txBox="1"/>
          <p:nvPr/>
        </p:nvSpPr>
        <p:spPr>
          <a:xfrm>
            <a:off x="8084803" y="5138162"/>
            <a:ext cx="1841550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39B6AF-3E29-4C56-AD7C-F7C422030068}"/>
              </a:ext>
            </a:extLst>
          </p:cNvPr>
          <p:cNvSpPr txBox="1"/>
          <p:nvPr/>
        </p:nvSpPr>
        <p:spPr>
          <a:xfrm>
            <a:off x="10083926" y="5154934"/>
            <a:ext cx="1526609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12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25" grpId="0" animBg="1"/>
      <p:bldP spid="27" grpId="0" animBg="1"/>
      <p:bldP spid="28" grpId="0" animBg="1"/>
      <p:bldP spid="29" grpId="0" animBg="1"/>
      <p:bldP spid="34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69000">
              <a:schemeClr val="accent3">
                <a:lumMod val="0"/>
                <a:lumOff val="100000"/>
              </a:schemeClr>
            </a:gs>
            <a:gs pos="100000">
              <a:schemeClr val="accent3">
                <a:lumMod val="10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F9D36B-25AB-4BFF-B4EB-23DC84FD86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2" t="4411" r="6141" b="65372"/>
          <a:stretch/>
        </p:blipFill>
        <p:spPr>
          <a:xfrm>
            <a:off x="1621938" y="2049795"/>
            <a:ext cx="4315036" cy="2533914"/>
          </a:xfrm>
          <a:prstGeom prst="rect">
            <a:avLst/>
          </a:prstGeom>
          <a:ln w="76200">
            <a:solidFill>
              <a:schemeClr val="accent5">
                <a:lumMod val="60000"/>
                <a:lumOff val="40000"/>
              </a:schemeClr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D926082-CFA7-4DC7-9ACA-F04B4D66B808}"/>
              </a:ext>
            </a:extLst>
          </p:cNvPr>
          <p:cNvSpPr txBox="1"/>
          <p:nvPr/>
        </p:nvSpPr>
        <p:spPr>
          <a:xfrm>
            <a:off x="1250877" y="621033"/>
            <a:ext cx="7374988" cy="1015663"/>
          </a:xfrm>
          <a:prstGeom prst="rect">
            <a:avLst/>
          </a:prstGeom>
          <a:noFill/>
          <a:ln>
            <a:solidFill>
              <a:srgbClr val="00B0F0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rgbClr val="00B0F0"/>
                </a:solidFill>
                <a:highlight>
                  <a:srgbClr val="0000FF"/>
                </a:highlight>
                <a:latin typeface="NikoshBAN" pitchFamily="2" charset="0"/>
                <a:cs typeface="NikoshBAN" pitchFamily="2" charset="0"/>
              </a:rPr>
              <a:t>মনোযোগসহকারে শুনি ও বলি   </a:t>
            </a:r>
            <a:endParaRPr lang="en-US" sz="6000" b="1" dirty="0">
              <a:solidFill>
                <a:srgbClr val="00B0F0"/>
              </a:solidFill>
              <a:highlight>
                <a:srgbClr val="0000FF"/>
              </a:highligh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4C081C-0325-4ED5-BCA4-374ECF83E134}"/>
              </a:ext>
            </a:extLst>
          </p:cNvPr>
          <p:cNvSpPr txBox="1"/>
          <p:nvPr/>
        </p:nvSpPr>
        <p:spPr>
          <a:xfrm>
            <a:off x="1621938" y="5168347"/>
            <a:ext cx="4315035" cy="1200329"/>
          </a:xfrm>
          <a:prstGeom prst="rect">
            <a:avLst/>
          </a:prstGeom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বি দেখি।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79490DD-DFDB-4252-A068-56DE0B3BD4CE}"/>
              </a:ext>
            </a:extLst>
          </p:cNvPr>
          <p:cNvSpPr txBox="1"/>
          <p:nvPr/>
        </p:nvSpPr>
        <p:spPr>
          <a:xfrm>
            <a:off x="8020304" y="2660316"/>
            <a:ext cx="1718744" cy="1200329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বি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1ED7ACA-0F4E-4004-BF65-A33EC744A232}"/>
              </a:ext>
            </a:extLst>
          </p:cNvPr>
          <p:cNvSpPr txBox="1"/>
          <p:nvPr/>
        </p:nvSpPr>
        <p:spPr>
          <a:xfrm>
            <a:off x="8625865" y="5053706"/>
            <a:ext cx="1113183" cy="1200329"/>
          </a:xfrm>
          <a:prstGeom prst="rect">
            <a:avLst/>
          </a:prstGeom>
          <a:ln w="571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 </a:t>
            </a:r>
            <a:endParaRPr lang="en-US" sz="72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9752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2CD964-1D87-418B-8BC8-9138FD99AC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14" y="3236463"/>
            <a:ext cx="1454807" cy="1680094"/>
          </a:xfrm>
          <a:prstGeom prst="rect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7685948-E287-414D-B9D0-A7EB42605B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17" y="3236463"/>
            <a:ext cx="2005634" cy="1680094"/>
          </a:xfrm>
          <a:prstGeom prst="rect">
            <a:avLst/>
          </a:prstGeom>
          <a:ln w="57150">
            <a:solidFill>
              <a:schemeClr val="accent5">
                <a:lumMod val="40000"/>
                <a:lumOff val="60000"/>
              </a:schemeClr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A6C771-C9F2-4C13-8E56-A8502F64D8B3}"/>
              </a:ext>
            </a:extLst>
          </p:cNvPr>
          <p:cNvSpPr txBox="1"/>
          <p:nvPr/>
        </p:nvSpPr>
        <p:spPr>
          <a:xfrm>
            <a:off x="482991" y="486876"/>
            <a:ext cx="11226018" cy="1200329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তোমরা কি  বলতে পার ? </a:t>
            </a:r>
            <a:r>
              <a:rPr lang="bn-IN" sz="7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</a:t>
            </a:r>
            <a:r>
              <a:rPr lang="bn-BD" sz="7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দিয়ে আর কী কী শব্দ হতে পারে ?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1E4B76-097D-4CD3-96AF-8EC081A424E2}"/>
              </a:ext>
            </a:extLst>
          </p:cNvPr>
          <p:cNvSpPr txBox="1"/>
          <p:nvPr/>
        </p:nvSpPr>
        <p:spPr>
          <a:xfrm>
            <a:off x="482991" y="1918725"/>
            <a:ext cx="11029070" cy="1200329"/>
          </a:xfrm>
          <a:prstGeom prst="rect">
            <a:avLst/>
          </a:prstGeom>
          <a:noFill/>
          <a:ln>
            <a:solidFill>
              <a:srgbClr val="00B0F0"/>
            </a:solidFill>
            <a:prstDash val="lgDash"/>
          </a:ln>
        </p:spPr>
        <p:txBody>
          <a:bodyPr wrap="square" rtlCol="0">
            <a:spAutoFit/>
          </a:bodyPr>
          <a:lstStyle/>
          <a:p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এসো আমরা কিছু ছবি দেখি ও </a:t>
            </a:r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দিয়ে কী কী শব্দ হয় তা শিখি নেই?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146" name="Picture 2" descr="Yaxell Dragon Chef's Knife, 8&quot; | Cutlery and More">
            <a:extLst>
              <a:ext uri="{FF2B5EF4-FFF2-40B4-BE49-F238E27FC236}">
                <a16:creationId xmlns:a16="http://schemas.microsoft.com/office/drawing/2014/main" id="{B68439AE-5F57-4D0B-8C13-AC62593C69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992" y="3277582"/>
            <a:ext cx="2005634" cy="168009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সকালে কাঁচা ছোলা খাওয়ার উপকারিতা">
            <a:extLst>
              <a:ext uri="{FF2B5EF4-FFF2-40B4-BE49-F238E27FC236}">
                <a16:creationId xmlns:a16="http://schemas.microsoft.com/office/drawing/2014/main" id="{84B1DFB0-FDC6-46EE-A976-BA2A879D5D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0845" y="3236463"/>
            <a:ext cx="2288073" cy="1680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খারাপ ছেলে | শিশু,শিশুর অভ্যাস,ব্যবহার,কার্যকলাপ,স্কুল,সামাজিক  বিষয়,ভাইবোন,অভিভাবক সুলভ,অভিভাবক সুলভ শিক্ষা,মাতৃত্ব,পিতৃত্ব,বাংলা ...">
            <a:extLst>
              <a:ext uri="{FF2B5EF4-FFF2-40B4-BE49-F238E27FC236}">
                <a16:creationId xmlns:a16="http://schemas.microsoft.com/office/drawing/2014/main" id="{F196B550-B619-4F29-BB29-72D533BEA0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8918" y="3236463"/>
            <a:ext cx="1804282" cy="1664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AD5E864-5CA5-491F-8B61-EA5B704BBAA5}"/>
              </a:ext>
            </a:extLst>
          </p:cNvPr>
          <p:cNvSpPr txBox="1"/>
          <p:nvPr/>
        </p:nvSpPr>
        <p:spPr>
          <a:xfrm>
            <a:off x="211726" y="5116204"/>
            <a:ext cx="1744892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ছাতা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8B62F27-71E0-4CD8-A9DA-BF85E1C21405}"/>
              </a:ext>
            </a:extLst>
          </p:cNvPr>
          <p:cNvSpPr txBox="1"/>
          <p:nvPr/>
        </p:nvSpPr>
        <p:spPr>
          <a:xfrm>
            <a:off x="2165868" y="5116203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গল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36C0E8-D2DB-4171-8003-350B08EBFDCE}"/>
              </a:ext>
            </a:extLst>
          </p:cNvPr>
          <p:cNvSpPr txBox="1"/>
          <p:nvPr/>
        </p:nvSpPr>
        <p:spPr>
          <a:xfrm>
            <a:off x="211725" y="5116204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তা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3171415-A60E-4AB7-BD89-32B2518D0604}"/>
              </a:ext>
            </a:extLst>
          </p:cNvPr>
          <p:cNvSpPr txBox="1"/>
          <p:nvPr/>
        </p:nvSpPr>
        <p:spPr>
          <a:xfrm>
            <a:off x="4299617" y="5116202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ছু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রি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749D475-CE16-40F5-BCBF-6EE29C6EC3D7}"/>
              </a:ext>
            </a:extLst>
          </p:cNvPr>
          <p:cNvSpPr txBox="1"/>
          <p:nvPr/>
        </p:nvSpPr>
        <p:spPr>
          <a:xfrm>
            <a:off x="6433366" y="5170795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ছো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লা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B8BBD6-8441-4473-9B07-29A8FCD2B7D1}"/>
              </a:ext>
            </a:extLst>
          </p:cNvPr>
          <p:cNvSpPr txBox="1"/>
          <p:nvPr/>
        </p:nvSpPr>
        <p:spPr>
          <a:xfrm>
            <a:off x="8379201" y="5170795"/>
            <a:ext cx="1796383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লে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A20BBA0-60AF-4735-AD26-C482F5298CF8}"/>
              </a:ext>
            </a:extLst>
          </p:cNvPr>
          <p:cNvSpPr txBox="1"/>
          <p:nvPr/>
        </p:nvSpPr>
        <p:spPr>
          <a:xfrm>
            <a:off x="10521258" y="5116202"/>
            <a:ext cx="1186474" cy="1200329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7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IN" sz="7200" b="1" dirty="0">
                <a:latin typeface="NikoshBAN" panose="02000000000000000000" pitchFamily="2" charset="0"/>
                <a:cs typeface="NikoshBAN" panose="02000000000000000000" pitchFamily="2" charset="0"/>
              </a:rPr>
              <a:t>য়  </a:t>
            </a:r>
            <a:endParaRPr lang="en-US" sz="7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C5A9DC-0ADB-431C-9C73-7DD74535147F}"/>
              </a:ext>
            </a:extLst>
          </p:cNvPr>
          <p:cNvSpPr txBox="1"/>
          <p:nvPr/>
        </p:nvSpPr>
        <p:spPr>
          <a:xfrm>
            <a:off x="10521258" y="3277582"/>
            <a:ext cx="1392446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9600" b="1" dirty="0">
                <a:solidFill>
                  <a:srgbClr val="FF0000"/>
                </a:solidFill>
              </a:rPr>
              <a:t>৬</a:t>
            </a:r>
            <a:endParaRPr lang="en-US" sz="9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667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4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5.xml><?xml version="1.0" encoding="utf-8"?>
<a:theme xmlns:a="http://schemas.openxmlformats.org/drawingml/2006/main" name="1_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385</TotalTime>
  <Words>443</Words>
  <Application>Microsoft Office PowerPoint</Application>
  <PresentationFormat>Widescreen</PresentationFormat>
  <Paragraphs>125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22</vt:i4>
      </vt:variant>
    </vt:vector>
  </HeadingPairs>
  <TitlesOfParts>
    <vt:vector size="36" baseType="lpstr">
      <vt:lpstr>Arial</vt:lpstr>
      <vt:lpstr>Calibri</vt:lpstr>
      <vt:lpstr>Calibri Light</vt:lpstr>
      <vt:lpstr>Gill Sans MT</vt:lpstr>
      <vt:lpstr>NikoshBAN</vt:lpstr>
      <vt:lpstr>Trebuchet MS</vt:lpstr>
      <vt:lpstr>Tw Cen MT</vt:lpstr>
      <vt:lpstr>Vrinda</vt:lpstr>
      <vt:lpstr>Wingdings 3</vt:lpstr>
      <vt:lpstr>Office Theme</vt:lpstr>
      <vt:lpstr>Facet</vt:lpstr>
      <vt:lpstr>Gallery</vt:lpstr>
      <vt:lpstr>Droplet</vt:lpstr>
      <vt:lpstr>1_Droplet</vt:lpstr>
      <vt:lpstr>PowerPoint Presentation</vt:lpstr>
      <vt:lpstr>PowerPoint Presentation</vt:lpstr>
      <vt:lpstr>ভিডিওতে কোন কোন বর্ণের নাম বলা হয়েছে ?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MG SCHOOL</dc:creator>
  <cp:lastModifiedBy>MG SCHOOL</cp:lastModifiedBy>
  <cp:revision>33</cp:revision>
  <dcterms:created xsi:type="dcterms:W3CDTF">2020-12-03T12:42:52Z</dcterms:created>
  <dcterms:modified xsi:type="dcterms:W3CDTF">2020-12-16T13:41:48Z</dcterms:modified>
</cp:coreProperties>
</file>