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87"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386" y="114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79E06E-714D-46F4-9790-646DA19732B3}" type="datetimeFigureOut">
              <a:rPr lang="en-US" smtClean="0"/>
              <a:pPr/>
              <a:t>12/15/2020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431E7-E2D7-47F8-89BD-72B95013804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79E06E-714D-46F4-9790-646DA19732B3}" type="datetimeFigureOut">
              <a:rPr lang="en-US" smtClean="0"/>
              <a:pPr/>
              <a:t>12/15/2020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431E7-E2D7-47F8-89BD-72B9501380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79E06E-714D-46F4-9790-646DA19732B3}" type="datetimeFigureOut">
              <a:rPr lang="en-US" smtClean="0"/>
              <a:pPr/>
              <a:t>12/15/2020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431E7-E2D7-47F8-89BD-72B95013804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79E06E-714D-46F4-9790-646DA19732B3}" type="datetimeFigureOut">
              <a:rPr lang="en-US" smtClean="0"/>
              <a:pPr/>
              <a:t>12/15/2020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431E7-E2D7-47F8-89BD-72B95013804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79E06E-714D-46F4-9790-646DA19732B3}" type="datetimeFigureOut">
              <a:rPr lang="en-US" smtClean="0"/>
              <a:pPr/>
              <a:t>12/15/2020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431E7-E2D7-47F8-89BD-72B95013804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79E06E-714D-46F4-9790-646DA19732B3}" type="datetimeFigureOut">
              <a:rPr lang="en-US" smtClean="0"/>
              <a:pPr/>
              <a:t>12/15/2020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431E7-E2D7-47F8-89BD-72B95013804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79E06E-714D-46F4-9790-646DA19732B3}" type="datetimeFigureOut">
              <a:rPr lang="en-US" smtClean="0"/>
              <a:pPr/>
              <a:t>12/15/2020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7431E7-E2D7-47F8-89BD-72B9501380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79E06E-714D-46F4-9790-646DA19732B3}" type="datetimeFigureOut">
              <a:rPr lang="en-US" smtClean="0"/>
              <a:pPr/>
              <a:t>12/15/2020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7431E7-E2D7-47F8-89BD-72B9501380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79E06E-714D-46F4-9790-646DA19732B3}" type="datetimeFigureOut">
              <a:rPr lang="en-US" smtClean="0"/>
              <a:pPr/>
              <a:t>12/15/2020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7431E7-E2D7-47F8-89BD-72B9501380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79E06E-714D-46F4-9790-646DA19732B3}" type="datetimeFigureOut">
              <a:rPr lang="en-US" smtClean="0"/>
              <a:pPr/>
              <a:t>12/15/2020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431E7-E2D7-47F8-89BD-72B95013804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79E06E-714D-46F4-9790-646DA19732B3}" type="datetimeFigureOut">
              <a:rPr lang="en-US" smtClean="0"/>
              <a:pPr/>
              <a:t>12/15/2020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431E7-E2D7-47F8-89BD-72B9501380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9E06E-714D-46F4-9790-646DA19732B3}" type="datetimeFigureOut">
              <a:rPr lang="en-US" smtClean="0"/>
              <a:pPr/>
              <a:t>12/15/2020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7431E7-E2D7-47F8-89BD-72B95013804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1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48.jpeg"/></Relationships>
</file>

<file path=ppt/slides/_rels/slide1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1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57.jpeg"/><Relationship Id="rId4" Type="http://schemas.openxmlformats.org/officeDocument/2006/relationships/image" Target="../media/image56.jpeg"/></Relationships>
</file>

<file path=ppt/slides/_rels/slide1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16.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image" Target="../media/image61.jpeg"/><Relationship Id="rId1" Type="http://schemas.openxmlformats.org/officeDocument/2006/relationships/slideLayout" Target="../slideLayouts/slideLayout7.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 Id="rId9" Type="http://schemas.openxmlformats.org/officeDocument/2006/relationships/image" Target="../media/image68.jpeg"/></Relationships>
</file>

<file path=ppt/slides/_rels/slide1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72.jpeg"/><Relationship Id="rId4" Type="http://schemas.openxmlformats.org/officeDocument/2006/relationships/image" Target="../media/image71.jpeg"/></Relationships>
</file>

<file path=ppt/slides/_rels/slide1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75.jpeg"/><Relationship Id="rId4" Type="http://schemas.openxmlformats.org/officeDocument/2006/relationships/image" Target="../media/image74.jpeg"/></Relationships>
</file>

<file path=ppt/slides/_rels/slide19.xml.rels><?xml version="1.0" encoding="UTF-8" standalone="yes"?>
<Relationships xmlns="http://schemas.openxmlformats.org/package/2006/relationships"><Relationship Id="rId3" Type="http://schemas.openxmlformats.org/officeDocument/2006/relationships/image" Target="../media/image77.jpeg"/><Relationship Id="rId7" Type="http://schemas.openxmlformats.org/officeDocument/2006/relationships/image" Target="../media/image81.jpeg"/><Relationship Id="rId2" Type="http://schemas.openxmlformats.org/officeDocument/2006/relationships/image" Target="../media/image76.jpeg"/><Relationship Id="rId1" Type="http://schemas.openxmlformats.org/officeDocument/2006/relationships/slideLayout" Target="../slideLayouts/slideLayout7.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7.xml"/><Relationship Id="rId5" Type="http://schemas.openxmlformats.org/officeDocument/2006/relationships/image" Target="../media/image85.jpeg"/><Relationship Id="rId4" Type="http://schemas.openxmlformats.org/officeDocument/2006/relationships/image" Target="../media/image84.jpeg"/></Relationships>
</file>

<file path=ppt/slides/_rels/slide21.xml.rels><?xml version="1.0" encoding="UTF-8" standalone="yes"?>
<Relationships xmlns="http://schemas.openxmlformats.org/package/2006/relationships"><Relationship Id="rId3" Type="http://schemas.openxmlformats.org/officeDocument/2006/relationships/image" Target="../media/image87.jpeg"/><Relationship Id="rId7" Type="http://schemas.openxmlformats.org/officeDocument/2006/relationships/image" Target="../media/image91.jpeg"/><Relationship Id="rId2" Type="http://schemas.openxmlformats.org/officeDocument/2006/relationships/image" Target="../media/image86.jpeg"/><Relationship Id="rId1" Type="http://schemas.openxmlformats.org/officeDocument/2006/relationships/slideLayout" Target="../slideLayouts/slideLayout7.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jpeg"/></Relationships>
</file>

<file path=ppt/slides/_rels/slide22.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7.xml"/><Relationship Id="rId5" Type="http://schemas.openxmlformats.org/officeDocument/2006/relationships/image" Target="../media/image95.jpeg"/><Relationship Id="rId4" Type="http://schemas.openxmlformats.org/officeDocument/2006/relationships/image" Target="../media/image94.jpeg"/></Relationships>
</file>

<file path=ppt/slides/_rels/slide23.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98.jpeg"/><Relationship Id="rId4" Type="http://schemas.openxmlformats.org/officeDocument/2006/relationships/image" Target="../media/image97.jpeg"/></Relationships>
</file>

<file path=ppt/slides/_rels/slide24.xml.rels><?xml version="1.0" encoding="UTF-8" standalone="yes"?>
<Relationships xmlns="http://schemas.openxmlformats.org/package/2006/relationships"><Relationship Id="rId3" Type="http://schemas.openxmlformats.org/officeDocument/2006/relationships/image" Target="../media/image100.jpeg"/><Relationship Id="rId7" Type="http://schemas.openxmlformats.org/officeDocument/2006/relationships/image" Target="../media/image103.jpeg"/><Relationship Id="rId2" Type="http://schemas.openxmlformats.org/officeDocument/2006/relationships/image" Target="../media/image99.jpeg"/><Relationship Id="rId1" Type="http://schemas.openxmlformats.org/officeDocument/2006/relationships/slideLayout" Target="../slideLayouts/slideLayout7.xml"/><Relationship Id="rId6" Type="http://schemas.openxmlformats.org/officeDocument/2006/relationships/image" Target="../media/image102.jpeg"/><Relationship Id="rId5" Type="http://schemas.openxmlformats.org/officeDocument/2006/relationships/image" Target="../media/image25.jpeg"/><Relationship Id="rId4" Type="http://schemas.openxmlformats.org/officeDocument/2006/relationships/image" Target="../media/image101.jpeg"/></Relationships>
</file>

<file path=ppt/slides/_rels/slide25.xml.rels><?xml version="1.0" encoding="UTF-8" standalone="yes"?>
<Relationships xmlns="http://schemas.openxmlformats.org/package/2006/relationships"><Relationship Id="rId3" Type="http://schemas.openxmlformats.org/officeDocument/2006/relationships/image" Target="../media/image105.jpeg"/><Relationship Id="rId7" Type="http://schemas.openxmlformats.org/officeDocument/2006/relationships/image" Target="../media/image20.jpeg"/><Relationship Id="rId2" Type="http://schemas.openxmlformats.org/officeDocument/2006/relationships/image" Target="../media/image104.jpeg"/><Relationship Id="rId1" Type="http://schemas.openxmlformats.org/officeDocument/2006/relationships/slideLayout" Target="../slideLayouts/slideLayout7.xml"/><Relationship Id="rId6" Type="http://schemas.openxmlformats.org/officeDocument/2006/relationships/image" Target="../media/image108.jpeg"/><Relationship Id="rId5" Type="http://schemas.openxmlformats.org/officeDocument/2006/relationships/image" Target="../media/image107.jpeg"/><Relationship Id="rId4" Type="http://schemas.openxmlformats.org/officeDocument/2006/relationships/image" Target="../media/image106.jpeg"/></Relationships>
</file>

<file path=ppt/slides/_rels/slide26.xml.rels><?xml version="1.0" encoding="UTF-8" standalone="yes"?>
<Relationships xmlns="http://schemas.openxmlformats.org/package/2006/relationships"><Relationship Id="rId3" Type="http://schemas.openxmlformats.org/officeDocument/2006/relationships/image" Target="../media/image110.jpeg"/><Relationship Id="rId7" Type="http://schemas.openxmlformats.org/officeDocument/2006/relationships/image" Target="../media/image114.jpeg"/><Relationship Id="rId2" Type="http://schemas.openxmlformats.org/officeDocument/2006/relationships/image" Target="../media/image109.jpeg"/><Relationship Id="rId1" Type="http://schemas.openxmlformats.org/officeDocument/2006/relationships/slideLayout" Target="../slideLayouts/slideLayout7.xml"/><Relationship Id="rId6" Type="http://schemas.openxmlformats.org/officeDocument/2006/relationships/image" Target="../media/image113.jpeg"/><Relationship Id="rId5" Type="http://schemas.openxmlformats.org/officeDocument/2006/relationships/image" Target="../media/image112.jpeg"/><Relationship Id="rId4" Type="http://schemas.openxmlformats.org/officeDocument/2006/relationships/image" Target="../media/image111.jpeg"/></Relationships>
</file>

<file path=ppt/slides/_rels/slide27.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1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1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1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image" Target="../media/image121.jpeg"/><Relationship Id="rId1" Type="http://schemas.openxmlformats.org/officeDocument/2006/relationships/slideLayout" Target="../slideLayouts/slideLayout7.xml"/><Relationship Id="rId4" Type="http://schemas.openxmlformats.org/officeDocument/2006/relationships/image" Target="../media/image123.jpeg"/></Relationships>
</file>

<file path=ppt/slides/_rels/slide32.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6.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33400"/>
            <a:ext cx="8839200" cy="707886"/>
          </a:xfrm>
          <a:prstGeom prst="rect">
            <a:avLst/>
          </a:prstGeom>
          <a:noFill/>
        </p:spPr>
        <p:txBody>
          <a:bodyPr wrap="square" rtlCol="0">
            <a:spAutoFit/>
          </a:bodyPr>
          <a:lstStyle/>
          <a:p>
            <a:r>
              <a:rPr lang="en-US" sz="4000" dirty="0" err="1" smtClean="0">
                <a:latin typeface="NikoshBAN" pitchFamily="2" charset="0"/>
                <a:cs typeface="NikoshBAN" pitchFamily="2" charset="0"/>
              </a:rPr>
              <a:t>আচছালামু</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আলাইকুম</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ওয়া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রহমাতুল্লহি</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ওয়া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বারকাতুহ</a:t>
            </a:r>
            <a:r>
              <a:rPr lang="en-US" sz="4000" dirty="0" smtClean="0">
                <a:latin typeface="NikoshBAN" pitchFamily="2" charset="0"/>
                <a:cs typeface="NikoshBAN" pitchFamily="2" charset="0"/>
              </a:rPr>
              <a:t>   </a:t>
            </a:r>
            <a:endParaRPr lang="en-US" sz="4000" dirty="0">
              <a:latin typeface="NikoshBAN" pitchFamily="2" charset="0"/>
              <a:cs typeface="NikoshBAN" pitchFamily="2" charset="0"/>
            </a:endParaRPr>
          </a:p>
        </p:txBody>
      </p:sp>
      <p:pic>
        <p:nvPicPr>
          <p:cNvPr id="4" name="Picture 3" descr="flower     zif.jpg"/>
          <p:cNvPicPr>
            <a:picLocks noChangeAspect="1"/>
          </p:cNvPicPr>
          <p:nvPr/>
        </p:nvPicPr>
        <p:blipFill>
          <a:blip r:embed="rId2"/>
          <a:stretch>
            <a:fillRect/>
          </a:stretch>
        </p:blipFill>
        <p:spPr>
          <a:xfrm>
            <a:off x="838200" y="1828800"/>
            <a:ext cx="7075715" cy="3962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0"/>
            <a:ext cx="8382000" cy="2554545"/>
          </a:xfrm>
          <a:prstGeom prst="rect">
            <a:avLst/>
          </a:prstGeom>
        </p:spPr>
        <p:txBody>
          <a:bodyPr wrap="square">
            <a:spAutoFit/>
          </a:bodyPr>
          <a:lstStyle/>
          <a:p>
            <a:r>
              <a:rPr lang="bn-IN" sz="2000" dirty="0" smtClean="0">
                <a:latin typeface="NikoshBAN" pitchFamily="2" charset="0"/>
                <a:cs typeface="NikoshBAN" pitchFamily="2" charset="0"/>
              </a:rPr>
              <a:t>প্রজাতি হল </a:t>
            </a:r>
            <a:r>
              <a:rPr lang="bn-IN" sz="2000" dirty="0" smtClean="0">
                <a:latin typeface="NikoshBAN" pitchFamily="2" charset="0"/>
                <a:cs typeface="NikoshBAN" pitchFamily="2" charset="0"/>
              </a:rPr>
              <a:t>শ্রেণিবিন্যাসের </a:t>
            </a:r>
            <a:r>
              <a:rPr lang="bn-IN" sz="2000" dirty="0" smtClean="0">
                <a:latin typeface="NikoshBAN" pitchFamily="2" charset="0"/>
                <a:cs typeface="NikoshBAN" pitchFamily="2" charset="0"/>
              </a:rPr>
              <a:t>সবচেয়ে নিচের ধাপ বা একক। যেমনঃ মানুষ, কুনোব্যাঙ , কবুতর  ইত্যাদি এক একটি প্রজাতি। কোন প্রাণীর </a:t>
            </a:r>
            <a:r>
              <a:rPr lang="bn-IN" sz="2000" dirty="0" smtClean="0">
                <a:latin typeface="NikoshBAN" pitchFamily="2" charset="0"/>
                <a:cs typeface="NikoshBAN" pitchFamily="2" charset="0"/>
              </a:rPr>
              <a:t>শ্রেণিবিন্যাস </a:t>
            </a:r>
            <a:r>
              <a:rPr lang="bn-IN" sz="2000" dirty="0" smtClean="0">
                <a:latin typeface="NikoshBAN" pitchFamily="2" charset="0"/>
                <a:cs typeface="NikoshBAN" pitchFamily="2" charset="0"/>
              </a:rPr>
              <a:t>করতে হলে সেই প্রাণীকে বৈশিষ্ট্য অনুযায়ী ধাপে ধাপে সাজাতে </a:t>
            </a:r>
            <a:r>
              <a:rPr lang="bn-IN" sz="2000" dirty="0" smtClean="0">
                <a:latin typeface="NikoshBAN" pitchFamily="2" charset="0"/>
                <a:cs typeface="NikoshBAN" pitchFamily="2" charset="0"/>
              </a:rPr>
              <a:t>হয় ।</a:t>
            </a:r>
            <a:r>
              <a:rPr lang="bn-IN" sz="2000" dirty="0" smtClean="0">
                <a:latin typeface="NikoshBAN" pitchFamily="2" charset="0"/>
                <a:cs typeface="NikoshBAN" pitchFamily="2" charset="0"/>
              </a:rPr>
              <a:t>এই সকল ধাপের প্রত্যেটিকে </a:t>
            </a:r>
            <a:r>
              <a:rPr lang="bn-IN" sz="2000" dirty="0" smtClean="0">
                <a:latin typeface="NikoshBAN" pitchFamily="2" charset="0"/>
                <a:cs typeface="NikoshBAN" pitchFamily="2" charset="0"/>
              </a:rPr>
              <a:t>যথাযথভাবে </a:t>
            </a:r>
            <a:r>
              <a:rPr lang="bn-IN" sz="2000" dirty="0" smtClean="0">
                <a:latin typeface="NikoshBAN" pitchFamily="2" charset="0"/>
                <a:cs typeface="NikoshBAN" pitchFamily="2" charset="0"/>
              </a:rPr>
              <a:t>বিন্যস্ত করতে হয়। </a:t>
            </a:r>
            <a:endParaRPr lang="en-US" sz="2000" dirty="0" smtClean="0">
              <a:latin typeface="NikoshBAN" pitchFamily="2" charset="0"/>
              <a:cs typeface="NikoshBAN" pitchFamily="2" charset="0"/>
            </a:endParaRPr>
          </a:p>
          <a:p>
            <a:pPr algn="just"/>
            <a:r>
              <a:rPr lang="bn-IN" sz="2000" dirty="0" smtClean="0">
                <a:latin typeface="NikoshBAN" pitchFamily="2" charset="0"/>
                <a:cs typeface="NikoshBAN" pitchFamily="2" charset="0"/>
              </a:rPr>
              <a:t>শ্রেণি বিন্যাসের ইতিহাসে অ্যারিস্টটল, জন রে, ও ক্যারোলাস লিনিয়াসের নাম উল্লেখযোগ্য। প্রকৃতি বিজ্ঞানী </a:t>
            </a:r>
            <a:r>
              <a:rPr lang="bn-IN" sz="2000" dirty="0" smtClean="0">
                <a:latin typeface="NikoshBAN" pitchFamily="2" charset="0"/>
                <a:cs typeface="NikoshBAN" pitchFamily="2" charset="0"/>
              </a:rPr>
              <a:t>ক্যারোলাস </a:t>
            </a:r>
            <a:r>
              <a:rPr lang="bn-IN" sz="2000" dirty="0" smtClean="0">
                <a:latin typeface="NikoshBAN" pitchFamily="2" charset="0"/>
                <a:cs typeface="NikoshBAN" pitchFamily="2" charset="0"/>
              </a:rPr>
              <a:t>লিনিয়াসকে </a:t>
            </a:r>
            <a:r>
              <a:rPr lang="bn-IN" sz="2000" dirty="0" smtClean="0">
                <a:latin typeface="NikoshBAN" pitchFamily="2" charset="0"/>
                <a:cs typeface="NikoshBAN" pitchFamily="2" charset="0"/>
              </a:rPr>
              <a:t>শ্রেণিবিন্যাসের </a:t>
            </a:r>
            <a:r>
              <a:rPr lang="bn-IN" sz="2000" dirty="0" smtClean="0">
                <a:latin typeface="NikoshBAN" pitchFamily="2" charset="0"/>
                <a:cs typeface="NikoshBAN" pitchFamily="2" charset="0"/>
              </a:rPr>
              <a:t>জনক বলা হয়। তিনিই সর্বপ্রথম প্রজাতির বৈশিষ্ট্য চিহ্নিত করেন এবং দ্বিপদ বা দুই অংশ বিশিষ্ট নামকরণ প্রথা প্রবর্তন করেন। একটি জীবের বৈজ্ঞানিক নাম দুই অংশ বা পদবিশিষ্ট হয়। এই নামকরণকে দ্বিপদ নামকরণ বা বৈজ্ঞানিক নামকরণ বলে। যেমনঃ মানুষের বৈজ্ঞানিক নাম</a:t>
            </a:r>
            <a:r>
              <a:rPr lang="en-US" sz="2000" dirty="0" smtClean="0">
                <a:latin typeface="NikoshBAN" pitchFamily="2" charset="0"/>
                <a:cs typeface="NikoshBAN" pitchFamily="2" charset="0"/>
              </a:rPr>
              <a:t> Homo sapiens। </a:t>
            </a:r>
            <a:r>
              <a:rPr lang="en-US" sz="2000" dirty="0" err="1" smtClean="0">
                <a:latin typeface="NikoshBAN" pitchFamily="2" charset="0"/>
                <a:cs typeface="NikoshBAN" pitchFamily="2" charset="0"/>
              </a:rPr>
              <a:t>বৈজ্ঞানিক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নাম</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ল্যাটিন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অথবা</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ইংরেজি</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ভাষায়</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লিখতে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হয়</a:t>
            </a:r>
            <a:r>
              <a:rPr lang="en-US" sz="2000" dirty="0" smtClean="0">
                <a:latin typeface="NikoshBAN" pitchFamily="2" charset="0"/>
                <a:cs typeface="NikoshBAN" pitchFamily="2" charset="0"/>
              </a:rPr>
              <a:t>। </a:t>
            </a:r>
            <a:endParaRPr lang="en-US" sz="2000" dirty="0"/>
          </a:p>
        </p:txBody>
      </p:sp>
      <p:sp>
        <p:nvSpPr>
          <p:cNvPr id="3" name="TextBox 2"/>
          <p:cNvSpPr txBox="1"/>
          <p:nvPr/>
        </p:nvSpPr>
        <p:spPr>
          <a:xfrm>
            <a:off x="228600" y="2819400"/>
            <a:ext cx="8001000" cy="3785652"/>
          </a:xfrm>
          <a:prstGeom prst="rect">
            <a:avLst/>
          </a:prstGeom>
          <a:noFill/>
        </p:spPr>
        <p:txBody>
          <a:bodyPr wrap="square" rtlCol="0">
            <a:spAutoFit/>
          </a:bodyPr>
          <a:lstStyle/>
          <a:p>
            <a:pPr algn="just"/>
            <a:r>
              <a:rPr lang="bn-IN" sz="2000" dirty="0" smtClean="0">
                <a:latin typeface="NikoshBAN" pitchFamily="2" charset="0"/>
                <a:cs typeface="NikoshBAN" pitchFamily="2" charset="0"/>
              </a:rPr>
              <a:t>শ্রেণিবিন্যাসের প্রয়োজনয়িতাঃ লক্ষ লক্ষ প্রাণীকে পৃথক ভাবে  সনাক্ত  করা প্রায় অসম্ভব ব্যাপার। কেবলমাত্র শ্রেণি বিন্যাসকরণ  পদ্ধতি অবলম্বন করে এ কাজটি করা সম্ভবপর হয়।  একটি প্রাণীকে সনাক্ত করতে হলে প্রধানত ৭ টি ধাপে এর বৈশিষ্ট্যগুলো মিলিয়ে নিতে হয়। এ ধাপগুলো হল জগৎ</a:t>
            </a:r>
            <a:r>
              <a:rPr lang="en-US" sz="2000" dirty="0" smtClean="0">
                <a:latin typeface="NikoshBAN" pitchFamily="2" charset="0"/>
                <a:cs typeface="NikoshBAN" pitchFamily="2" charset="0"/>
              </a:rPr>
              <a:t>(Kingdom)</a:t>
            </a:r>
            <a:r>
              <a:rPr lang="bn-IN" sz="2000" dirty="0" smtClean="0">
                <a:latin typeface="NikoshBAN" pitchFamily="2" charset="0"/>
                <a:cs typeface="NikoshBAN" pitchFamily="2" charset="0"/>
              </a:rPr>
              <a:t> ,পর্ব</a:t>
            </a:r>
            <a:r>
              <a:rPr lang="en-US" sz="2000" dirty="0" smtClean="0">
                <a:latin typeface="NikoshBAN" pitchFamily="2" charset="0"/>
                <a:cs typeface="NikoshBAN" pitchFamily="2" charset="0"/>
              </a:rPr>
              <a:t>(Phylum)</a:t>
            </a:r>
            <a:r>
              <a:rPr lang="bn-IN" sz="2000" dirty="0" smtClean="0">
                <a:latin typeface="NikoshBAN" pitchFamily="2" charset="0"/>
                <a:cs typeface="NikoshBAN" pitchFamily="2" charset="0"/>
              </a:rPr>
              <a:t> , শ্রেণি</a:t>
            </a:r>
            <a:r>
              <a:rPr lang="en-US" sz="2000" dirty="0" smtClean="0">
                <a:latin typeface="NikoshBAN" pitchFamily="2" charset="0"/>
                <a:cs typeface="NikoshBAN" pitchFamily="2" charset="0"/>
              </a:rPr>
              <a:t>(Class)</a:t>
            </a:r>
            <a:r>
              <a:rPr lang="bn-IN" sz="2000" dirty="0" smtClean="0">
                <a:latin typeface="NikoshBAN" pitchFamily="2" charset="0"/>
                <a:cs typeface="NikoshBAN" pitchFamily="2" charset="0"/>
              </a:rPr>
              <a:t> বর্গ</a:t>
            </a:r>
            <a:r>
              <a:rPr lang="en-US" sz="2000" dirty="0" smtClean="0">
                <a:latin typeface="NikoshBAN" pitchFamily="2" charset="0"/>
                <a:cs typeface="NikoshBAN" pitchFamily="2" charset="0"/>
              </a:rPr>
              <a:t>(Order)</a:t>
            </a:r>
            <a:r>
              <a:rPr lang="bn-IN" sz="2000" dirty="0" smtClean="0">
                <a:latin typeface="NikoshBAN" pitchFamily="2" charset="0"/>
                <a:cs typeface="NikoshBAN" pitchFamily="2" charset="0"/>
              </a:rPr>
              <a:t> , গোত্র </a:t>
            </a:r>
            <a:r>
              <a:rPr lang="en-US" sz="2000" dirty="0" smtClean="0">
                <a:latin typeface="NikoshBAN" pitchFamily="2" charset="0"/>
                <a:cs typeface="NikoshBAN" pitchFamily="2" charset="0"/>
              </a:rPr>
              <a:t>(Family)</a:t>
            </a:r>
            <a:r>
              <a:rPr lang="bn-IN" sz="2000" dirty="0" smtClean="0">
                <a:latin typeface="NikoshBAN" pitchFamily="2" charset="0"/>
                <a:cs typeface="NikoshBAN" pitchFamily="2" charset="0"/>
              </a:rPr>
              <a:t>, গণ</a:t>
            </a:r>
            <a:r>
              <a:rPr lang="en-US" sz="2000" dirty="0" smtClean="0">
                <a:latin typeface="NikoshBAN" pitchFamily="2" charset="0"/>
                <a:cs typeface="NikoshBAN" pitchFamily="2" charset="0"/>
              </a:rPr>
              <a:t>(Genus)</a:t>
            </a:r>
            <a:r>
              <a:rPr lang="bn-IN" sz="2000" dirty="0" smtClean="0">
                <a:latin typeface="NikoshBAN" pitchFamily="2" charset="0"/>
                <a:cs typeface="NikoshBAN" pitchFamily="2" charset="0"/>
              </a:rPr>
              <a:t> ,ও প্রজাতি</a:t>
            </a:r>
            <a:r>
              <a:rPr lang="en-US" sz="2000" dirty="0" smtClean="0">
                <a:latin typeface="NikoshBAN" pitchFamily="2" charset="0"/>
                <a:cs typeface="NikoshBAN" pitchFamily="2" charset="0"/>
              </a:rPr>
              <a:t>(Species)</a:t>
            </a:r>
            <a:r>
              <a:rPr lang="bn-IN" sz="2000" dirty="0" smtClean="0">
                <a:latin typeface="NikoshBAN" pitchFamily="2" charset="0"/>
                <a:cs typeface="NikoshBAN" pitchFamily="2" charset="0"/>
              </a:rPr>
              <a:t>। অনেক সময় পর্বকে উপপর্বে ভাগ করা হয় । </a:t>
            </a:r>
            <a:r>
              <a:rPr lang="en-US" sz="2000" dirty="0" err="1" smtClean="0">
                <a:latin typeface="NikoshBAN" pitchFamily="2" charset="0"/>
                <a:cs typeface="NikoshBAN" pitchFamily="2" charset="0"/>
              </a:rPr>
              <a:t>শ্রেণীবিন্যাসের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সাহায্যে</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বিজ্ঞান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সম্মত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উপায়ে</a:t>
            </a:r>
            <a:r>
              <a:rPr lang="en-US" sz="2000" dirty="0" smtClean="0">
                <a:latin typeface="NikoshBAN" pitchFamily="2" charset="0"/>
                <a:cs typeface="NikoshBAN" pitchFamily="2" charset="0"/>
              </a:rPr>
              <a:t> , </a:t>
            </a:r>
            <a:r>
              <a:rPr lang="en-US" sz="2000" dirty="0" err="1" smtClean="0">
                <a:latin typeface="NikoshBAN" pitchFamily="2" charset="0"/>
                <a:cs typeface="NikoshBAN" pitchFamily="2" charset="0"/>
              </a:rPr>
              <a:t>অল্প</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পরিশ্রমে</a:t>
            </a:r>
            <a:r>
              <a:rPr lang="en-US" sz="2000" dirty="0" smtClean="0">
                <a:latin typeface="NikoshBAN" pitchFamily="2" charset="0"/>
                <a:cs typeface="NikoshBAN" pitchFamily="2" charset="0"/>
              </a:rPr>
              <a:t> ও </a:t>
            </a:r>
            <a:r>
              <a:rPr lang="en-US" sz="2000" dirty="0" err="1" smtClean="0">
                <a:latin typeface="NikoshBAN" pitchFamily="2" charset="0"/>
                <a:cs typeface="NikoshBAN" pitchFamily="2" charset="0"/>
              </a:rPr>
              <a:t>অল্প</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সময়ে</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পৃথিবীর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সকল</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উদ্ভিদ</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এবং</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প্রাণী</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সম্বন্ধে</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জানা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যায়</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নতুন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প্রজাতি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সনাক্ত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করতে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শ্রেণিবিন্যাস</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অপরিহার্য</a:t>
            </a:r>
            <a:r>
              <a:rPr lang="en-US" sz="2000" dirty="0" smtClean="0">
                <a:latin typeface="NikoshBAN" pitchFamily="2" charset="0"/>
                <a:cs typeface="NikoshBAN" pitchFamily="2" charset="0"/>
              </a:rPr>
              <a:t> । </a:t>
            </a:r>
            <a:r>
              <a:rPr lang="en-US" sz="2000" dirty="0" err="1" smtClean="0">
                <a:latin typeface="NikoshBAN" pitchFamily="2" charset="0"/>
                <a:cs typeface="NikoshBAN" pitchFamily="2" charset="0"/>
              </a:rPr>
              <a:t>প্রা</a:t>
            </a:r>
            <a:r>
              <a:rPr lang="bn-IN" sz="2000" dirty="0" smtClean="0">
                <a:latin typeface="NikoshBAN" pitchFamily="2" charset="0"/>
                <a:cs typeface="NikoshBAN" pitchFamily="2" charset="0"/>
              </a:rPr>
              <a:t>ণি</a:t>
            </a:r>
            <a:r>
              <a:rPr lang="en-US" sz="2000" dirty="0" err="1" smtClean="0">
                <a:latin typeface="NikoshBAN" pitchFamily="2" charset="0"/>
                <a:cs typeface="NikoshBAN" pitchFamily="2" charset="0"/>
              </a:rPr>
              <a:t>কূলের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মধ্যে</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পারস্পারিক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সম্পর্কের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বিভিন্ন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তথ্য</a:t>
            </a:r>
            <a:r>
              <a:rPr lang="en-US" sz="2000" dirty="0" smtClean="0">
                <a:latin typeface="NikoshBAN" pitchFamily="2" charset="0"/>
                <a:cs typeface="NikoshBAN" pitchFamily="2" charset="0"/>
              </a:rPr>
              <a:t> ও </a:t>
            </a:r>
            <a:r>
              <a:rPr lang="en-US" sz="2000" dirty="0" err="1" smtClean="0">
                <a:latin typeface="NikoshBAN" pitchFamily="2" charset="0"/>
                <a:cs typeface="NikoshBAN" pitchFamily="2" charset="0"/>
              </a:rPr>
              <a:t>উপাত্ত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পাওয়া</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যায়</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ধীরে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ধীরে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a:t>
            </a:r>
            <a:r>
              <a:rPr lang="bn-IN" sz="2000" dirty="0" smtClean="0">
                <a:latin typeface="NikoshBAN" pitchFamily="2" charset="0"/>
                <a:cs typeface="NikoshBAN" pitchFamily="2" charset="0"/>
              </a:rPr>
              <a:t>ণী</a:t>
            </a:r>
            <a:r>
              <a:rPr lang="en-US" sz="2000" dirty="0" err="1" smtClean="0">
                <a:latin typeface="NikoshBAN" pitchFamily="2" charset="0"/>
                <a:cs typeface="NikoshBAN" pitchFamily="2" charset="0"/>
              </a:rPr>
              <a:t>কূলের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মাঝে</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যে</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পরিবর্তন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ঘটেছে</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বা</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ঘটছে</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সে</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সম্পর্কে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ধারণা</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পাওয়া</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যায়</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অসংখ্য</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প্রাণীকুলকে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একটি</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নির্দিষ্ট</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রীতিতে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বিন্যস্ত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গোষ্ঠীভুক্ত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যায়</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প্রাণীর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মধ্যে</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মিল-অমিলের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ভিত্তিতে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পরস্পরের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মধ্যে</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সম্বন্ধ</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অর্জন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যা</a:t>
            </a:r>
            <a:r>
              <a:rPr lang="bn-IN" sz="2000" dirty="0" smtClean="0">
                <a:latin typeface="NikoshBAN" pitchFamily="2" charset="0"/>
                <a:cs typeface="NikoshBAN" pitchFamily="2" charset="0"/>
              </a:rPr>
              <a:t>য়</a:t>
            </a:r>
            <a:r>
              <a:rPr lang="en-US" sz="2000" dirty="0" smtClean="0">
                <a:latin typeface="NikoshBAN" pitchFamily="2" charset="0"/>
                <a:cs typeface="NikoshBAN" pitchFamily="2" charset="0"/>
              </a:rPr>
              <a:t>।</a:t>
            </a:r>
            <a:r>
              <a:rPr lang="en-US" sz="2000" dirty="0" err="1" smtClean="0">
                <a:latin typeface="NikoshBAN" pitchFamily="2" charset="0"/>
                <a:cs typeface="NikoshBAN" pitchFamily="2" charset="0"/>
              </a:rPr>
              <a:t>প্রা</a:t>
            </a:r>
            <a:r>
              <a:rPr lang="bn-IN" sz="2000" dirty="0" smtClean="0">
                <a:latin typeface="NikoshBAN" pitchFamily="2" charset="0"/>
                <a:cs typeface="NikoshBAN" pitchFamily="2" charset="0"/>
              </a:rPr>
              <a:t>ণী </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সম্পর্কে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সামগ্রিক</a:t>
            </a:r>
            <a:r>
              <a:rPr lang="en-US" sz="2000" dirty="0" smtClean="0">
                <a:latin typeface="NikoshBAN" pitchFamily="2" charset="0"/>
                <a:cs typeface="NikoshBAN" pitchFamily="2" charset="0"/>
              </a:rPr>
              <a:t> ও </a:t>
            </a:r>
            <a:r>
              <a:rPr lang="en-US" sz="2000" dirty="0" err="1" smtClean="0">
                <a:latin typeface="NikoshBAN" pitchFamily="2" charset="0"/>
                <a:cs typeface="NikoshBAN" pitchFamily="2" charset="0"/>
              </a:rPr>
              <a:t>পরিকল্পিত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জ্ঞান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অর্জন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যায়</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যেমনঃ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সব</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এককোষী</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a:t>
            </a:r>
            <a:r>
              <a:rPr lang="bn-IN" sz="2000" dirty="0" smtClean="0">
                <a:latin typeface="NikoshBAN" pitchFamily="2" charset="0"/>
                <a:cs typeface="NikoshBAN" pitchFamily="2" charset="0"/>
              </a:rPr>
              <a:t>ণী</a:t>
            </a:r>
            <a:r>
              <a:rPr lang="en-US" sz="2000" dirty="0" err="1" smtClean="0">
                <a:latin typeface="NikoshBAN" pitchFamily="2" charset="0"/>
                <a:cs typeface="NikoshBAN" pitchFamily="2" charset="0"/>
              </a:rPr>
              <a:t>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একটি</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পর্বে</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এবং</a:t>
            </a:r>
            <a:r>
              <a:rPr lang="en-US" sz="2000" dirty="0" smtClean="0">
                <a:latin typeface="NikoshBAN" pitchFamily="2" charset="0"/>
                <a:cs typeface="NikoshBAN" pitchFamily="2" charset="0"/>
              </a:rPr>
              <a:t> </a:t>
            </a:r>
            <a:r>
              <a:rPr lang="bn-IN" sz="2000" dirty="0" smtClean="0">
                <a:latin typeface="NikoshBAN" pitchFamily="2" charset="0"/>
                <a:cs typeface="NikoshBAN" pitchFamily="2" charset="0"/>
              </a:rPr>
              <a:t>বহুকোষী প্রাণীদের নয়টি পর্বে ভাগ করা যায়।</a:t>
            </a:r>
            <a:r>
              <a:rPr lang="bn-IN" dirty="0" smtClean="0">
                <a:latin typeface="NikoshBAN" pitchFamily="2" charset="0"/>
                <a:cs typeface="NikoshBAN" pitchFamily="2" charset="0"/>
              </a:rPr>
              <a:t> </a:t>
            </a:r>
            <a:r>
              <a:rPr lang="en-US" dirty="0" smtClean="0">
                <a:latin typeface="NikoshBAN" pitchFamily="2" charset="0"/>
                <a:cs typeface="NikoshBAN" pitchFamily="2" charset="0"/>
              </a:rPr>
              <a:t>  </a:t>
            </a:r>
            <a:endParaRPr lang="en-US"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plus(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585323"/>
          </a:xfrm>
          <a:prstGeom prst="rect">
            <a:avLst/>
          </a:prstGeom>
          <a:noFill/>
        </p:spPr>
        <p:txBody>
          <a:bodyPr wrap="square" rtlCol="0">
            <a:spAutoFit/>
          </a:bodyPr>
          <a:lstStyle/>
          <a:p>
            <a:r>
              <a:rPr lang="en-US" dirty="0" err="1" smtClean="0">
                <a:latin typeface="NikoshBAN" pitchFamily="2" charset="0"/>
                <a:cs typeface="NikoshBAN" pitchFamily="2" charset="0"/>
              </a:rPr>
              <a:t>অমেরুদণ্ডী</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প্রাণীর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শ্রেণিবিন্যাসঃ</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যেসব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প্রাণীর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মেরুদণ্ড</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শিরদাঁড়া</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নেই</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তাদের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অমেরুদণ্ডী</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a:t>
            </a:r>
            <a:r>
              <a:rPr lang="bn-IN" dirty="0" smtClean="0">
                <a:latin typeface="NikoshBAN" pitchFamily="2" charset="0"/>
                <a:cs typeface="NikoshBAN" pitchFamily="2" charset="0"/>
              </a:rPr>
              <a:t>ণী</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বলে</a:t>
            </a:r>
            <a:r>
              <a:rPr lang="en-US" dirty="0" smtClean="0">
                <a:latin typeface="NikoshBAN" pitchFamily="2" charset="0"/>
                <a:cs typeface="NikoshBAN" pitchFamily="2" charset="0"/>
              </a:rPr>
              <a:t>।</a:t>
            </a:r>
            <a:r>
              <a:rPr lang="bn-IN" dirty="0" smtClean="0">
                <a:latin typeface="NikoshBAN" pitchFamily="2" charset="0"/>
                <a:cs typeface="NikoshBAN" pitchFamily="2" charset="0"/>
              </a:rPr>
              <a:t>  </a:t>
            </a:r>
            <a:endParaRPr lang="en-US" dirty="0" smtClean="0">
              <a:latin typeface="NikoshBAN" pitchFamily="2" charset="0"/>
              <a:cs typeface="NikoshBAN" pitchFamily="2" charset="0"/>
            </a:endParaRPr>
          </a:p>
          <a:p>
            <a:pPr algn="just"/>
            <a:r>
              <a:rPr lang="en-US" dirty="0" err="1" smtClean="0">
                <a:latin typeface="NikoshBAN" pitchFamily="2" charset="0"/>
                <a:cs typeface="NikoshBAN" pitchFamily="2" charset="0"/>
              </a:rPr>
              <a:t>আধুনিক</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শ্রেণিবিন্যাসে</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সকল</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a:t>
            </a:r>
            <a:r>
              <a:rPr lang="bn-IN" dirty="0" smtClean="0">
                <a:latin typeface="NikoshBAN" pitchFamily="2" charset="0"/>
                <a:cs typeface="NikoshBAN" pitchFamily="2" charset="0"/>
              </a:rPr>
              <a:t>ণী</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অ্যানিম্যালিয়া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Animalia</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জগতের</a:t>
            </a:r>
            <a:r>
              <a:rPr lang="en-US" dirty="0" smtClean="0">
                <a:latin typeface="NikoshBAN" pitchFamily="2" charset="0"/>
                <a:cs typeface="NikoshBAN" pitchFamily="2" charset="0"/>
              </a:rPr>
              <a:t> (Kingdom) </a:t>
            </a:r>
            <a:r>
              <a:rPr lang="en-US" dirty="0" err="1" smtClean="0">
                <a:latin typeface="NikoshBAN" pitchFamily="2" charset="0"/>
                <a:cs typeface="NikoshBAN" pitchFamily="2" charset="0"/>
              </a:rPr>
              <a:t>অন্তর্ভুক্ত</a:t>
            </a:r>
            <a:r>
              <a:rPr lang="en-US" dirty="0" smtClean="0">
                <a:latin typeface="NikoshBAN" pitchFamily="2" charset="0"/>
                <a:cs typeface="NikoshBAN" pitchFamily="2" charset="0"/>
              </a:rPr>
              <a:t> । </a:t>
            </a:r>
            <a:r>
              <a:rPr lang="en-US" dirty="0" err="1" smtClean="0">
                <a:latin typeface="NikoshBAN" pitchFamily="2" charset="0"/>
                <a:cs typeface="NikoshBAN" pitchFamily="2" charset="0"/>
              </a:rPr>
              <a:t>এই</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শ্রেণিবিন্যাসে</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পূর্বের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প্রোটোজোয়া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পর্বটি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প্রোটিসটা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Protista</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জগতে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একটি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আলাদা</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উপজগ</a:t>
            </a:r>
            <a:r>
              <a:rPr lang="bn-IN" dirty="0" smtClean="0">
                <a:latin typeface="NikoshBAN" pitchFamily="2" charset="0"/>
                <a:cs typeface="NikoshBAN" pitchFamily="2" charset="0"/>
              </a:rPr>
              <a:t>ৎ </a:t>
            </a:r>
            <a:r>
              <a:rPr lang="en-US" dirty="0" smtClean="0">
                <a:latin typeface="NikoshBAN" pitchFamily="2" charset="0"/>
                <a:cs typeface="NikoshBAN" pitchFamily="2" charset="0"/>
              </a:rPr>
              <a:t>(Subkingdom</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হিসাবে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স্থান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পেয়েছে</a:t>
            </a:r>
            <a:r>
              <a:rPr lang="en-US" dirty="0" smtClean="0">
                <a:latin typeface="NikoshBAN" pitchFamily="2" charset="0"/>
                <a:cs typeface="NikoshBAN" pitchFamily="2" charset="0"/>
              </a:rPr>
              <a:t>। </a:t>
            </a:r>
          </a:p>
          <a:p>
            <a:r>
              <a:rPr lang="en-US" dirty="0" err="1" smtClean="0">
                <a:latin typeface="NikoshBAN" pitchFamily="2" charset="0"/>
                <a:cs typeface="NikoshBAN" pitchFamily="2" charset="0"/>
              </a:rPr>
              <a:t>অ্যানিম্যালিয়া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জগতের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প্রাণীদের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নয়টি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ভাগ</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হয়েছে</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এই</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নয়টি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পর্বের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প্রথম</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আটটি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পর্বের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প্রাণীরা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অমেরুদণ্ডী</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এবং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শেষ</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পর্বের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প্রাণীরা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মেরুদণ্ডী</a:t>
            </a:r>
            <a:r>
              <a:rPr lang="en-US" dirty="0" smtClean="0">
                <a:latin typeface="NikoshBAN" pitchFamily="2" charset="0"/>
                <a:cs typeface="NikoshBAN" pitchFamily="2" charset="0"/>
              </a:rPr>
              <a:t>।  </a:t>
            </a:r>
          </a:p>
          <a:p>
            <a:r>
              <a:rPr lang="en-US" dirty="0" err="1" smtClean="0">
                <a:latin typeface="NikoshBAN" pitchFamily="2" charset="0"/>
                <a:cs typeface="NikoshBAN" pitchFamily="2" charset="0"/>
              </a:rPr>
              <a:t>পর্ব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নয়টি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নিম্নরূপঃ</a:t>
            </a:r>
            <a:r>
              <a:rPr lang="en-US" dirty="0" smtClean="0">
                <a:latin typeface="NikoshBAN" pitchFamily="2" charset="0"/>
                <a:cs typeface="NikoshBAN" pitchFamily="2" charset="0"/>
              </a:rPr>
              <a:t> </a:t>
            </a:r>
            <a:r>
              <a:rPr lang="en-US" dirty="0" smtClean="0">
                <a:latin typeface="NikoshBAN" pitchFamily="2" charset="0"/>
                <a:cs typeface="NikoshBAN" pitchFamily="2" charset="0"/>
              </a:rPr>
              <a:t>১</a:t>
            </a:r>
            <a:r>
              <a:rPr lang="en-US" dirty="0" smtClean="0">
                <a:latin typeface="NikoshBAN" pitchFamily="2" charset="0"/>
                <a:cs typeface="NikoshBAN" pitchFamily="2" charset="0"/>
              </a:rPr>
              <a:t>।পরিফেরা ২। </a:t>
            </a:r>
            <a:r>
              <a:rPr lang="en-US" dirty="0" err="1" smtClean="0">
                <a:latin typeface="NikoshBAN" pitchFamily="2" charset="0"/>
                <a:cs typeface="NikoshBAN" pitchFamily="2" charset="0"/>
              </a:rPr>
              <a:t>নিডারিয়া</a:t>
            </a:r>
            <a:r>
              <a:rPr lang="en-US" dirty="0" smtClean="0">
                <a:latin typeface="NikoshBAN" pitchFamily="2" charset="0"/>
                <a:cs typeface="NikoshBAN" pitchFamily="2" charset="0"/>
              </a:rPr>
              <a:t> ৩। </a:t>
            </a:r>
            <a:r>
              <a:rPr lang="en-US" dirty="0" err="1" smtClean="0">
                <a:latin typeface="NikoshBAN" pitchFamily="2" charset="0"/>
                <a:cs typeface="NikoshBAN" pitchFamily="2" charset="0"/>
              </a:rPr>
              <a:t>প্লাটিহেলমিনথেস</a:t>
            </a:r>
            <a:r>
              <a:rPr lang="en-US" dirty="0" smtClean="0">
                <a:latin typeface="NikoshBAN" pitchFamily="2" charset="0"/>
                <a:cs typeface="NikoshBAN" pitchFamily="2" charset="0"/>
              </a:rPr>
              <a:t> ৪। </a:t>
            </a:r>
            <a:r>
              <a:rPr lang="en-US" dirty="0" err="1" smtClean="0">
                <a:latin typeface="NikoshBAN" pitchFamily="2" charset="0"/>
                <a:cs typeface="NikoshBAN" pitchFamily="2" charset="0"/>
              </a:rPr>
              <a:t>নেমাটোডা</a:t>
            </a:r>
            <a:r>
              <a:rPr lang="en-US" dirty="0" smtClean="0">
                <a:latin typeface="NikoshBAN" pitchFamily="2" charset="0"/>
                <a:cs typeface="NikoshBAN" pitchFamily="2" charset="0"/>
              </a:rPr>
              <a:t> ৫।অ্যানেলিডা ৬। </a:t>
            </a:r>
            <a:r>
              <a:rPr lang="en-US" dirty="0" err="1" smtClean="0">
                <a:latin typeface="NikoshBAN" pitchFamily="2" charset="0"/>
                <a:cs typeface="NikoshBAN" pitchFamily="2" charset="0"/>
              </a:rPr>
              <a:t>আর্থ্রোপোডা</a:t>
            </a:r>
            <a:r>
              <a:rPr lang="en-US" dirty="0" smtClean="0">
                <a:latin typeface="NikoshBAN" pitchFamily="2" charset="0"/>
                <a:cs typeface="NikoshBAN" pitchFamily="2" charset="0"/>
              </a:rPr>
              <a:t> ৭। </a:t>
            </a:r>
            <a:r>
              <a:rPr lang="en-US" dirty="0" err="1" smtClean="0">
                <a:latin typeface="NikoshBAN" pitchFamily="2" charset="0"/>
                <a:cs typeface="NikoshBAN" pitchFamily="2" charset="0"/>
              </a:rPr>
              <a:t>মলাস্কা</a:t>
            </a:r>
            <a:r>
              <a:rPr lang="en-US" dirty="0" smtClean="0">
                <a:latin typeface="NikoshBAN" pitchFamily="2" charset="0"/>
                <a:cs typeface="NikoshBAN" pitchFamily="2" charset="0"/>
              </a:rPr>
              <a:t> ৮। </a:t>
            </a:r>
            <a:r>
              <a:rPr lang="en-US" dirty="0" err="1" smtClean="0">
                <a:latin typeface="NikoshBAN" pitchFamily="2" charset="0"/>
                <a:cs typeface="NikoshBAN" pitchFamily="2" charset="0"/>
              </a:rPr>
              <a:t>একাইনোডারমাটা</a:t>
            </a:r>
            <a:r>
              <a:rPr lang="en-US" dirty="0" smtClean="0">
                <a:latin typeface="NikoshBAN" pitchFamily="2" charset="0"/>
                <a:cs typeface="NikoshBAN" pitchFamily="2" charset="0"/>
              </a:rPr>
              <a:t> </a:t>
            </a:r>
            <a:r>
              <a:rPr lang="en-US" dirty="0" smtClean="0">
                <a:latin typeface="NikoshBAN" pitchFamily="2" charset="0"/>
                <a:cs typeface="NikoshBAN" pitchFamily="2" charset="0"/>
              </a:rPr>
              <a:t>৯।কর্ডাটা </a:t>
            </a:r>
            <a:r>
              <a:rPr lang="bn-IN" dirty="0" smtClean="0">
                <a:latin typeface="NikoshBAN" pitchFamily="2" charset="0"/>
                <a:cs typeface="NikoshBAN" pitchFamily="2" charset="0"/>
              </a:rPr>
              <a:t> । </a:t>
            </a:r>
            <a:r>
              <a:rPr lang="en-US" dirty="0" err="1" smtClean="0">
                <a:latin typeface="NikoshBAN" pitchFamily="2" charset="0"/>
                <a:cs typeface="NikoshBAN" pitchFamily="2" charset="0"/>
              </a:rPr>
              <a:t>আবার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কর্ডাটা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পর্বকে</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তিনটি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উপপর্বে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ভাগ</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হয়েছে</a:t>
            </a:r>
            <a:r>
              <a:rPr lang="en-US" dirty="0" smtClean="0">
                <a:latin typeface="NikoshBAN" pitchFamily="2" charset="0"/>
                <a:cs typeface="NikoshBAN" pitchFamily="2" charset="0"/>
              </a:rPr>
              <a:t> । </a:t>
            </a:r>
            <a:r>
              <a:rPr lang="en-US" dirty="0" err="1" smtClean="0">
                <a:latin typeface="NikoshBAN" pitchFamily="2" charset="0"/>
                <a:cs typeface="NikoshBAN" pitchFamily="2" charset="0"/>
              </a:rPr>
              <a:t>যথাঃ</a:t>
            </a:r>
            <a:r>
              <a:rPr lang="en-US" dirty="0" smtClean="0">
                <a:latin typeface="NikoshBAN" pitchFamily="2" charset="0"/>
                <a:cs typeface="NikoshBAN" pitchFamily="2" charset="0"/>
              </a:rPr>
              <a:t> ১। </a:t>
            </a:r>
            <a:r>
              <a:rPr lang="en-US" dirty="0" err="1" smtClean="0">
                <a:latin typeface="NikoshBAN" pitchFamily="2" charset="0"/>
                <a:cs typeface="NikoshBAN" pitchFamily="2" charset="0"/>
              </a:rPr>
              <a:t>ইউরোকর্ডাটা</a:t>
            </a:r>
            <a:r>
              <a:rPr lang="en-US" dirty="0" smtClean="0">
                <a:latin typeface="NikoshBAN" pitchFamily="2" charset="0"/>
                <a:cs typeface="NikoshBAN" pitchFamily="2" charset="0"/>
              </a:rPr>
              <a:t>  ২। </a:t>
            </a:r>
            <a:r>
              <a:rPr lang="en-US" dirty="0" err="1" smtClean="0">
                <a:latin typeface="NikoshBAN" pitchFamily="2" charset="0"/>
                <a:cs typeface="NikoshBAN" pitchFamily="2" charset="0"/>
              </a:rPr>
              <a:t>সেফালোকর্ডাটা</a:t>
            </a:r>
            <a:r>
              <a:rPr lang="en-US" dirty="0" smtClean="0">
                <a:latin typeface="NikoshBAN" pitchFamily="2" charset="0"/>
                <a:cs typeface="NikoshBAN" pitchFamily="2" charset="0"/>
              </a:rPr>
              <a:t> ৩। </a:t>
            </a:r>
            <a:r>
              <a:rPr lang="en-US" dirty="0" err="1" smtClean="0">
                <a:latin typeface="NikoshBAN" pitchFamily="2" charset="0"/>
                <a:cs typeface="NikoshBAN" pitchFamily="2" charset="0"/>
              </a:rPr>
              <a:t>ভার্টিব্রাটা</a:t>
            </a:r>
            <a:r>
              <a:rPr lang="en-US" dirty="0" smtClean="0">
                <a:latin typeface="NikoshBAN" pitchFamily="2" charset="0"/>
                <a:cs typeface="NikoshBAN" pitchFamily="2" charset="0"/>
              </a:rPr>
              <a:t> </a:t>
            </a:r>
            <a:r>
              <a:rPr lang="bn-IN" dirty="0" smtClean="0">
                <a:latin typeface="NikoshBAN" pitchFamily="2" charset="0"/>
                <a:cs typeface="NikoshBAN" pitchFamily="2" charset="0"/>
              </a:rPr>
              <a:t> । </a:t>
            </a:r>
            <a:r>
              <a:rPr lang="en-US" dirty="0" err="1" smtClean="0">
                <a:latin typeface="NikoshBAN" pitchFamily="2" charset="0"/>
                <a:cs typeface="NikoshBAN" pitchFamily="2" charset="0"/>
              </a:rPr>
              <a:t>আবার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ভার্টিব্রাটা</a:t>
            </a:r>
            <a:r>
              <a:rPr lang="en-US" dirty="0" smtClean="0">
                <a:latin typeface="NikoshBAN" pitchFamily="2" charset="0"/>
                <a:cs typeface="NikoshBAN" pitchFamily="2" charset="0"/>
              </a:rPr>
              <a:t> </a:t>
            </a:r>
            <a:r>
              <a:rPr lang="bn-IN" dirty="0" smtClean="0">
                <a:latin typeface="NikoshBAN" pitchFamily="2" charset="0"/>
                <a:cs typeface="NikoshBAN" pitchFamily="2" charset="0"/>
              </a:rPr>
              <a:t> উপপর্বকে ৭ টি শ্রেণিতে ভাগ করা হয়েছে। যথাঃ ১। সাইক্লোস্টোমাটা ২। কনড্রিকথিস ৩।</a:t>
            </a:r>
            <a:r>
              <a:rPr lang="bn-IN" dirty="0" smtClean="0">
                <a:latin typeface="NikoshBAN" pitchFamily="2" charset="0"/>
                <a:cs typeface="NikoshBAN" pitchFamily="2" charset="0"/>
              </a:rPr>
              <a:t>অসটিকথিস ৪</a:t>
            </a:r>
            <a:r>
              <a:rPr lang="bn-IN" dirty="0" smtClean="0">
                <a:latin typeface="NikoshBAN" pitchFamily="2" charset="0"/>
                <a:cs typeface="NikoshBAN" pitchFamily="2" charset="0"/>
              </a:rPr>
              <a:t>।উভচর  ৫। সরীসৃপ  ৬। পক্ষীকূল ৭।স্তন্যপায়ী</a:t>
            </a:r>
            <a:endParaRPr lang="en-US" dirty="0">
              <a:latin typeface="NikoshBAN" pitchFamily="2" charset="0"/>
              <a:cs typeface="NikoshBAN" pitchFamily="2" charset="0"/>
            </a:endParaRPr>
          </a:p>
        </p:txBody>
      </p:sp>
      <p:sp>
        <p:nvSpPr>
          <p:cNvPr id="3" name="TextBox 2"/>
          <p:cNvSpPr txBox="1"/>
          <p:nvPr/>
        </p:nvSpPr>
        <p:spPr>
          <a:xfrm>
            <a:off x="0" y="2667000"/>
            <a:ext cx="9144000" cy="2031325"/>
          </a:xfrm>
          <a:prstGeom prst="rect">
            <a:avLst/>
          </a:prstGeom>
          <a:noFill/>
        </p:spPr>
        <p:txBody>
          <a:bodyPr wrap="square" rtlCol="0">
            <a:spAutoFit/>
          </a:bodyPr>
          <a:lstStyle/>
          <a:p>
            <a:r>
              <a:rPr lang="bn-IN" dirty="0" smtClean="0">
                <a:latin typeface="NikoshBAN" pitchFamily="2" charset="0"/>
                <a:cs typeface="NikoshBAN" pitchFamily="2" charset="0"/>
              </a:rPr>
              <a:t>১।পর্বঃপরিফেরা</a:t>
            </a:r>
            <a:r>
              <a:rPr lang="en-US" dirty="0" smtClean="0">
                <a:latin typeface="NikoshBAN" pitchFamily="2" charset="0"/>
                <a:cs typeface="NikoshBAN" pitchFamily="2" charset="0"/>
              </a:rPr>
              <a:t>(</a:t>
            </a:r>
            <a:r>
              <a:rPr lang="en-US" dirty="0" err="1" smtClean="0">
                <a:latin typeface="NikoshBAN" pitchFamily="2" charset="0"/>
                <a:cs typeface="NikoshBAN" pitchFamily="2" charset="0"/>
              </a:rPr>
              <a:t>Porifera</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স্বভাব</a:t>
            </a:r>
            <a:r>
              <a:rPr lang="en-US" dirty="0" smtClean="0">
                <a:latin typeface="NikoshBAN" pitchFamily="2" charset="0"/>
                <a:cs typeface="NikoshBAN" pitchFamily="2" charset="0"/>
              </a:rPr>
              <a:t> ও </a:t>
            </a:r>
            <a:r>
              <a:rPr lang="en-US" dirty="0" err="1" smtClean="0">
                <a:latin typeface="NikoshBAN" pitchFamily="2" charset="0"/>
                <a:cs typeface="NikoshBAN" pitchFamily="2" charset="0"/>
              </a:rPr>
              <a:t>বাসস্থানঃ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পরিফেরা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পর্বের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প্রাণীরা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স্পঞ্জ</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নামে</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পরিচিত</a:t>
            </a:r>
            <a:r>
              <a:rPr lang="en-US" dirty="0" smtClean="0">
                <a:latin typeface="NikoshBAN" pitchFamily="2" charset="0"/>
                <a:cs typeface="NikoshBAN" pitchFamily="2" charset="0"/>
              </a:rPr>
              <a:t> । </a:t>
            </a:r>
            <a:r>
              <a:rPr lang="en-US" dirty="0" err="1" smtClean="0">
                <a:latin typeface="NikoshBAN" pitchFamily="2" charset="0"/>
                <a:cs typeface="NikoshBAN" pitchFamily="2" charset="0"/>
              </a:rPr>
              <a:t>পৃথিবীর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সর্বত্র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এদের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পাওয়া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যায়।এদের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অধিকাংশ</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প্রজাতি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সামুদ্রিক</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তবে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কিছু</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কিছু</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a:t>
            </a:r>
            <a:r>
              <a:rPr lang="bn-IN" dirty="0" smtClean="0">
                <a:latin typeface="NikoshBAN" pitchFamily="2" charset="0"/>
                <a:cs typeface="NikoshBAN" pitchFamily="2" charset="0"/>
              </a:rPr>
              <a:t>ণী </a:t>
            </a:r>
            <a:r>
              <a:rPr lang="en-US" dirty="0" err="1" smtClean="0">
                <a:latin typeface="NikoshBAN" pitchFamily="2" charset="0"/>
                <a:cs typeface="NikoshBAN" pitchFamily="2" charset="0"/>
              </a:rPr>
              <a:t>স্বাদু</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পানিতে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বাস</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এরা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সাধারণত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দলবদ্ধ</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হয়ে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বসবাস</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করে</a:t>
            </a:r>
            <a:r>
              <a:rPr lang="en-US" dirty="0" smtClean="0">
                <a:latin typeface="NikoshBAN" pitchFamily="2" charset="0"/>
                <a:cs typeface="NikoshBAN" pitchFamily="2" charset="0"/>
              </a:rPr>
              <a:t>। </a:t>
            </a:r>
          </a:p>
          <a:p>
            <a:r>
              <a:rPr lang="en-US" dirty="0" err="1" smtClean="0">
                <a:latin typeface="NikoshBAN" pitchFamily="2" charset="0"/>
                <a:cs typeface="NikoshBAN" pitchFamily="2" charset="0"/>
              </a:rPr>
              <a:t>সাধারণ</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বৈশিষ্ট্যঃ</a:t>
            </a:r>
            <a:r>
              <a:rPr lang="en-US" dirty="0" smtClean="0">
                <a:latin typeface="NikoshBAN" pitchFamily="2" charset="0"/>
                <a:cs typeface="NikoshBAN" pitchFamily="2" charset="0"/>
              </a:rPr>
              <a:t> </a:t>
            </a:r>
          </a:p>
          <a:p>
            <a:r>
              <a:rPr lang="en-US" dirty="0" smtClean="0">
                <a:latin typeface="NikoshBAN" pitchFamily="2" charset="0"/>
                <a:cs typeface="NikoshBAN" pitchFamily="2" charset="0"/>
              </a:rPr>
              <a:t>১। </a:t>
            </a:r>
            <a:r>
              <a:rPr lang="en-US" dirty="0" err="1" smtClean="0">
                <a:latin typeface="NikoshBAN" pitchFamily="2" charset="0"/>
                <a:cs typeface="NikoshBAN" pitchFamily="2" charset="0"/>
              </a:rPr>
              <a:t>সরলতম</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বহু</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কোষী</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a:t>
            </a:r>
            <a:r>
              <a:rPr lang="bn-IN" dirty="0" smtClean="0">
                <a:latin typeface="NikoshBAN" pitchFamily="2" charset="0"/>
                <a:cs typeface="NikoshBAN" pitchFamily="2" charset="0"/>
              </a:rPr>
              <a:t>ণী</a:t>
            </a:r>
            <a:r>
              <a:rPr lang="en-US" dirty="0" smtClean="0">
                <a:latin typeface="NikoshBAN" pitchFamily="2" charset="0"/>
                <a:cs typeface="NikoshBAN" pitchFamily="2" charset="0"/>
              </a:rPr>
              <a:t>। </a:t>
            </a:r>
            <a:r>
              <a:rPr lang="bn-IN" dirty="0" smtClean="0">
                <a:latin typeface="NikoshBAN" pitchFamily="2" charset="0"/>
                <a:cs typeface="NikoshBAN" pitchFamily="2" charset="0"/>
              </a:rPr>
              <a:t> </a:t>
            </a:r>
            <a:endParaRPr lang="en-US" dirty="0" smtClean="0">
              <a:latin typeface="NikoshBAN" pitchFamily="2" charset="0"/>
              <a:cs typeface="NikoshBAN" pitchFamily="2" charset="0"/>
            </a:endParaRPr>
          </a:p>
          <a:p>
            <a:r>
              <a:rPr lang="en-US" dirty="0" smtClean="0">
                <a:latin typeface="NikoshBAN" pitchFamily="2" charset="0"/>
                <a:cs typeface="NikoshBAN" pitchFamily="2" charset="0"/>
              </a:rPr>
              <a:t>২।দেহ </a:t>
            </a:r>
            <a:r>
              <a:rPr lang="en-US" dirty="0" err="1" smtClean="0">
                <a:latin typeface="NikoshBAN" pitchFamily="2" charset="0"/>
                <a:cs typeface="NikoshBAN" pitchFamily="2" charset="0"/>
              </a:rPr>
              <a:t>প্রাচীর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অসংখ্য</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ছিদ্রযুক্ত</a:t>
            </a:r>
            <a:r>
              <a:rPr lang="en-US" dirty="0" smtClean="0">
                <a:latin typeface="NikoshBAN" pitchFamily="2" charset="0"/>
                <a:cs typeface="NikoshBAN" pitchFamily="2" charset="0"/>
              </a:rPr>
              <a:t> </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এই</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ছিদ্রপথে</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পানির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সাথে</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অক্সিজেন</a:t>
            </a:r>
            <a:r>
              <a:rPr lang="en-US" dirty="0" smtClean="0">
                <a:latin typeface="NikoshBAN" pitchFamily="2" charset="0"/>
                <a:cs typeface="NikoshBAN" pitchFamily="2" charset="0"/>
              </a:rPr>
              <a:t> ও </a:t>
            </a:r>
            <a:r>
              <a:rPr lang="en-US" dirty="0" err="1" smtClean="0">
                <a:latin typeface="NikoshBAN" pitchFamily="2" charset="0"/>
                <a:cs typeface="NikoshBAN" pitchFamily="2" charset="0"/>
              </a:rPr>
              <a:t>খাদ্যবস্তু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দেহে</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প্রবেশ</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করে</a:t>
            </a:r>
            <a:r>
              <a:rPr lang="en-US" dirty="0" smtClean="0">
                <a:latin typeface="NikoshBAN" pitchFamily="2" charset="0"/>
                <a:cs typeface="NikoshBAN" pitchFamily="2" charset="0"/>
              </a:rPr>
              <a:t> । </a:t>
            </a:r>
          </a:p>
          <a:p>
            <a:r>
              <a:rPr lang="en-US" dirty="0" smtClean="0">
                <a:latin typeface="NikoshBAN" pitchFamily="2" charset="0"/>
                <a:cs typeface="NikoshBAN" pitchFamily="2" charset="0"/>
              </a:rPr>
              <a:t>৩।কোনো </a:t>
            </a:r>
            <a:r>
              <a:rPr lang="en-US" dirty="0" err="1" smtClean="0">
                <a:latin typeface="NikoshBAN" pitchFamily="2" charset="0"/>
                <a:cs typeface="NikoshBAN" pitchFamily="2" charset="0"/>
              </a:rPr>
              <a:t>পৃথক</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সুগঠিত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কলা</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অঙ্গ</a:t>
            </a:r>
            <a:r>
              <a:rPr lang="en-US" dirty="0" smtClean="0">
                <a:latin typeface="NikoshBAN" pitchFamily="2" charset="0"/>
                <a:cs typeface="NikoshBAN" pitchFamily="2" charset="0"/>
              </a:rPr>
              <a:t> ও </a:t>
            </a:r>
            <a:r>
              <a:rPr lang="en-US" dirty="0" err="1" smtClean="0">
                <a:latin typeface="NikoshBAN" pitchFamily="2" charset="0"/>
                <a:cs typeface="NikoshBAN" pitchFamily="2" charset="0"/>
              </a:rPr>
              <a:t>তন্ত্র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থাকে</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না</a:t>
            </a:r>
            <a:r>
              <a:rPr lang="en-US" dirty="0" smtClean="0">
                <a:latin typeface="NikoshBAN" pitchFamily="2" charset="0"/>
                <a:cs typeface="NikoshBAN" pitchFamily="2" charset="0"/>
              </a:rPr>
              <a:t> । </a:t>
            </a:r>
          </a:p>
          <a:p>
            <a:r>
              <a:rPr lang="en-US" dirty="0" err="1" smtClean="0">
                <a:latin typeface="NikoshBAN" pitchFamily="2" charset="0"/>
                <a:cs typeface="NikoshBAN" pitchFamily="2" charset="0"/>
              </a:rPr>
              <a:t>উদাহরণঃ</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Spongilla</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Scypha</a:t>
            </a:r>
            <a:endParaRPr lang="en-US" dirty="0">
              <a:latin typeface="NikoshBAN" pitchFamily="2" charset="0"/>
              <a:cs typeface="NikoshBAN" pitchFamily="2" charset="0"/>
            </a:endParaRPr>
          </a:p>
        </p:txBody>
      </p:sp>
      <p:pic>
        <p:nvPicPr>
          <p:cNvPr id="4" name="Picture 3" descr="Scypha.jpg"/>
          <p:cNvPicPr>
            <a:picLocks noChangeAspect="1"/>
          </p:cNvPicPr>
          <p:nvPr/>
        </p:nvPicPr>
        <p:blipFill>
          <a:blip r:embed="rId2"/>
          <a:stretch>
            <a:fillRect/>
          </a:stretch>
        </p:blipFill>
        <p:spPr>
          <a:xfrm>
            <a:off x="7010400" y="4648200"/>
            <a:ext cx="1831060" cy="2019300"/>
          </a:xfrm>
          <a:prstGeom prst="rect">
            <a:avLst/>
          </a:prstGeom>
        </p:spPr>
      </p:pic>
      <p:pic>
        <p:nvPicPr>
          <p:cNvPr id="5" name="Picture 4" descr="spongilla.jpg"/>
          <p:cNvPicPr>
            <a:picLocks noChangeAspect="1"/>
          </p:cNvPicPr>
          <p:nvPr/>
        </p:nvPicPr>
        <p:blipFill>
          <a:blip r:embed="rId3"/>
          <a:stretch>
            <a:fillRect/>
          </a:stretch>
        </p:blipFill>
        <p:spPr>
          <a:xfrm>
            <a:off x="228600" y="4878371"/>
            <a:ext cx="1600200" cy="1979629"/>
          </a:xfrm>
          <a:prstGeom prst="rect">
            <a:avLst/>
          </a:prstGeom>
        </p:spPr>
      </p:pic>
      <p:pic>
        <p:nvPicPr>
          <p:cNvPr id="6" name="Picture 5" descr="01.jpg"/>
          <p:cNvPicPr>
            <a:picLocks noChangeAspect="1"/>
          </p:cNvPicPr>
          <p:nvPr/>
        </p:nvPicPr>
        <p:blipFill>
          <a:blip r:embed="rId4"/>
          <a:stretch>
            <a:fillRect/>
          </a:stretch>
        </p:blipFill>
        <p:spPr>
          <a:xfrm>
            <a:off x="1981200" y="4876800"/>
            <a:ext cx="2238375" cy="1847850"/>
          </a:xfrm>
          <a:prstGeom prst="rect">
            <a:avLst/>
          </a:prstGeom>
        </p:spPr>
      </p:pic>
      <p:pic>
        <p:nvPicPr>
          <p:cNvPr id="7" name="Picture 6" descr="02.jpg"/>
          <p:cNvPicPr>
            <a:picLocks noChangeAspect="1"/>
          </p:cNvPicPr>
          <p:nvPr/>
        </p:nvPicPr>
        <p:blipFill>
          <a:blip r:embed="rId5"/>
          <a:stretch>
            <a:fillRect/>
          </a:stretch>
        </p:blipFill>
        <p:spPr>
          <a:xfrm>
            <a:off x="4267200" y="4953000"/>
            <a:ext cx="2667000" cy="160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4)">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1" presetClass="entr" presetSubtype="0" fill="hold" nodeType="clickEffect">
                                  <p:stCondLst>
                                    <p:cond delay="0"/>
                                  </p:stCondLst>
                                  <p:childTnLst>
                                    <p:set>
                                      <p:cBhvr>
                                        <p:cTn id="31" dur="1000">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839200" cy="3477875"/>
          </a:xfrm>
          <a:prstGeom prst="rect">
            <a:avLst/>
          </a:prstGeom>
          <a:noFill/>
        </p:spPr>
        <p:txBody>
          <a:bodyPr wrap="square" rtlCol="0">
            <a:spAutoFit/>
          </a:bodyPr>
          <a:lstStyle/>
          <a:p>
            <a:r>
              <a:rPr lang="en-US" sz="2000" dirty="0" smtClean="0">
                <a:latin typeface="NikoshBAN" pitchFamily="2" charset="0"/>
                <a:cs typeface="NikoshBAN" pitchFamily="2" charset="0"/>
              </a:rPr>
              <a:t>2.পর্বঃ </a:t>
            </a:r>
            <a:r>
              <a:rPr lang="en-US" sz="2000" dirty="0" err="1" smtClean="0">
                <a:latin typeface="NikoshBAN" pitchFamily="2" charset="0"/>
                <a:cs typeface="NikoshBAN" pitchFamily="2" charset="0"/>
              </a:rPr>
              <a:t>নিডারিয়া</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Cnidaria</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এই</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পর্বটি</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ইতি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পূর্বে</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সিলেনটারেটা</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নামে</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পরিচিত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ছিল</a:t>
            </a:r>
            <a:r>
              <a:rPr lang="en-US" sz="2000" dirty="0" smtClean="0">
                <a:latin typeface="NikoshBAN" pitchFamily="2" charset="0"/>
                <a:cs typeface="NikoshBAN" pitchFamily="2" charset="0"/>
              </a:rPr>
              <a:t>।</a:t>
            </a:r>
            <a:r>
              <a:rPr lang="bn-IN" sz="2000" dirty="0" smtClean="0">
                <a:latin typeface="NikoshBAN" pitchFamily="2" charset="0"/>
                <a:cs typeface="NikoshBAN" pitchFamily="2" charset="0"/>
              </a:rPr>
              <a:t> </a:t>
            </a:r>
            <a:endParaRPr lang="en-US" sz="2000" dirty="0" smtClean="0">
              <a:latin typeface="NikoshBAN" pitchFamily="2" charset="0"/>
              <a:cs typeface="NikoshBAN" pitchFamily="2" charset="0"/>
            </a:endParaRPr>
          </a:p>
          <a:p>
            <a:r>
              <a:rPr lang="en-US" sz="2000" dirty="0" err="1" smtClean="0">
                <a:latin typeface="NikoshBAN" pitchFamily="2" charset="0"/>
                <a:cs typeface="NikoshBAN" pitchFamily="2" charset="0"/>
              </a:rPr>
              <a:t>স্বভাব</a:t>
            </a:r>
            <a:r>
              <a:rPr lang="en-US" sz="2000" dirty="0" smtClean="0">
                <a:latin typeface="NikoshBAN" pitchFamily="2" charset="0"/>
                <a:cs typeface="NikoshBAN" pitchFamily="2" charset="0"/>
              </a:rPr>
              <a:t> ও </a:t>
            </a:r>
            <a:r>
              <a:rPr lang="en-US" sz="2000" dirty="0" err="1" smtClean="0">
                <a:latin typeface="NikoshBAN" pitchFamily="2" charset="0"/>
                <a:cs typeface="NikoshBAN" pitchFamily="2" charset="0"/>
              </a:rPr>
              <a:t>বাসস্থানঃ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পৃথিবীর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প্রায়</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সকল</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অঞ্চলে</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এই</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পর্বের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a:t>
            </a:r>
            <a:r>
              <a:rPr lang="bn-IN" sz="2000" dirty="0" smtClean="0">
                <a:latin typeface="NikoshBAN" pitchFamily="2" charset="0"/>
                <a:cs typeface="NikoshBAN" pitchFamily="2" charset="0"/>
              </a:rPr>
              <a:t>ণী</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দেখা</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যায়</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এদের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অধিকাংশ</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প্রজাতি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সামুদ্রিক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তবে</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অনেক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প্রজাতি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খাল</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বিল</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নদী</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হ্রদ</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ঝরনা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ইত্যাদিতে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দেখা</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যা</a:t>
            </a:r>
            <a:r>
              <a:rPr lang="bn-IN" sz="2000" dirty="0" smtClean="0">
                <a:latin typeface="NikoshBAN" pitchFamily="2" charset="0"/>
                <a:cs typeface="NikoshBAN" pitchFamily="2" charset="0"/>
              </a:rPr>
              <a:t>য়</a:t>
            </a:r>
            <a:r>
              <a:rPr lang="en-US" sz="2000" dirty="0" smtClean="0">
                <a:latin typeface="NikoshBAN" pitchFamily="2" charset="0"/>
                <a:cs typeface="NikoshBAN" pitchFamily="2" charset="0"/>
              </a:rPr>
              <a:t>।</a:t>
            </a:r>
            <a:r>
              <a:rPr lang="en-US" sz="2000" dirty="0" err="1" smtClean="0">
                <a:latin typeface="NikoshBAN" pitchFamily="2" charset="0"/>
                <a:cs typeface="NikoshBAN" pitchFamily="2" charset="0"/>
              </a:rPr>
              <a:t>এই</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পর্বের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a:t>
            </a:r>
            <a:r>
              <a:rPr lang="bn-IN" sz="2000" dirty="0" smtClean="0">
                <a:latin typeface="NikoshBAN" pitchFamily="2" charset="0"/>
                <a:cs typeface="NikoshBAN" pitchFamily="2" charset="0"/>
              </a:rPr>
              <a:t>ণী</a:t>
            </a:r>
            <a:r>
              <a:rPr lang="en-US" sz="2000" dirty="0" err="1" smtClean="0">
                <a:latin typeface="NikoshBAN" pitchFamily="2" charset="0"/>
                <a:cs typeface="NikoshBAN" pitchFamily="2" charset="0"/>
              </a:rPr>
              <a:t>গুলো</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বিচিত্র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বর্ণের</a:t>
            </a:r>
            <a:r>
              <a:rPr lang="en-US" sz="2000" dirty="0" smtClean="0">
                <a:latin typeface="NikoshBAN" pitchFamily="2" charset="0"/>
                <a:cs typeface="NikoshBAN" pitchFamily="2" charset="0"/>
              </a:rPr>
              <a:t> ও </a:t>
            </a:r>
            <a:r>
              <a:rPr lang="en-US" sz="2000" dirty="0" err="1" smtClean="0">
                <a:latin typeface="NikoshBAN" pitchFamily="2" charset="0"/>
                <a:cs typeface="NikoshBAN" pitchFamily="2" charset="0"/>
              </a:rPr>
              <a:t>আকার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আকৃতির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হয়</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এদের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কিছু</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প্রজাতি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একক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ভাবে</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আবার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কিছু</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প্রজাতি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দলবদ্ধ</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ভাবে</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বসবাস</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এরা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সাধারণত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পানিতে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ভাসমান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কাঠ</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বা</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অন্য</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কিছুর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সঙ্গে</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দেহকে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আটকে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রেখে</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বা</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মুক্তভাবে</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সাঁতার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কাটে</a:t>
            </a:r>
            <a:r>
              <a:rPr lang="en-US" sz="2000" dirty="0" smtClean="0">
                <a:latin typeface="NikoshBAN" pitchFamily="2" charset="0"/>
                <a:cs typeface="NikoshBAN" pitchFamily="2" charset="0"/>
              </a:rPr>
              <a:t> । </a:t>
            </a:r>
          </a:p>
          <a:p>
            <a:r>
              <a:rPr lang="en-US" sz="2000" dirty="0" err="1" smtClean="0">
                <a:latin typeface="NikoshBAN" pitchFamily="2" charset="0"/>
                <a:cs typeface="NikoshBAN" pitchFamily="2" charset="0"/>
              </a:rPr>
              <a:t>সাধারণ</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বৈশিষ্ট্যঃ</a:t>
            </a:r>
            <a:r>
              <a:rPr lang="en-US" sz="2000" dirty="0" smtClean="0">
                <a:latin typeface="NikoshBAN" pitchFamily="2" charset="0"/>
                <a:cs typeface="NikoshBAN" pitchFamily="2" charset="0"/>
              </a:rPr>
              <a:t> </a:t>
            </a:r>
          </a:p>
          <a:p>
            <a:r>
              <a:rPr lang="en-US" sz="2000" dirty="0" smtClean="0">
                <a:latin typeface="NikoshBAN" pitchFamily="2" charset="0"/>
                <a:cs typeface="NikoshBAN" pitchFamily="2" charset="0"/>
              </a:rPr>
              <a:t>১।দেহ </a:t>
            </a:r>
            <a:r>
              <a:rPr lang="en-US" sz="2000" dirty="0" err="1" smtClean="0">
                <a:latin typeface="NikoshBAN" pitchFamily="2" charset="0"/>
                <a:cs typeface="NikoshBAN" pitchFamily="2" charset="0"/>
              </a:rPr>
              <a:t>দুটি</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ভ্রণীয়</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কোষস্তর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দ্বারা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গঠিত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দেহের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বাইরের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দিকের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স্তরটি</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এক্তোডার্ম</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এবং</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ভিতরের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স্তরটি</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এন্ডোডার্ম</a:t>
            </a:r>
            <a:r>
              <a:rPr lang="en-US" sz="2000" dirty="0" smtClean="0">
                <a:latin typeface="NikoshBAN" pitchFamily="2" charset="0"/>
                <a:cs typeface="NikoshBAN" pitchFamily="2" charset="0"/>
              </a:rPr>
              <a:t> । </a:t>
            </a:r>
          </a:p>
          <a:p>
            <a:r>
              <a:rPr lang="en-US" sz="2000" dirty="0" smtClean="0">
                <a:latin typeface="NikoshBAN" pitchFamily="2" charset="0"/>
                <a:cs typeface="NikoshBAN" pitchFamily="2" charset="0"/>
              </a:rPr>
              <a:t>২।দেহ </a:t>
            </a:r>
            <a:r>
              <a:rPr lang="en-US" sz="2000" dirty="0" err="1" smtClean="0">
                <a:latin typeface="NikoshBAN" pitchFamily="2" charset="0"/>
                <a:cs typeface="NikoshBAN" pitchFamily="2" charset="0"/>
              </a:rPr>
              <a:t>গহ্বরকে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সিলেনটেরন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বলে</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এটা</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একাধারে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পরিবহন</a:t>
            </a:r>
            <a:r>
              <a:rPr lang="en-US" sz="2000" dirty="0" smtClean="0">
                <a:latin typeface="NikoshBAN" pitchFamily="2" charset="0"/>
                <a:cs typeface="NikoshBAN" pitchFamily="2" charset="0"/>
              </a:rPr>
              <a:t> ও </a:t>
            </a:r>
            <a:r>
              <a:rPr lang="en-US" sz="2000" dirty="0" err="1" smtClean="0">
                <a:latin typeface="NikoshBAN" pitchFamily="2" charset="0"/>
                <a:cs typeface="NikoshBAN" pitchFamily="2" charset="0"/>
              </a:rPr>
              <a:t>সংবহনে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অংশ</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নেয়</a:t>
            </a:r>
            <a:r>
              <a:rPr lang="en-US" sz="2000" dirty="0" smtClean="0">
                <a:latin typeface="NikoshBAN" pitchFamily="2" charset="0"/>
                <a:cs typeface="NikoshBAN" pitchFamily="2" charset="0"/>
              </a:rPr>
              <a:t>।</a:t>
            </a:r>
          </a:p>
          <a:p>
            <a:r>
              <a:rPr lang="en-US" sz="2000" dirty="0" smtClean="0">
                <a:latin typeface="NikoshBAN" pitchFamily="2" charset="0"/>
                <a:cs typeface="NikoshBAN" pitchFamily="2" charset="0"/>
              </a:rPr>
              <a:t>৩। </a:t>
            </a:r>
            <a:r>
              <a:rPr lang="en-US" sz="2000" dirty="0" err="1" smtClean="0">
                <a:latin typeface="NikoshBAN" pitchFamily="2" charset="0"/>
                <a:cs typeface="NikoshBAN" pitchFamily="2" charset="0"/>
              </a:rPr>
              <a:t>এক্তোডার্মে</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নিডোব্লাসট</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নামে</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এক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বৈশিষ্ট্যপূর্ণ</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কোষ</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থাকে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এই</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কোষগুলো</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শিকার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ধরা</a:t>
            </a:r>
            <a:r>
              <a:rPr lang="en-US" sz="2000" dirty="0" smtClean="0">
                <a:latin typeface="NikoshBAN" pitchFamily="2" charset="0"/>
                <a:cs typeface="NikoshBAN" pitchFamily="2" charset="0"/>
              </a:rPr>
              <a:t> , </a:t>
            </a:r>
            <a:r>
              <a:rPr lang="en-US" sz="2000" dirty="0" err="1" smtClean="0">
                <a:latin typeface="NikoshBAN" pitchFamily="2" charset="0"/>
                <a:cs typeface="NikoshBAN" pitchFamily="2" charset="0"/>
              </a:rPr>
              <a:t>আত্বরক্ষা</a:t>
            </a:r>
            <a:r>
              <a:rPr lang="en-US" sz="2000" dirty="0" smtClean="0">
                <a:latin typeface="NikoshBAN" pitchFamily="2" charset="0"/>
                <a:cs typeface="NikoshBAN" pitchFamily="2" charset="0"/>
              </a:rPr>
              <a:t> </a:t>
            </a:r>
            <a:r>
              <a:rPr lang="bn-IN" sz="2000" dirty="0" smtClean="0">
                <a:latin typeface="NikoshBAN" pitchFamily="2" charset="0"/>
                <a:cs typeface="NikoshBAN" pitchFamily="2" charset="0"/>
              </a:rPr>
              <a:t>,</a:t>
            </a:r>
            <a:r>
              <a:rPr lang="en-US" sz="2000" dirty="0" err="1" smtClean="0">
                <a:latin typeface="NikoshBAN" pitchFamily="2" charset="0"/>
                <a:cs typeface="NikoshBAN" pitchFamily="2" charset="0"/>
              </a:rPr>
              <a:t>চলন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ইত্যাদি</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কাজে</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অংশ</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নেয়</a:t>
            </a:r>
            <a:r>
              <a:rPr lang="en-US" sz="2000" dirty="0" smtClean="0">
                <a:latin typeface="NikoshBAN" pitchFamily="2" charset="0"/>
                <a:cs typeface="NikoshBAN" pitchFamily="2" charset="0"/>
              </a:rPr>
              <a:t>।</a:t>
            </a:r>
          </a:p>
          <a:p>
            <a:r>
              <a:rPr lang="en-US" sz="2000" dirty="0" err="1" smtClean="0">
                <a:latin typeface="NikoshBAN" pitchFamily="2" charset="0"/>
                <a:cs typeface="NikoshBAN" pitchFamily="2" charset="0"/>
              </a:rPr>
              <a:t>উদাহরণঃ</a:t>
            </a:r>
            <a:r>
              <a:rPr lang="en-US" sz="2000" dirty="0" smtClean="0">
                <a:latin typeface="NikoshBAN" pitchFamily="2" charset="0"/>
                <a:cs typeface="NikoshBAN" pitchFamily="2" charset="0"/>
              </a:rPr>
              <a:t> Hydra, </a:t>
            </a:r>
            <a:r>
              <a:rPr lang="en-US" sz="2000" dirty="0" err="1" smtClean="0">
                <a:latin typeface="NikoshBAN" pitchFamily="2" charset="0"/>
                <a:cs typeface="NikoshBAN" pitchFamily="2" charset="0"/>
              </a:rPr>
              <a:t>Obelia</a:t>
            </a:r>
            <a:r>
              <a:rPr lang="en-US" dirty="0" smtClean="0">
                <a:latin typeface="NikoshBAN" pitchFamily="2" charset="0"/>
                <a:cs typeface="NikoshBAN" pitchFamily="2" charset="0"/>
              </a:rPr>
              <a:t>  </a:t>
            </a:r>
            <a:endParaRPr lang="en-US" dirty="0">
              <a:latin typeface="NikoshBAN" pitchFamily="2" charset="0"/>
              <a:cs typeface="NikoshBAN" pitchFamily="2" charset="0"/>
            </a:endParaRPr>
          </a:p>
        </p:txBody>
      </p:sp>
      <p:pic>
        <p:nvPicPr>
          <p:cNvPr id="3" name="Picture 2" descr="Hydra.jpg"/>
          <p:cNvPicPr>
            <a:picLocks noChangeAspect="1"/>
          </p:cNvPicPr>
          <p:nvPr/>
        </p:nvPicPr>
        <p:blipFill>
          <a:blip r:embed="rId2"/>
          <a:stretch>
            <a:fillRect/>
          </a:stretch>
        </p:blipFill>
        <p:spPr>
          <a:xfrm>
            <a:off x="228600" y="3962400"/>
            <a:ext cx="1790700" cy="2552700"/>
          </a:xfrm>
          <a:prstGeom prst="rect">
            <a:avLst/>
          </a:prstGeom>
        </p:spPr>
      </p:pic>
      <p:pic>
        <p:nvPicPr>
          <p:cNvPr id="4" name="Picture 3" descr="obelia.jpg"/>
          <p:cNvPicPr>
            <a:picLocks noChangeAspect="1"/>
          </p:cNvPicPr>
          <p:nvPr/>
        </p:nvPicPr>
        <p:blipFill>
          <a:blip r:embed="rId3"/>
          <a:stretch>
            <a:fillRect/>
          </a:stretch>
        </p:blipFill>
        <p:spPr>
          <a:xfrm>
            <a:off x="7086600" y="3886200"/>
            <a:ext cx="1800225" cy="2533650"/>
          </a:xfrm>
          <a:prstGeom prst="rect">
            <a:avLst/>
          </a:prstGeom>
        </p:spPr>
      </p:pic>
      <p:pic>
        <p:nvPicPr>
          <p:cNvPr id="5" name="Picture 4" descr="03.jpg"/>
          <p:cNvPicPr>
            <a:picLocks noChangeAspect="1"/>
          </p:cNvPicPr>
          <p:nvPr/>
        </p:nvPicPr>
        <p:blipFill>
          <a:blip r:embed="rId4"/>
          <a:stretch>
            <a:fillRect/>
          </a:stretch>
        </p:blipFill>
        <p:spPr>
          <a:xfrm>
            <a:off x="1981200" y="4648200"/>
            <a:ext cx="2628900" cy="1743075"/>
          </a:xfrm>
          <a:prstGeom prst="rect">
            <a:avLst/>
          </a:prstGeom>
        </p:spPr>
      </p:pic>
      <p:pic>
        <p:nvPicPr>
          <p:cNvPr id="6" name="Picture 5" descr="04.jpg"/>
          <p:cNvPicPr>
            <a:picLocks noChangeAspect="1"/>
          </p:cNvPicPr>
          <p:nvPr/>
        </p:nvPicPr>
        <p:blipFill>
          <a:blip r:embed="rId5"/>
          <a:stretch>
            <a:fillRect/>
          </a:stretch>
        </p:blipFill>
        <p:spPr>
          <a:xfrm>
            <a:off x="4648200" y="4572000"/>
            <a:ext cx="2466975" cy="18478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lide(fromBottom)">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plus(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heel(4)">
                                      <p:cBhvr>
                                        <p:cTn id="2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416320"/>
          </a:xfrm>
          <a:prstGeom prst="rect">
            <a:avLst/>
          </a:prstGeom>
          <a:noFill/>
        </p:spPr>
        <p:txBody>
          <a:bodyPr wrap="square" rtlCol="0">
            <a:spAutoFit/>
          </a:bodyPr>
          <a:lstStyle/>
          <a:p>
            <a:r>
              <a:rPr lang="en-US" dirty="0" smtClean="0">
                <a:latin typeface="NikoshBAN" pitchFamily="2" charset="0"/>
                <a:cs typeface="NikoshBAN" pitchFamily="2" charset="0"/>
              </a:rPr>
              <a:t>৩। </a:t>
            </a:r>
            <a:r>
              <a:rPr lang="en-US" dirty="0" err="1" smtClean="0">
                <a:latin typeface="NikoshBAN" pitchFamily="2" charset="0"/>
                <a:cs typeface="NikoshBAN" pitchFamily="2" charset="0"/>
              </a:rPr>
              <a:t>পর্বঃপ্লাটিহেলমিনথেস</a:t>
            </a:r>
            <a:r>
              <a:rPr lang="en-US" dirty="0" smtClean="0">
                <a:latin typeface="NikoshBAN" pitchFamily="2" charset="0"/>
                <a:cs typeface="NikoshBAN" pitchFamily="2" charset="0"/>
              </a:rPr>
              <a:t> ( </a:t>
            </a:r>
            <a:r>
              <a:rPr lang="en-US" dirty="0" err="1" smtClean="0">
                <a:latin typeface="NikoshBAN" pitchFamily="2" charset="0"/>
                <a:cs typeface="NikoshBAN" pitchFamily="2" charset="0"/>
              </a:rPr>
              <a:t>Platyhelminthes</a:t>
            </a:r>
            <a:r>
              <a:rPr lang="en-US" dirty="0" smtClean="0">
                <a:latin typeface="NikoshBAN" pitchFamily="2" charset="0"/>
                <a:cs typeface="NikoshBAN" pitchFamily="2" charset="0"/>
              </a:rPr>
              <a:t>)</a:t>
            </a:r>
          </a:p>
          <a:p>
            <a:r>
              <a:rPr lang="en-US" dirty="0" err="1" smtClean="0">
                <a:latin typeface="NikoshBAN" pitchFamily="2" charset="0"/>
                <a:cs typeface="NikoshBAN" pitchFamily="2" charset="0"/>
              </a:rPr>
              <a:t>স্বভাব</a:t>
            </a:r>
            <a:r>
              <a:rPr lang="en-US" dirty="0" smtClean="0">
                <a:latin typeface="NikoshBAN" pitchFamily="2" charset="0"/>
                <a:cs typeface="NikoshBAN" pitchFamily="2" charset="0"/>
              </a:rPr>
              <a:t> ও </a:t>
            </a:r>
            <a:r>
              <a:rPr lang="en-US" dirty="0" err="1" smtClean="0">
                <a:latin typeface="NikoshBAN" pitchFamily="2" charset="0"/>
                <a:cs typeface="NikoshBAN" pitchFamily="2" charset="0"/>
              </a:rPr>
              <a:t>বাসস্থানঃ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এই</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পর্বের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প্রাণীদের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জীবনযাত্রা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বেশ</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বৈচিত্রময়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এই</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পর্বের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বহু</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প্রজাতি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বহিঃপরজীবী</a:t>
            </a:r>
            <a:r>
              <a:rPr lang="en-US" dirty="0" smtClean="0">
                <a:latin typeface="NikoshBAN" pitchFamily="2" charset="0"/>
                <a:cs typeface="NikoshBAN" pitchFamily="2" charset="0"/>
              </a:rPr>
              <a:t> </a:t>
            </a:r>
            <a:r>
              <a:rPr lang="en-US" dirty="0" smtClean="0">
                <a:latin typeface="NikoshBAN" pitchFamily="2" charset="0"/>
                <a:cs typeface="NikoshBAN" pitchFamily="2" charset="0"/>
              </a:rPr>
              <a:t>ও </a:t>
            </a:r>
            <a:r>
              <a:rPr lang="en-US" dirty="0" err="1" smtClean="0">
                <a:latin typeface="NikoshBAN" pitchFamily="2" charset="0"/>
                <a:cs typeface="NikoshBAN" pitchFamily="2" charset="0"/>
              </a:rPr>
              <a:t>অন্তঃপরজীবী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হিসেবে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অন্য</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জীবদেহের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বাইরে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ভিতরে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বসবাস</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তবে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কিছু</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প্রজাতি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মুক্তজীবী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হিসাবে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স্বাদু</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পানিতে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আবার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কিছু</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প্রজাতি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লবণাক্ত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পানিতে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বাস</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করে</a:t>
            </a:r>
            <a:r>
              <a:rPr lang="en-US" dirty="0" smtClean="0">
                <a:latin typeface="NikoshBAN" pitchFamily="2" charset="0"/>
                <a:cs typeface="NikoshBAN" pitchFamily="2" charset="0"/>
              </a:rPr>
              <a:t> । </a:t>
            </a:r>
            <a:r>
              <a:rPr lang="en-US" dirty="0" err="1" smtClean="0">
                <a:latin typeface="NikoshBAN" pitchFamily="2" charset="0"/>
                <a:cs typeface="NikoshBAN" pitchFamily="2" charset="0"/>
              </a:rPr>
              <a:t>এই</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পর্বের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a:t>
            </a:r>
            <a:r>
              <a:rPr lang="bn-IN" dirty="0" smtClean="0">
                <a:latin typeface="NikoshBAN" pitchFamily="2" charset="0"/>
                <a:cs typeface="NikoshBAN" pitchFamily="2" charset="0"/>
              </a:rPr>
              <a:t>ণী</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ভেজা</a:t>
            </a:r>
            <a:r>
              <a:rPr lang="en-US" dirty="0" smtClean="0">
                <a:latin typeface="NikoshBAN" pitchFamily="2" charset="0"/>
                <a:cs typeface="NikoshBAN" pitchFamily="2" charset="0"/>
              </a:rPr>
              <a:t> ও  </a:t>
            </a:r>
            <a:r>
              <a:rPr lang="en-US" dirty="0" err="1" smtClean="0">
                <a:latin typeface="NikoshBAN" pitchFamily="2" charset="0"/>
                <a:cs typeface="NikoshBAN" pitchFamily="2" charset="0"/>
              </a:rPr>
              <a:t>সেঁতসেঁতে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মাটিতে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বাস</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করে</a:t>
            </a:r>
            <a:r>
              <a:rPr lang="en-US" dirty="0" smtClean="0">
                <a:latin typeface="NikoshBAN" pitchFamily="2" charset="0"/>
                <a:cs typeface="NikoshBAN" pitchFamily="2" charset="0"/>
              </a:rPr>
              <a:t>। </a:t>
            </a:r>
          </a:p>
          <a:p>
            <a:r>
              <a:rPr lang="en-US" dirty="0" err="1" smtClean="0">
                <a:latin typeface="NikoshBAN" pitchFamily="2" charset="0"/>
                <a:cs typeface="NikoshBAN" pitchFamily="2" charset="0"/>
              </a:rPr>
              <a:t>সাধারণ</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বৈশিষ্ট্যঃ</a:t>
            </a:r>
            <a:r>
              <a:rPr lang="en-US" dirty="0" smtClean="0">
                <a:latin typeface="NikoshBAN" pitchFamily="2" charset="0"/>
                <a:cs typeface="NikoshBAN" pitchFamily="2" charset="0"/>
              </a:rPr>
              <a:t> </a:t>
            </a:r>
          </a:p>
          <a:p>
            <a:r>
              <a:rPr lang="en-US" dirty="0" smtClean="0">
                <a:latin typeface="NikoshBAN" pitchFamily="2" charset="0"/>
                <a:cs typeface="NikoshBAN" pitchFamily="2" charset="0"/>
              </a:rPr>
              <a:t>১। </a:t>
            </a:r>
            <a:r>
              <a:rPr lang="en-US" dirty="0" err="1" smtClean="0">
                <a:latin typeface="NikoshBAN" pitchFamily="2" charset="0"/>
                <a:cs typeface="NikoshBAN" pitchFamily="2" charset="0"/>
              </a:rPr>
              <a:t>দেহ</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চ্যাপ্টা</a:t>
            </a:r>
            <a:r>
              <a:rPr lang="en-US" dirty="0" smtClean="0">
                <a:latin typeface="NikoshBAN" pitchFamily="2" charset="0"/>
                <a:cs typeface="NikoshBAN" pitchFamily="2" charset="0"/>
              </a:rPr>
              <a:t> ও </a:t>
            </a:r>
            <a:r>
              <a:rPr lang="en-US" dirty="0" err="1" smtClean="0">
                <a:latin typeface="NikoshBAN" pitchFamily="2" charset="0"/>
                <a:cs typeface="NikoshBAN" pitchFamily="2" charset="0"/>
              </a:rPr>
              <a:t>উভয়লিঙ্গ</a:t>
            </a:r>
            <a:r>
              <a:rPr lang="en-US" dirty="0" smtClean="0">
                <a:latin typeface="NikoshBAN" pitchFamily="2" charset="0"/>
                <a:cs typeface="NikoshBAN" pitchFamily="2" charset="0"/>
              </a:rPr>
              <a:t>। </a:t>
            </a:r>
          </a:p>
          <a:p>
            <a:r>
              <a:rPr lang="en-US" dirty="0" smtClean="0">
                <a:latin typeface="NikoshBAN" pitchFamily="2" charset="0"/>
                <a:cs typeface="NikoshBAN" pitchFamily="2" charset="0"/>
              </a:rPr>
              <a:t>২। </a:t>
            </a:r>
            <a:r>
              <a:rPr lang="en-US" dirty="0" err="1" smtClean="0">
                <a:latin typeface="NikoshBAN" pitchFamily="2" charset="0"/>
                <a:cs typeface="NikoshBAN" pitchFamily="2" charset="0"/>
              </a:rPr>
              <a:t>বহিঃপরজীবী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a:t>
            </a:r>
            <a:r>
              <a:rPr lang="en-US" dirty="0" smtClean="0">
                <a:latin typeface="NikoshBAN" pitchFamily="2" charset="0"/>
                <a:cs typeface="NikoshBAN" pitchFamily="2" charset="0"/>
              </a:rPr>
              <a:t> </a:t>
            </a:r>
            <a:r>
              <a:rPr lang="bn-IN" dirty="0" err="1" smtClean="0">
                <a:latin typeface="NikoshBAN" pitchFamily="2" charset="0"/>
                <a:cs typeface="NikoshBAN" pitchFamily="2" charset="0"/>
              </a:rPr>
              <a:t>অ</a:t>
            </a:r>
            <a:r>
              <a:rPr lang="en-US" dirty="0" err="1" smtClean="0">
                <a:latin typeface="NikoshBAN" pitchFamily="2" charset="0"/>
                <a:cs typeface="NikoshBAN" pitchFamily="2" charset="0"/>
              </a:rPr>
              <a:t>ন্তঃপরজীবী</a:t>
            </a:r>
            <a:r>
              <a:rPr lang="en-US" dirty="0" smtClean="0">
                <a:latin typeface="NikoshBAN" pitchFamily="2" charset="0"/>
                <a:cs typeface="NikoshBAN" pitchFamily="2" charset="0"/>
              </a:rPr>
              <a:t>।</a:t>
            </a:r>
            <a:r>
              <a:rPr lang="bn-IN" dirty="0" smtClean="0">
                <a:latin typeface="NikoshBAN" pitchFamily="2" charset="0"/>
                <a:cs typeface="NikoshBAN" pitchFamily="2" charset="0"/>
              </a:rPr>
              <a:t>  </a:t>
            </a:r>
            <a:endParaRPr lang="en-US" dirty="0" smtClean="0">
              <a:latin typeface="NikoshBAN" pitchFamily="2" charset="0"/>
              <a:cs typeface="NikoshBAN" pitchFamily="2" charset="0"/>
            </a:endParaRPr>
          </a:p>
          <a:p>
            <a:r>
              <a:rPr lang="en-US" dirty="0" smtClean="0">
                <a:latin typeface="NikoshBAN" pitchFamily="2" charset="0"/>
                <a:cs typeface="NikoshBAN" pitchFamily="2" charset="0"/>
              </a:rPr>
              <a:t>৩। </a:t>
            </a:r>
            <a:r>
              <a:rPr lang="en-US" dirty="0" err="1" smtClean="0">
                <a:latin typeface="NikoshBAN" pitchFamily="2" charset="0"/>
                <a:cs typeface="NikoshBAN" pitchFamily="2" charset="0"/>
              </a:rPr>
              <a:t>দেহ</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কিউটিকল</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দ্বারা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আবৃত</a:t>
            </a:r>
            <a:r>
              <a:rPr lang="en-US" dirty="0" smtClean="0">
                <a:latin typeface="NikoshBAN" pitchFamily="2" charset="0"/>
                <a:cs typeface="NikoshBAN" pitchFamily="2" charset="0"/>
              </a:rPr>
              <a:t>। </a:t>
            </a:r>
          </a:p>
          <a:p>
            <a:r>
              <a:rPr lang="en-US" dirty="0" smtClean="0">
                <a:latin typeface="NikoshBAN" pitchFamily="2" charset="0"/>
                <a:cs typeface="NikoshBAN" pitchFamily="2" charset="0"/>
              </a:rPr>
              <a:t>৪। </a:t>
            </a:r>
            <a:r>
              <a:rPr lang="en-US" dirty="0" err="1" smtClean="0">
                <a:latin typeface="NikoshBAN" pitchFamily="2" charset="0"/>
                <a:cs typeface="NikoshBAN" pitchFamily="2" charset="0"/>
              </a:rPr>
              <a:t>দেহে</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চোষক</a:t>
            </a:r>
            <a:r>
              <a:rPr lang="en-US" dirty="0" smtClean="0">
                <a:latin typeface="NikoshBAN" pitchFamily="2" charset="0"/>
                <a:cs typeface="NikoshBAN" pitchFamily="2" charset="0"/>
              </a:rPr>
              <a:t> ও </a:t>
            </a:r>
            <a:r>
              <a:rPr lang="en-US" dirty="0" err="1" smtClean="0">
                <a:latin typeface="NikoshBAN" pitchFamily="2" charset="0"/>
                <a:cs typeface="NikoshBAN" pitchFamily="2" charset="0"/>
              </a:rPr>
              <a:t>আংটা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থাকে</a:t>
            </a:r>
            <a:r>
              <a:rPr lang="en-US" dirty="0" smtClean="0">
                <a:latin typeface="NikoshBAN" pitchFamily="2" charset="0"/>
                <a:cs typeface="NikoshBAN" pitchFamily="2" charset="0"/>
              </a:rPr>
              <a:t>। </a:t>
            </a:r>
          </a:p>
          <a:p>
            <a:r>
              <a:rPr lang="en-US" dirty="0" smtClean="0">
                <a:latin typeface="NikoshBAN" pitchFamily="2" charset="0"/>
                <a:cs typeface="NikoshBAN" pitchFamily="2" charset="0"/>
              </a:rPr>
              <a:t>৫। </a:t>
            </a:r>
            <a:r>
              <a:rPr lang="en-US" dirty="0" err="1" smtClean="0">
                <a:latin typeface="NikoshBAN" pitchFamily="2" charset="0"/>
                <a:cs typeface="NikoshBAN" pitchFamily="2" charset="0"/>
              </a:rPr>
              <a:t>দেহে</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শিখা</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অঙ্গ</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নামে</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বিশেষ</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অঙ্গ</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থাকে</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এগুলো</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রেচন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অঙ্গ</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হিসাবে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কাজ</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করে</a:t>
            </a:r>
            <a:r>
              <a:rPr lang="en-US" dirty="0" smtClean="0">
                <a:latin typeface="NikoshBAN" pitchFamily="2" charset="0"/>
                <a:cs typeface="NikoshBAN" pitchFamily="2" charset="0"/>
              </a:rPr>
              <a:t>।</a:t>
            </a:r>
          </a:p>
          <a:p>
            <a:r>
              <a:rPr lang="en-US" dirty="0" smtClean="0">
                <a:latin typeface="NikoshBAN" pitchFamily="2" charset="0"/>
                <a:cs typeface="NikoshBAN" pitchFamily="2" charset="0"/>
              </a:rPr>
              <a:t>৬। </a:t>
            </a:r>
            <a:r>
              <a:rPr lang="en-US" dirty="0" err="1" smtClean="0">
                <a:latin typeface="NikoshBAN" pitchFamily="2" charset="0"/>
                <a:cs typeface="NikoshBAN" pitchFamily="2" charset="0"/>
              </a:rPr>
              <a:t>পৌষ্টিকতন্ত্র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অসম্পূর্ণ</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অণুপস্থিত</a:t>
            </a:r>
            <a:r>
              <a:rPr lang="en-US" dirty="0" smtClean="0">
                <a:latin typeface="NikoshBAN" pitchFamily="2" charset="0"/>
                <a:cs typeface="NikoshBAN" pitchFamily="2" charset="0"/>
              </a:rPr>
              <a:t>।</a:t>
            </a:r>
          </a:p>
          <a:p>
            <a:r>
              <a:rPr lang="en-US" dirty="0" err="1" smtClean="0">
                <a:latin typeface="NikoshBAN" pitchFamily="2" charset="0"/>
                <a:cs typeface="NikoshBAN" pitchFamily="2" charset="0"/>
              </a:rPr>
              <a:t>উদাহরণঃ</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যকৃৎকৃমি</a:t>
            </a:r>
            <a:r>
              <a:rPr lang="en-US" dirty="0" smtClean="0">
                <a:latin typeface="NikoshBAN" pitchFamily="2" charset="0"/>
                <a:cs typeface="NikoshBAN" pitchFamily="2" charset="0"/>
              </a:rPr>
              <a:t> </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ফিতাকৃমি</a:t>
            </a:r>
            <a:r>
              <a:rPr lang="en-US" dirty="0" smtClean="0">
                <a:latin typeface="NikoshBAN" pitchFamily="2" charset="0"/>
                <a:cs typeface="NikoshBAN" pitchFamily="2" charset="0"/>
              </a:rPr>
              <a:t> </a:t>
            </a:r>
            <a:endParaRPr lang="en-US" dirty="0">
              <a:latin typeface="NikoshBAN" pitchFamily="2" charset="0"/>
              <a:cs typeface="NikoshBAN" pitchFamily="2" charset="0"/>
            </a:endParaRPr>
          </a:p>
        </p:txBody>
      </p:sp>
      <p:pic>
        <p:nvPicPr>
          <p:cNvPr id="3" name="Picture 2" descr="ফিতা কৃমি.jpg"/>
          <p:cNvPicPr>
            <a:picLocks noChangeAspect="1"/>
          </p:cNvPicPr>
          <p:nvPr/>
        </p:nvPicPr>
        <p:blipFill>
          <a:blip r:embed="rId2"/>
          <a:stretch>
            <a:fillRect/>
          </a:stretch>
        </p:blipFill>
        <p:spPr>
          <a:xfrm>
            <a:off x="6296025" y="5257800"/>
            <a:ext cx="2847975" cy="1600200"/>
          </a:xfrm>
          <a:prstGeom prst="rect">
            <a:avLst/>
          </a:prstGeom>
        </p:spPr>
      </p:pic>
      <p:pic>
        <p:nvPicPr>
          <p:cNvPr id="4" name="Picture 3" descr="যকৃৎ ও ফিতা কৃমি.jpg"/>
          <p:cNvPicPr>
            <a:picLocks noChangeAspect="1"/>
          </p:cNvPicPr>
          <p:nvPr/>
        </p:nvPicPr>
        <p:blipFill>
          <a:blip r:embed="rId3"/>
          <a:stretch>
            <a:fillRect/>
          </a:stretch>
        </p:blipFill>
        <p:spPr>
          <a:xfrm>
            <a:off x="3581400" y="5343525"/>
            <a:ext cx="2381250" cy="1514475"/>
          </a:xfrm>
          <a:prstGeom prst="rect">
            <a:avLst/>
          </a:prstGeom>
        </p:spPr>
      </p:pic>
      <p:pic>
        <p:nvPicPr>
          <p:cNvPr id="5" name="Picture 4" descr="যকৃৎ কৃমি.jpg"/>
          <p:cNvPicPr>
            <a:picLocks noChangeAspect="1"/>
          </p:cNvPicPr>
          <p:nvPr/>
        </p:nvPicPr>
        <p:blipFill>
          <a:blip r:embed="rId4"/>
          <a:stretch>
            <a:fillRect/>
          </a:stretch>
        </p:blipFill>
        <p:spPr>
          <a:xfrm>
            <a:off x="1219200" y="4972050"/>
            <a:ext cx="2428875" cy="1885950"/>
          </a:xfrm>
          <a:prstGeom prst="rect">
            <a:avLst/>
          </a:prstGeom>
        </p:spPr>
      </p:pic>
      <p:pic>
        <p:nvPicPr>
          <p:cNvPr id="6" name="Picture 5" descr="05.jpg"/>
          <p:cNvPicPr>
            <a:picLocks noChangeAspect="1"/>
          </p:cNvPicPr>
          <p:nvPr/>
        </p:nvPicPr>
        <p:blipFill>
          <a:blip r:embed="rId5"/>
          <a:stretch>
            <a:fillRect/>
          </a:stretch>
        </p:blipFill>
        <p:spPr>
          <a:xfrm>
            <a:off x="4343400" y="3657600"/>
            <a:ext cx="2857500" cy="1600200"/>
          </a:xfrm>
          <a:prstGeom prst="rect">
            <a:avLst/>
          </a:prstGeom>
        </p:spPr>
      </p:pic>
      <p:pic>
        <p:nvPicPr>
          <p:cNvPr id="7" name="Picture 6" descr="06.jpg"/>
          <p:cNvPicPr>
            <a:picLocks noChangeAspect="1"/>
          </p:cNvPicPr>
          <p:nvPr/>
        </p:nvPicPr>
        <p:blipFill>
          <a:blip r:embed="rId6"/>
          <a:stretch>
            <a:fillRect/>
          </a:stretch>
        </p:blipFill>
        <p:spPr>
          <a:xfrm>
            <a:off x="7219950" y="3810000"/>
            <a:ext cx="1924050" cy="14573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1" presetClass="entr" presetSubtype="0" fill="hold" nodeType="clickEffect">
                                  <p:stCondLst>
                                    <p:cond delay="0"/>
                                  </p:stCondLst>
                                  <p:childTnLst>
                                    <p:set>
                                      <p:cBhvr>
                                        <p:cTn id="21" dur="1000">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slide(fromBottom)">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477875"/>
          </a:xfrm>
          <a:prstGeom prst="rect">
            <a:avLst/>
          </a:prstGeom>
          <a:noFill/>
        </p:spPr>
        <p:txBody>
          <a:bodyPr wrap="square" rtlCol="0">
            <a:spAutoFit/>
          </a:bodyPr>
          <a:lstStyle/>
          <a:p>
            <a:r>
              <a:rPr lang="bn-IN" sz="2000" dirty="0" smtClean="0">
                <a:latin typeface="NikoshBAN" pitchFamily="2" charset="0"/>
                <a:cs typeface="NikoshBAN" pitchFamily="2" charset="0"/>
              </a:rPr>
              <a:t>৪। পর্বঃ নেমাটোডা(</a:t>
            </a:r>
            <a:r>
              <a:rPr lang="en-US" sz="2000" dirty="0" err="1" smtClean="0">
                <a:latin typeface="NikoshBAN" pitchFamily="2" charset="0"/>
                <a:cs typeface="NikoshBAN" pitchFamily="2" charset="0"/>
              </a:rPr>
              <a:t>Nematoda</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অনেকে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একে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নেমাথেলমিনথেস</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বলে</a:t>
            </a:r>
            <a:r>
              <a:rPr lang="en-US" sz="2000" dirty="0" smtClean="0">
                <a:latin typeface="NikoshBAN" pitchFamily="2" charset="0"/>
                <a:cs typeface="NikoshBAN" pitchFamily="2" charset="0"/>
              </a:rPr>
              <a:t>।</a:t>
            </a:r>
          </a:p>
          <a:p>
            <a:r>
              <a:rPr lang="en-US" sz="2000" dirty="0" err="1" smtClean="0">
                <a:latin typeface="NikoshBAN" pitchFamily="2" charset="0"/>
                <a:cs typeface="NikoshBAN" pitchFamily="2" charset="0"/>
              </a:rPr>
              <a:t>স্বভাব</a:t>
            </a:r>
            <a:r>
              <a:rPr lang="en-US" sz="2000" dirty="0" smtClean="0">
                <a:latin typeface="NikoshBAN" pitchFamily="2" charset="0"/>
                <a:cs typeface="NikoshBAN" pitchFamily="2" charset="0"/>
              </a:rPr>
              <a:t> ও </a:t>
            </a:r>
            <a:r>
              <a:rPr lang="en-US" sz="2000" dirty="0" err="1" smtClean="0">
                <a:latin typeface="NikoshBAN" pitchFamily="2" charset="0"/>
                <a:cs typeface="NikoshBAN" pitchFamily="2" charset="0"/>
              </a:rPr>
              <a:t>বাসস্থানঃ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এই</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পর্বের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অনেক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a:t>
            </a:r>
            <a:r>
              <a:rPr lang="bn-IN" sz="2000" dirty="0" smtClean="0">
                <a:latin typeface="NikoshBAN" pitchFamily="2" charset="0"/>
                <a:cs typeface="NikoshBAN" pitchFamily="2" charset="0"/>
              </a:rPr>
              <a:t>ণী </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অন্তঃপরজীবী</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হিসেবে</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প্রাণীর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অন্ত্র</a:t>
            </a:r>
            <a:r>
              <a:rPr lang="en-US" sz="2000" dirty="0" smtClean="0">
                <a:latin typeface="NikoshBAN" pitchFamily="2" charset="0"/>
                <a:cs typeface="NikoshBAN" pitchFamily="2" charset="0"/>
              </a:rPr>
              <a:t> ও </a:t>
            </a:r>
            <a:r>
              <a:rPr lang="en-US" sz="2000" dirty="0" err="1" smtClean="0">
                <a:latin typeface="NikoshBAN" pitchFamily="2" charset="0"/>
                <a:cs typeface="NikoshBAN" pitchFamily="2" charset="0"/>
              </a:rPr>
              <a:t>রক্তে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বসবাস</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এসব</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পরজীবী</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বিভিন্ন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a:t>
            </a:r>
            <a:r>
              <a:rPr lang="bn-IN" sz="2000" dirty="0" smtClean="0">
                <a:latin typeface="NikoshBAN" pitchFamily="2" charset="0"/>
                <a:cs typeface="NikoshBAN" pitchFamily="2" charset="0"/>
              </a:rPr>
              <a:t>ণী </a:t>
            </a:r>
            <a:r>
              <a:rPr lang="en-US" sz="2000" dirty="0" smtClean="0">
                <a:latin typeface="NikoshBAN" pitchFamily="2" charset="0"/>
                <a:cs typeface="NikoshBAN" pitchFamily="2" charset="0"/>
              </a:rPr>
              <a:t>ও </a:t>
            </a:r>
            <a:r>
              <a:rPr lang="en-US" sz="2000" dirty="0" err="1" smtClean="0">
                <a:latin typeface="NikoshBAN" pitchFamily="2" charset="0"/>
                <a:cs typeface="NikoshBAN" pitchFamily="2" charset="0"/>
              </a:rPr>
              <a:t>মানবদেহে</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বাস</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নানা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রকম</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ক্ষতি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সাধন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করে</a:t>
            </a:r>
            <a:r>
              <a:rPr lang="en-US" sz="2000" dirty="0" smtClean="0">
                <a:latin typeface="NikoshBAN" pitchFamily="2" charset="0"/>
                <a:cs typeface="NikoshBAN" pitchFamily="2" charset="0"/>
              </a:rPr>
              <a:t> । </a:t>
            </a:r>
            <a:r>
              <a:rPr lang="en-US" sz="2000" dirty="0" err="1" smtClean="0">
                <a:latin typeface="NikoshBAN" pitchFamily="2" charset="0"/>
                <a:cs typeface="NikoshBAN" pitchFamily="2" charset="0"/>
              </a:rPr>
              <a:t>তবে</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অনেক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a:t>
            </a:r>
            <a:r>
              <a:rPr lang="bn-IN" sz="2000" dirty="0" smtClean="0">
                <a:latin typeface="NikoshBAN" pitchFamily="2" charset="0"/>
                <a:cs typeface="NikoshBAN" pitchFamily="2" charset="0"/>
              </a:rPr>
              <a:t>ণী</a:t>
            </a:r>
            <a:r>
              <a:rPr lang="en-US" sz="2000" dirty="0" smtClean="0">
                <a:latin typeface="NikoshBAN" pitchFamily="2" charset="0"/>
                <a:cs typeface="NikoshBAN" pitchFamily="2" charset="0"/>
              </a:rPr>
              <a:t>ই </a:t>
            </a:r>
            <a:r>
              <a:rPr lang="en-US" sz="2000" dirty="0" err="1" smtClean="0">
                <a:latin typeface="NikoshBAN" pitchFamily="2" charset="0"/>
                <a:cs typeface="NikoshBAN" pitchFamily="2" charset="0"/>
              </a:rPr>
              <a:t>মুক্তজীবী</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যারা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পানি</a:t>
            </a:r>
            <a:r>
              <a:rPr lang="en-US" sz="2000" dirty="0" smtClean="0">
                <a:latin typeface="NikoshBAN" pitchFamily="2" charset="0"/>
                <a:cs typeface="NikoshBAN" pitchFamily="2" charset="0"/>
              </a:rPr>
              <a:t> ও </a:t>
            </a:r>
            <a:r>
              <a:rPr lang="en-US" sz="2000" dirty="0" err="1" smtClean="0">
                <a:latin typeface="NikoshBAN" pitchFamily="2" charset="0"/>
                <a:cs typeface="NikoshBAN" pitchFamily="2" charset="0"/>
              </a:rPr>
              <a:t>মাটিতে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বাস</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করে</a:t>
            </a:r>
            <a:r>
              <a:rPr lang="en-US" sz="2000" dirty="0" smtClean="0">
                <a:latin typeface="NikoshBAN" pitchFamily="2" charset="0"/>
                <a:cs typeface="NikoshBAN" pitchFamily="2" charset="0"/>
              </a:rPr>
              <a:t>।  </a:t>
            </a:r>
          </a:p>
          <a:p>
            <a:r>
              <a:rPr lang="en-US" sz="2000" dirty="0" err="1" smtClean="0">
                <a:latin typeface="NikoshBAN" pitchFamily="2" charset="0"/>
                <a:cs typeface="NikoshBAN" pitchFamily="2" charset="0"/>
              </a:rPr>
              <a:t>সাধারণ</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বৈশিষ্ট্যঃ</a:t>
            </a:r>
            <a:r>
              <a:rPr lang="en-US" sz="2000" dirty="0" smtClean="0">
                <a:latin typeface="NikoshBAN" pitchFamily="2" charset="0"/>
                <a:cs typeface="NikoshBAN" pitchFamily="2" charset="0"/>
              </a:rPr>
              <a:t> </a:t>
            </a:r>
          </a:p>
          <a:p>
            <a:r>
              <a:rPr lang="en-US" sz="2000" dirty="0" smtClean="0">
                <a:latin typeface="NikoshBAN" pitchFamily="2" charset="0"/>
                <a:cs typeface="NikoshBAN" pitchFamily="2" charset="0"/>
              </a:rPr>
              <a:t>১। </a:t>
            </a:r>
            <a:r>
              <a:rPr lang="en-US" sz="2000" dirty="0" err="1" smtClean="0">
                <a:latin typeface="NikoshBAN" pitchFamily="2" charset="0"/>
                <a:cs typeface="NikoshBAN" pitchFamily="2" charset="0"/>
              </a:rPr>
              <a:t>দেহ</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নলাকার</a:t>
            </a:r>
            <a:r>
              <a:rPr lang="en-US" sz="2000" dirty="0" smtClean="0">
                <a:latin typeface="NikoshBAN" pitchFamily="2" charset="0"/>
                <a:cs typeface="NikoshBAN" pitchFamily="2" charset="0"/>
              </a:rPr>
              <a:t> ও </a:t>
            </a:r>
            <a:r>
              <a:rPr lang="en-US" sz="2000" dirty="0" err="1" smtClean="0">
                <a:latin typeface="NikoshBAN" pitchFamily="2" charset="0"/>
                <a:cs typeface="NikoshBAN" pitchFamily="2" charset="0"/>
              </a:rPr>
              <a:t>পুরু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ত্বক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দ্বারা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আবৃত</a:t>
            </a:r>
            <a:r>
              <a:rPr lang="en-US" sz="2000" dirty="0" smtClean="0">
                <a:latin typeface="NikoshBAN" pitchFamily="2" charset="0"/>
                <a:cs typeface="NikoshBAN" pitchFamily="2" charset="0"/>
              </a:rPr>
              <a:t>।</a:t>
            </a:r>
          </a:p>
          <a:p>
            <a:r>
              <a:rPr lang="en-US" sz="2000" dirty="0" smtClean="0">
                <a:latin typeface="NikoshBAN" pitchFamily="2" charset="0"/>
                <a:cs typeface="NikoshBAN" pitchFamily="2" charset="0"/>
              </a:rPr>
              <a:t>২।</a:t>
            </a:r>
            <a:r>
              <a:rPr lang="en-US" sz="2000" dirty="0" smtClean="0">
                <a:latin typeface="NikoshBAN" pitchFamily="2" charset="0"/>
                <a:cs typeface="NikoshBAN" pitchFamily="2" charset="0"/>
              </a:rPr>
              <a:t>পৌস্টিকনালি </a:t>
            </a:r>
            <a:r>
              <a:rPr lang="en-US" sz="2000" dirty="0" err="1" smtClean="0">
                <a:latin typeface="NikoshBAN" pitchFamily="2" charset="0"/>
                <a:cs typeface="NikoshBAN" pitchFamily="2" charset="0"/>
              </a:rPr>
              <a:t>সম্পূর্ণ</a:t>
            </a:r>
            <a:r>
              <a:rPr lang="en-US" sz="2000" dirty="0" smtClean="0">
                <a:latin typeface="NikoshBAN" pitchFamily="2" charset="0"/>
                <a:cs typeface="NikoshBAN" pitchFamily="2" charset="0"/>
              </a:rPr>
              <a:t> , </a:t>
            </a:r>
            <a:r>
              <a:rPr lang="en-US" sz="2000" dirty="0" err="1" smtClean="0">
                <a:latin typeface="NikoshBAN" pitchFamily="2" charset="0"/>
                <a:cs typeface="NikoshBAN" pitchFamily="2" charset="0"/>
              </a:rPr>
              <a:t>মুখ</a:t>
            </a:r>
            <a:r>
              <a:rPr lang="en-US" sz="2000" dirty="0" smtClean="0">
                <a:latin typeface="NikoshBAN" pitchFamily="2" charset="0"/>
                <a:cs typeface="NikoshBAN" pitchFamily="2" charset="0"/>
              </a:rPr>
              <a:t> ও </a:t>
            </a:r>
            <a:r>
              <a:rPr lang="en-US" sz="2000" dirty="0" err="1" smtClean="0">
                <a:latin typeface="NikoshBAN" pitchFamily="2" charset="0"/>
                <a:cs typeface="NikoshBAN" pitchFamily="2" charset="0"/>
              </a:rPr>
              <a:t>পায়ু</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ছিদ্র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উপস্থিত</a:t>
            </a:r>
            <a:r>
              <a:rPr lang="en-US" sz="2000" dirty="0" smtClean="0">
                <a:latin typeface="NikoshBAN" pitchFamily="2" charset="0"/>
                <a:cs typeface="NikoshBAN" pitchFamily="2" charset="0"/>
              </a:rPr>
              <a:t> । </a:t>
            </a:r>
          </a:p>
          <a:p>
            <a:r>
              <a:rPr lang="en-US" sz="2000" dirty="0" smtClean="0">
                <a:latin typeface="NikoshBAN" pitchFamily="2" charset="0"/>
                <a:cs typeface="NikoshBAN" pitchFamily="2" charset="0"/>
              </a:rPr>
              <a:t>৩।শ্বসনতন্ত্র ও </a:t>
            </a:r>
            <a:r>
              <a:rPr lang="en-US" sz="2000" dirty="0" err="1" smtClean="0">
                <a:latin typeface="NikoshBAN" pitchFamily="2" charset="0"/>
                <a:cs typeface="NikoshBAN" pitchFamily="2" charset="0"/>
              </a:rPr>
              <a:t>সংবহনতন্ত্র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অণুপস্থিত</a:t>
            </a:r>
            <a:r>
              <a:rPr lang="en-US" sz="2000" dirty="0" smtClean="0">
                <a:latin typeface="NikoshBAN" pitchFamily="2" charset="0"/>
                <a:cs typeface="NikoshBAN" pitchFamily="2" charset="0"/>
              </a:rPr>
              <a:t>। </a:t>
            </a:r>
          </a:p>
          <a:p>
            <a:r>
              <a:rPr lang="en-US" sz="2000" dirty="0" smtClean="0">
                <a:latin typeface="NikoshBAN" pitchFamily="2" charset="0"/>
                <a:cs typeface="NikoshBAN" pitchFamily="2" charset="0"/>
              </a:rPr>
              <a:t>৪। </a:t>
            </a:r>
            <a:r>
              <a:rPr lang="en-US" sz="2000" dirty="0" err="1" smtClean="0">
                <a:latin typeface="NikoshBAN" pitchFamily="2" charset="0"/>
                <a:cs typeface="NikoshBAN" pitchFamily="2" charset="0"/>
              </a:rPr>
              <a:t>সাধারণত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একলিঙ্গ</a:t>
            </a:r>
            <a:r>
              <a:rPr lang="en-US" sz="2000" dirty="0" smtClean="0">
                <a:latin typeface="NikoshBAN" pitchFamily="2" charset="0"/>
                <a:cs typeface="NikoshBAN" pitchFamily="2" charset="0"/>
              </a:rPr>
              <a:t>।</a:t>
            </a:r>
          </a:p>
          <a:p>
            <a:r>
              <a:rPr lang="en-US" sz="2000" dirty="0" smtClean="0">
                <a:latin typeface="NikoshBAN" pitchFamily="2" charset="0"/>
                <a:cs typeface="NikoshBAN" pitchFamily="2" charset="0"/>
              </a:rPr>
              <a:t>৫। </a:t>
            </a:r>
            <a:r>
              <a:rPr lang="en-US" sz="2000" dirty="0" err="1" smtClean="0">
                <a:latin typeface="NikoshBAN" pitchFamily="2" charset="0"/>
                <a:cs typeface="NikoshBAN" pitchFamily="2" charset="0"/>
              </a:rPr>
              <a:t>দেহ</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গহ্বর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অনাবৃত।ও</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প্রকৃত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সিলোম</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নাই</a:t>
            </a:r>
            <a:r>
              <a:rPr lang="en-US" sz="2000" dirty="0" smtClean="0">
                <a:latin typeface="NikoshBAN" pitchFamily="2" charset="0"/>
                <a:cs typeface="NikoshBAN" pitchFamily="2" charset="0"/>
              </a:rPr>
              <a:t>।</a:t>
            </a:r>
          </a:p>
          <a:p>
            <a:r>
              <a:rPr lang="en-US" sz="2000" dirty="0" err="1" smtClean="0">
                <a:latin typeface="NikoshBAN" pitchFamily="2" charset="0"/>
                <a:cs typeface="NikoshBAN" pitchFamily="2" charset="0"/>
              </a:rPr>
              <a:t>উদাহরণঃ</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গোলকৃমি</a:t>
            </a:r>
            <a:r>
              <a:rPr lang="en-US" sz="2000" dirty="0" smtClean="0">
                <a:latin typeface="NikoshBAN" pitchFamily="2" charset="0"/>
                <a:cs typeface="NikoshBAN" pitchFamily="2" charset="0"/>
              </a:rPr>
              <a:t> ও </a:t>
            </a:r>
            <a:r>
              <a:rPr lang="en-US" sz="2000" dirty="0" err="1" smtClean="0">
                <a:latin typeface="NikoshBAN" pitchFamily="2" charset="0"/>
                <a:cs typeface="NikoshBAN" pitchFamily="2" charset="0"/>
              </a:rPr>
              <a:t>ফাইলেরিয়া</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কৃমি</a:t>
            </a:r>
            <a:r>
              <a:rPr lang="en-US" dirty="0" smtClean="0">
                <a:latin typeface="NikoshBAN" pitchFamily="2" charset="0"/>
                <a:cs typeface="NikoshBAN" pitchFamily="2" charset="0"/>
              </a:rPr>
              <a:t>  </a:t>
            </a:r>
            <a:r>
              <a:rPr lang="bn-IN" dirty="0" smtClean="0">
                <a:latin typeface="NikoshBAN" pitchFamily="2" charset="0"/>
                <a:cs typeface="NikoshBAN" pitchFamily="2" charset="0"/>
              </a:rPr>
              <a:t> </a:t>
            </a:r>
            <a:endParaRPr lang="en-US" dirty="0">
              <a:latin typeface="NikoshBAN" pitchFamily="2" charset="0"/>
              <a:cs typeface="NikoshBAN" pitchFamily="2" charset="0"/>
            </a:endParaRPr>
          </a:p>
        </p:txBody>
      </p:sp>
      <p:pic>
        <p:nvPicPr>
          <p:cNvPr id="3" name="Picture 2" descr="গোল কৃমি.jpg"/>
          <p:cNvPicPr>
            <a:picLocks noChangeAspect="1"/>
          </p:cNvPicPr>
          <p:nvPr/>
        </p:nvPicPr>
        <p:blipFill>
          <a:blip r:embed="rId2"/>
          <a:stretch>
            <a:fillRect/>
          </a:stretch>
        </p:blipFill>
        <p:spPr>
          <a:xfrm>
            <a:off x="6324600" y="3429000"/>
            <a:ext cx="2619375" cy="1743075"/>
          </a:xfrm>
          <a:prstGeom prst="rect">
            <a:avLst/>
          </a:prstGeom>
        </p:spPr>
      </p:pic>
      <p:pic>
        <p:nvPicPr>
          <p:cNvPr id="4" name="Picture 3" descr="failerioa.jpg"/>
          <p:cNvPicPr>
            <a:picLocks noChangeAspect="1"/>
          </p:cNvPicPr>
          <p:nvPr/>
        </p:nvPicPr>
        <p:blipFill>
          <a:blip r:embed="rId3"/>
          <a:stretch>
            <a:fillRect/>
          </a:stretch>
        </p:blipFill>
        <p:spPr>
          <a:xfrm>
            <a:off x="6019800" y="5257800"/>
            <a:ext cx="2857500" cy="1600200"/>
          </a:xfrm>
          <a:prstGeom prst="rect">
            <a:avLst/>
          </a:prstGeom>
        </p:spPr>
      </p:pic>
      <p:pic>
        <p:nvPicPr>
          <p:cNvPr id="5" name="Picture 4" descr="07.jpg"/>
          <p:cNvPicPr>
            <a:picLocks noChangeAspect="1"/>
          </p:cNvPicPr>
          <p:nvPr/>
        </p:nvPicPr>
        <p:blipFill>
          <a:blip r:embed="rId4"/>
          <a:stretch>
            <a:fillRect/>
          </a:stretch>
        </p:blipFill>
        <p:spPr>
          <a:xfrm>
            <a:off x="2971800" y="5181600"/>
            <a:ext cx="2724150" cy="1676400"/>
          </a:xfrm>
          <a:prstGeom prst="rect">
            <a:avLst/>
          </a:prstGeom>
        </p:spPr>
      </p:pic>
      <p:pic>
        <p:nvPicPr>
          <p:cNvPr id="6" name="Picture 5" descr="08.jpg"/>
          <p:cNvPicPr>
            <a:picLocks noChangeAspect="1"/>
          </p:cNvPicPr>
          <p:nvPr/>
        </p:nvPicPr>
        <p:blipFill>
          <a:blip r:embed="rId5"/>
          <a:stretch>
            <a:fillRect/>
          </a:stretch>
        </p:blipFill>
        <p:spPr>
          <a:xfrm>
            <a:off x="0" y="5210175"/>
            <a:ext cx="2771775" cy="1647825"/>
          </a:xfrm>
          <a:prstGeom prst="rect">
            <a:avLst/>
          </a:prstGeom>
        </p:spPr>
      </p:pic>
      <p:pic>
        <p:nvPicPr>
          <p:cNvPr id="7" name="Picture 6" descr="09.jpg"/>
          <p:cNvPicPr>
            <a:picLocks noChangeAspect="1"/>
          </p:cNvPicPr>
          <p:nvPr/>
        </p:nvPicPr>
        <p:blipFill>
          <a:blip r:embed="rId6"/>
          <a:stretch>
            <a:fillRect/>
          </a:stretch>
        </p:blipFill>
        <p:spPr>
          <a:xfrm>
            <a:off x="3581400" y="3429000"/>
            <a:ext cx="2571750" cy="17716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4)">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ox(i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circle(in)">
                                      <p:cBhvr>
                                        <p:cTn id="3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839200" cy="3785652"/>
          </a:xfrm>
          <a:prstGeom prst="rect">
            <a:avLst/>
          </a:prstGeom>
          <a:noFill/>
        </p:spPr>
        <p:txBody>
          <a:bodyPr wrap="square" rtlCol="0">
            <a:spAutoFit/>
          </a:bodyPr>
          <a:lstStyle/>
          <a:p>
            <a:r>
              <a:rPr lang="en-US" sz="2400" dirty="0" smtClean="0">
                <a:latin typeface="NikoshBAN" pitchFamily="2" charset="0"/>
                <a:cs typeface="NikoshBAN" pitchFamily="2" charset="0"/>
              </a:rPr>
              <a:t>5। </a:t>
            </a:r>
            <a:r>
              <a:rPr lang="en-US" sz="2400" dirty="0" err="1" smtClean="0">
                <a:latin typeface="NikoshBAN" pitchFamily="2" charset="0"/>
                <a:cs typeface="NikoshBAN" pitchFamily="2" charset="0"/>
              </a:rPr>
              <a:t>পর্বঃ</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অ্যানেলিডা</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Annelida</a:t>
            </a:r>
            <a:r>
              <a:rPr lang="en-US" sz="2400" dirty="0" smtClean="0">
                <a:latin typeface="NikoshBAN" pitchFamily="2" charset="0"/>
                <a:cs typeface="NikoshBAN" pitchFamily="2" charset="0"/>
              </a:rPr>
              <a:t>)</a:t>
            </a:r>
          </a:p>
          <a:p>
            <a:r>
              <a:rPr lang="en-US" sz="2400" dirty="0" err="1" smtClean="0">
                <a:latin typeface="NikoshBAN" pitchFamily="2" charset="0"/>
                <a:cs typeface="NikoshBAN" pitchFamily="2" charset="0"/>
              </a:rPr>
              <a:t>স্বভাব</a:t>
            </a:r>
            <a:r>
              <a:rPr lang="en-US" sz="2400" dirty="0" smtClean="0">
                <a:latin typeface="NikoshBAN" pitchFamily="2" charset="0"/>
                <a:cs typeface="NikoshBAN" pitchFamily="2" charset="0"/>
              </a:rPr>
              <a:t> ও </a:t>
            </a:r>
            <a:r>
              <a:rPr lang="en-US" sz="2400" dirty="0" err="1" smtClean="0">
                <a:latin typeface="NikoshBAN" pitchFamily="2" charset="0"/>
                <a:cs typeface="NikoshBAN" pitchFamily="2" charset="0"/>
              </a:rPr>
              <a:t>বাসস্থানঃ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পৃথিবীর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সকল</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নাতিশীতোষ্ণ</a:t>
            </a:r>
            <a:r>
              <a:rPr lang="en-US" sz="2400" dirty="0" smtClean="0">
                <a:latin typeface="NikoshBAN" pitchFamily="2" charset="0"/>
                <a:cs typeface="NikoshBAN" pitchFamily="2" charset="0"/>
              </a:rPr>
              <a:t> ও </a:t>
            </a:r>
            <a:r>
              <a:rPr lang="en-US" sz="2400" dirty="0" err="1" smtClean="0">
                <a:latin typeface="NikoshBAN" pitchFamily="2" charset="0"/>
                <a:cs typeface="NikoshBAN" pitchFamily="2" charset="0"/>
              </a:rPr>
              <a:t>উষ্ণমণ্ডলীয়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অঞ্চলে</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এই</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পর্বের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প্রাণীদের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পাওয়া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যায়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এদের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বহু</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প্রজাতি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স্বাদু</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পানিতে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এবং</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কিছু</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প্রজাতি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অগভীর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সমুদ্রে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বাস</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এই</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পর্বের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বহুপ্রা</a:t>
            </a:r>
            <a:r>
              <a:rPr lang="bn-IN" sz="2400" dirty="0" smtClean="0">
                <a:latin typeface="NikoshBAN" pitchFamily="2" charset="0"/>
                <a:cs typeface="NikoshBAN" pitchFamily="2" charset="0"/>
              </a:rPr>
              <a:t>ণী</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সেঁতসেঁতে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মাটিতে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বাস</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কিছু</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প্রজাতি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পাথর</a:t>
            </a:r>
            <a:r>
              <a:rPr lang="en-US" sz="2400" dirty="0" smtClean="0">
                <a:latin typeface="NikoshBAN" pitchFamily="2" charset="0"/>
                <a:cs typeface="NikoshBAN" pitchFamily="2" charset="0"/>
              </a:rPr>
              <a:t> ও  </a:t>
            </a:r>
            <a:r>
              <a:rPr lang="en-US" sz="2400" dirty="0" err="1" smtClean="0">
                <a:latin typeface="NikoshBAN" pitchFamily="2" charset="0"/>
                <a:cs typeface="NikoshBAN" pitchFamily="2" charset="0"/>
              </a:rPr>
              <a:t>মাটিতে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গর্ত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খুঁড়ে</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বসবাস</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a:t>
            </a:r>
            <a:r>
              <a:rPr lang="en-US" sz="2400" dirty="0" smtClean="0">
                <a:latin typeface="NikoshBAN" pitchFamily="2" charset="0"/>
                <a:cs typeface="NikoshBAN" pitchFamily="2" charset="0"/>
              </a:rPr>
              <a:t>। </a:t>
            </a:r>
          </a:p>
          <a:p>
            <a:r>
              <a:rPr lang="en-US" sz="2400" dirty="0" err="1" smtClean="0">
                <a:latin typeface="NikoshBAN" pitchFamily="2" charset="0"/>
                <a:cs typeface="NikoshBAN" pitchFamily="2" charset="0"/>
              </a:rPr>
              <a:t>সাধারণ</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বৈশিষ্ট্যঃ</a:t>
            </a:r>
            <a:r>
              <a:rPr lang="en-US" sz="2400" dirty="0" smtClean="0">
                <a:latin typeface="NikoshBAN" pitchFamily="2" charset="0"/>
                <a:cs typeface="NikoshBAN" pitchFamily="2" charset="0"/>
              </a:rPr>
              <a:t> </a:t>
            </a:r>
          </a:p>
          <a:p>
            <a:r>
              <a:rPr lang="en-US" sz="2400" dirty="0" smtClean="0">
                <a:latin typeface="NikoshBAN" pitchFamily="2" charset="0"/>
                <a:cs typeface="NikoshBAN" pitchFamily="2" charset="0"/>
              </a:rPr>
              <a:t>১। </a:t>
            </a:r>
            <a:r>
              <a:rPr lang="en-US" sz="2400" dirty="0" err="1" smtClean="0">
                <a:latin typeface="NikoshBAN" pitchFamily="2" charset="0"/>
                <a:cs typeface="NikoshBAN" pitchFamily="2" charset="0"/>
              </a:rPr>
              <a:t>দেহ</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নলাকার</a:t>
            </a:r>
            <a:r>
              <a:rPr lang="en-US" sz="2400" dirty="0" smtClean="0">
                <a:latin typeface="NikoshBAN" pitchFamily="2" charset="0"/>
                <a:cs typeface="NikoshBAN" pitchFamily="2" charset="0"/>
              </a:rPr>
              <a:t> ও </a:t>
            </a:r>
            <a:r>
              <a:rPr lang="en-US" sz="2400" dirty="0" err="1" smtClean="0">
                <a:latin typeface="NikoshBAN" pitchFamily="2" charset="0"/>
                <a:cs typeface="NikoshBAN" pitchFamily="2" charset="0"/>
              </a:rPr>
              <a:t>খণ্ডায়িত</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 </a:t>
            </a:r>
            <a:endParaRPr lang="en-US" sz="2400" dirty="0" smtClean="0">
              <a:latin typeface="NikoshBAN" pitchFamily="2" charset="0"/>
              <a:cs typeface="NikoshBAN" pitchFamily="2" charset="0"/>
            </a:endParaRPr>
          </a:p>
          <a:p>
            <a:r>
              <a:rPr lang="en-US" sz="2400" dirty="0" smtClean="0">
                <a:latin typeface="NikoshBAN" pitchFamily="2" charset="0"/>
                <a:cs typeface="NikoshBAN" pitchFamily="2" charset="0"/>
              </a:rPr>
              <a:t>২। </a:t>
            </a:r>
            <a:r>
              <a:rPr lang="en-US" sz="2400" dirty="0" err="1" smtClean="0">
                <a:latin typeface="NikoshBAN" pitchFamily="2" charset="0"/>
                <a:cs typeface="NikoshBAN" pitchFamily="2" charset="0"/>
              </a:rPr>
              <a:t>নেফ্রিডিয়া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নামক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রেচন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অঙ্গ</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থাকে</a:t>
            </a:r>
            <a:r>
              <a:rPr lang="en-US" sz="2400" dirty="0" smtClean="0">
                <a:latin typeface="NikoshBAN" pitchFamily="2" charset="0"/>
                <a:cs typeface="NikoshBAN" pitchFamily="2" charset="0"/>
              </a:rPr>
              <a:t>। </a:t>
            </a:r>
          </a:p>
          <a:p>
            <a:r>
              <a:rPr lang="en-US" sz="2400" dirty="0" smtClean="0">
                <a:latin typeface="NikoshBAN" pitchFamily="2" charset="0"/>
                <a:cs typeface="NikoshBAN" pitchFamily="2" charset="0"/>
              </a:rPr>
              <a:t>৩। </a:t>
            </a:r>
            <a:r>
              <a:rPr lang="en-US" sz="2400" dirty="0" err="1" smtClean="0">
                <a:latin typeface="NikoshBAN" pitchFamily="2" charset="0"/>
                <a:cs typeface="NikoshBAN" pitchFamily="2" charset="0"/>
              </a:rPr>
              <a:t>প্রতিটি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খণ্ডে</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থাকে</a:t>
            </a:r>
            <a:r>
              <a:rPr lang="en-US" sz="2400" dirty="0" smtClean="0">
                <a:latin typeface="NikoshBAN" pitchFamily="2" charset="0"/>
                <a:cs typeface="NikoshBAN" pitchFamily="2" charset="0"/>
              </a:rPr>
              <a:t> ( </a:t>
            </a:r>
            <a:r>
              <a:rPr lang="en-US" sz="2400" dirty="0" err="1" smtClean="0">
                <a:latin typeface="NikoshBAN" pitchFamily="2" charset="0"/>
                <a:cs typeface="NikoshBAN" pitchFamily="2" charset="0"/>
              </a:rPr>
              <a:t>জোঁকে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থাকে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চলাচলে</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সহায়তা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a:t>
            </a:r>
            <a:r>
              <a:rPr lang="en-US" sz="2400" dirty="0" smtClean="0">
                <a:latin typeface="NikoshBAN" pitchFamily="2" charset="0"/>
                <a:cs typeface="NikoshBAN" pitchFamily="2" charset="0"/>
              </a:rPr>
              <a:t>।</a:t>
            </a:r>
          </a:p>
          <a:p>
            <a:r>
              <a:rPr lang="en-US" sz="2400" dirty="0" err="1" smtClean="0">
                <a:latin typeface="NikoshBAN" pitchFamily="2" charset="0"/>
                <a:cs typeface="NikoshBAN" pitchFamily="2" charset="0"/>
              </a:rPr>
              <a:t>উদাহরণঃ</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কেঁচো</a:t>
            </a:r>
            <a:r>
              <a:rPr lang="en-US" sz="2400" dirty="0" smtClean="0">
                <a:latin typeface="NikoshBAN" pitchFamily="2" charset="0"/>
                <a:cs typeface="NikoshBAN" pitchFamily="2" charset="0"/>
              </a:rPr>
              <a:t> , </a:t>
            </a:r>
            <a:r>
              <a:rPr lang="en-US" sz="2400" dirty="0" err="1" smtClean="0">
                <a:latin typeface="NikoshBAN" pitchFamily="2" charset="0"/>
                <a:cs typeface="NikoshBAN" pitchFamily="2" charset="0"/>
              </a:rPr>
              <a:t>জোঁক</a:t>
            </a:r>
            <a:r>
              <a:rPr lang="en-US"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pic>
        <p:nvPicPr>
          <p:cNvPr id="3" name="Picture 2" descr="jOk.jpg"/>
          <p:cNvPicPr>
            <a:picLocks noChangeAspect="1"/>
          </p:cNvPicPr>
          <p:nvPr/>
        </p:nvPicPr>
        <p:blipFill>
          <a:blip r:embed="rId2"/>
          <a:stretch>
            <a:fillRect/>
          </a:stretch>
        </p:blipFill>
        <p:spPr>
          <a:xfrm>
            <a:off x="2743200" y="5010150"/>
            <a:ext cx="2466975" cy="1847850"/>
          </a:xfrm>
          <a:prstGeom prst="rect">
            <a:avLst/>
          </a:prstGeom>
        </p:spPr>
      </p:pic>
      <p:pic>
        <p:nvPicPr>
          <p:cNvPr id="4" name="Picture 3" descr="কেচো.jpg"/>
          <p:cNvPicPr>
            <a:picLocks noChangeAspect="1"/>
          </p:cNvPicPr>
          <p:nvPr/>
        </p:nvPicPr>
        <p:blipFill>
          <a:blip r:embed="rId3"/>
          <a:stretch>
            <a:fillRect/>
          </a:stretch>
        </p:blipFill>
        <p:spPr>
          <a:xfrm>
            <a:off x="5410200" y="5010150"/>
            <a:ext cx="2466975" cy="1847850"/>
          </a:xfrm>
          <a:prstGeom prst="rect">
            <a:avLst/>
          </a:prstGeom>
        </p:spPr>
      </p:pic>
      <p:pic>
        <p:nvPicPr>
          <p:cNvPr id="7" name="Picture 6" descr="11.jpg"/>
          <p:cNvPicPr>
            <a:picLocks noChangeAspect="1"/>
          </p:cNvPicPr>
          <p:nvPr/>
        </p:nvPicPr>
        <p:blipFill>
          <a:blip r:embed="rId4"/>
          <a:stretch>
            <a:fillRect/>
          </a:stretch>
        </p:blipFill>
        <p:spPr>
          <a:xfrm>
            <a:off x="0" y="5114925"/>
            <a:ext cx="2619375" cy="17430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lide(fromBottom)">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plus(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991600" cy="1200329"/>
          </a:xfrm>
          <a:prstGeom prst="rect">
            <a:avLst/>
          </a:prstGeom>
          <a:noFill/>
        </p:spPr>
        <p:txBody>
          <a:bodyPr wrap="square" rtlCol="0">
            <a:spAutoFit/>
          </a:bodyPr>
          <a:lstStyle/>
          <a:p>
            <a:r>
              <a:rPr lang="bn-IN" dirty="0" smtClean="0">
                <a:latin typeface="NikoshBAN" pitchFamily="2" charset="0"/>
                <a:cs typeface="NikoshBAN" pitchFamily="2" charset="0"/>
              </a:rPr>
              <a:t>৬। পর্বঃ আর্থ্রোপোডা </a:t>
            </a:r>
            <a:r>
              <a:rPr lang="en-US" dirty="0" smtClean="0">
                <a:latin typeface="NikoshBAN" pitchFamily="2" charset="0"/>
                <a:cs typeface="NikoshBAN" pitchFamily="2" charset="0"/>
              </a:rPr>
              <a:t>(</a:t>
            </a:r>
            <a:r>
              <a:rPr lang="en-US" dirty="0" err="1" smtClean="0">
                <a:latin typeface="NikoshBAN" pitchFamily="2" charset="0"/>
                <a:cs typeface="NikoshBAN" pitchFamily="2" charset="0"/>
              </a:rPr>
              <a:t>Arthropoda</a:t>
            </a:r>
            <a:r>
              <a:rPr lang="en-US" dirty="0" smtClean="0">
                <a:latin typeface="NikoshBAN" pitchFamily="2" charset="0"/>
                <a:cs typeface="NikoshBAN" pitchFamily="2" charset="0"/>
              </a:rPr>
              <a:t>)</a:t>
            </a:r>
          </a:p>
          <a:p>
            <a:r>
              <a:rPr lang="en-US" dirty="0" err="1" smtClean="0">
                <a:latin typeface="NikoshBAN" pitchFamily="2" charset="0"/>
                <a:cs typeface="NikoshBAN" pitchFamily="2" charset="0"/>
              </a:rPr>
              <a:t>স্বভাব</a:t>
            </a:r>
            <a:r>
              <a:rPr lang="en-US" dirty="0" smtClean="0">
                <a:latin typeface="NikoshBAN" pitchFamily="2" charset="0"/>
                <a:cs typeface="NikoshBAN" pitchFamily="2" charset="0"/>
              </a:rPr>
              <a:t> ও </a:t>
            </a:r>
            <a:r>
              <a:rPr lang="en-US" dirty="0" err="1" smtClean="0">
                <a:latin typeface="NikoshBAN" pitchFamily="2" charset="0"/>
                <a:cs typeface="NikoshBAN" pitchFamily="2" charset="0"/>
              </a:rPr>
              <a:t>বাসস্থানঃ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এই</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পর্বটি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a:t>
            </a:r>
            <a:r>
              <a:rPr lang="bn-IN" dirty="0" smtClean="0">
                <a:latin typeface="NikoshBAN" pitchFamily="2" charset="0"/>
                <a:cs typeface="NikoshBAN" pitchFamily="2" charset="0"/>
              </a:rPr>
              <a:t>ণী</a:t>
            </a:r>
            <a:r>
              <a:rPr lang="en-US" dirty="0" err="1" smtClean="0">
                <a:latin typeface="NikoshBAN" pitchFamily="2" charset="0"/>
                <a:cs typeface="NikoshBAN" pitchFamily="2" charset="0"/>
              </a:rPr>
              <a:t>জগতের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সবচেয়ে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বৃহত্তম</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এরা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পৃথিবীর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সর্বত্র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সকল</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পরিবেশে</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বাস</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করতে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সক্ষম</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এদের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বহুপ্রজাতি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অন্তঃপরজীবী</a:t>
            </a:r>
            <a:r>
              <a:rPr lang="en-US" dirty="0" smtClean="0">
                <a:latin typeface="NikoshBAN" pitchFamily="2" charset="0"/>
                <a:cs typeface="NikoshBAN" pitchFamily="2" charset="0"/>
              </a:rPr>
              <a:t> </a:t>
            </a:r>
            <a:r>
              <a:rPr lang="en-US" dirty="0" smtClean="0">
                <a:latin typeface="NikoshBAN" pitchFamily="2" charset="0"/>
                <a:cs typeface="NikoshBAN" pitchFamily="2" charset="0"/>
              </a:rPr>
              <a:t>ও </a:t>
            </a:r>
            <a:r>
              <a:rPr lang="en-US" dirty="0" err="1" smtClean="0">
                <a:latin typeface="NikoshBAN" pitchFamily="2" charset="0"/>
                <a:cs typeface="NikoshBAN" pitchFamily="2" charset="0"/>
              </a:rPr>
              <a:t>বহিঃপরজীবী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হিসাবে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বাস</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বহু</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a:t>
            </a:r>
            <a:r>
              <a:rPr lang="bn-IN" dirty="0" smtClean="0">
                <a:latin typeface="NikoshBAN" pitchFamily="2" charset="0"/>
                <a:cs typeface="NikoshBAN" pitchFamily="2" charset="0"/>
              </a:rPr>
              <a:t>ণী </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স্থলে</a:t>
            </a:r>
            <a:r>
              <a:rPr lang="en-US" dirty="0" smtClean="0">
                <a:latin typeface="NikoshBAN" pitchFamily="2" charset="0"/>
                <a:cs typeface="NikoshBAN" pitchFamily="2" charset="0"/>
              </a:rPr>
              <a:t> , </a:t>
            </a:r>
            <a:r>
              <a:rPr lang="en-US" dirty="0" err="1" smtClean="0">
                <a:latin typeface="NikoshBAN" pitchFamily="2" charset="0"/>
                <a:cs typeface="NikoshBAN" pitchFamily="2" charset="0"/>
              </a:rPr>
              <a:t>স্বাদুপানিতে</a:t>
            </a:r>
            <a:r>
              <a:rPr lang="en-US" dirty="0" smtClean="0">
                <a:latin typeface="NikoshBAN" pitchFamily="2" charset="0"/>
                <a:cs typeface="NikoshBAN" pitchFamily="2" charset="0"/>
              </a:rPr>
              <a:t> </a:t>
            </a:r>
            <a:r>
              <a:rPr lang="en-US" dirty="0" smtClean="0">
                <a:latin typeface="NikoshBAN" pitchFamily="2" charset="0"/>
                <a:cs typeface="NikoshBAN" pitchFamily="2" charset="0"/>
              </a:rPr>
              <a:t>ও </a:t>
            </a:r>
            <a:r>
              <a:rPr lang="en-US" dirty="0" err="1" smtClean="0">
                <a:latin typeface="NikoshBAN" pitchFamily="2" charset="0"/>
                <a:cs typeface="NikoshBAN" pitchFamily="2" charset="0"/>
              </a:rPr>
              <a:t>সমুদ্রে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বাস</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করে।এ</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পর্বের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অনেক</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প্রজাতির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a:t>
            </a:r>
            <a:r>
              <a:rPr lang="bn-IN" dirty="0" smtClean="0">
                <a:latin typeface="NikoshBAN" pitchFamily="2" charset="0"/>
                <a:cs typeface="NikoshBAN" pitchFamily="2" charset="0"/>
              </a:rPr>
              <a:t>ণী</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ডানার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সাহায্যে</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উড়তে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a:t>
            </a:r>
            <a:r>
              <a:rPr lang="en-US" dirty="0" smtClean="0">
                <a:latin typeface="NikoshBAN" pitchFamily="2" charset="0"/>
                <a:cs typeface="NikoshBAN" pitchFamily="2" charset="0"/>
              </a:rPr>
              <a:t>। </a:t>
            </a:r>
            <a:endParaRPr lang="en-US" dirty="0">
              <a:latin typeface="NikoshBAN" pitchFamily="2" charset="0"/>
              <a:cs typeface="NikoshBAN" pitchFamily="2" charset="0"/>
            </a:endParaRPr>
          </a:p>
        </p:txBody>
      </p:sp>
      <p:sp>
        <p:nvSpPr>
          <p:cNvPr id="3" name="TextBox 2"/>
          <p:cNvSpPr txBox="1"/>
          <p:nvPr/>
        </p:nvSpPr>
        <p:spPr>
          <a:xfrm>
            <a:off x="228600" y="1219200"/>
            <a:ext cx="4572000" cy="1754326"/>
          </a:xfrm>
          <a:prstGeom prst="rect">
            <a:avLst/>
          </a:prstGeom>
          <a:noFill/>
        </p:spPr>
        <p:txBody>
          <a:bodyPr wrap="square" rtlCol="0">
            <a:spAutoFit/>
          </a:bodyPr>
          <a:lstStyle/>
          <a:p>
            <a:r>
              <a:rPr lang="en-US" dirty="0" err="1" smtClean="0">
                <a:latin typeface="NikoshBAN" pitchFamily="2" charset="0"/>
                <a:cs typeface="NikoshBAN" pitchFamily="2" charset="0"/>
              </a:rPr>
              <a:t>সাধারণ</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বৈশিষ্ট্যঃ</a:t>
            </a:r>
            <a:r>
              <a:rPr lang="en-US" dirty="0" smtClean="0">
                <a:latin typeface="NikoshBAN" pitchFamily="2" charset="0"/>
                <a:cs typeface="NikoshBAN" pitchFamily="2" charset="0"/>
              </a:rPr>
              <a:t> </a:t>
            </a:r>
          </a:p>
          <a:p>
            <a:r>
              <a:rPr lang="en-US" dirty="0" smtClean="0">
                <a:latin typeface="NikoshBAN" pitchFamily="2" charset="0"/>
                <a:cs typeface="NikoshBAN" pitchFamily="2" charset="0"/>
              </a:rPr>
              <a:t>১। </a:t>
            </a:r>
            <a:r>
              <a:rPr lang="en-US" dirty="0" err="1" smtClean="0">
                <a:latin typeface="NikoshBAN" pitchFamily="2" charset="0"/>
                <a:cs typeface="NikoshBAN" pitchFamily="2" charset="0"/>
              </a:rPr>
              <a:t>দেহ</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বিভিন্ন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অঞ্চলে</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বিভক্ত</a:t>
            </a:r>
            <a:r>
              <a:rPr lang="en-US" dirty="0" smtClean="0">
                <a:latin typeface="NikoshBAN" pitchFamily="2" charset="0"/>
                <a:cs typeface="NikoshBAN" pitchFamily="2" charset="0"/>
              </a:rPr>
              <a:t> ও </a:t>
            </a:r>
            <a:r>
              <a:rPr lang="en-US" dirty="0" err="1" smtClean="0">
                <a:latin typeface="NikoshBAN" pitchFamily="2" charset="0"/>
                <a:cs typeface="NikoshBAN" pitchFamily="2" charset="0"/>
              </a:rPr>
              <a:t>সন্ধি</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যুক্ত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উপাঙ্গ</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বিদ্যমান</a:t>
            </a:r>
            <a:r>
              <a:rPr lang="en-US" dirty="0" smtClean="0">
                <a:latin typeface="NikoshBAN" pitchFamily="2" charset="0"/>
                <a:cs typeface="NikoshBAN" pitchFamily="2" charset="0"/>
              </a:rPr>
              <a:t>। </a:t>
            </a:r>
          </a:p>
          <a:p>
            <a:r>
              <a:rPr lang="en-US" dirty="0" smtClean="0">
                <a:latin typeface="NikoshBAN" pitchFamily="2" charset="0"/>
                <a:cs typeface="NikoshBAN" pitchFamily="2" charset="0"/>
              </a:rPr>
              <a:t>২। </a:t>
            </a:r>
            <a:r>
              <a:rPr lang="en-US" dirty="0" err="1" smtClean="0">
                <a:latin typeface="NikoshBAN" pitchFamily="2" charset="0"/>
                <a:cs typeface="NikoshBAN" pitchFamily="2" charset="0"/>
              </a:rPr>
              <a:t>মাথায়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এক</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জোড়া</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পুঞ্জাক্ষি</a:t>
            </a:r>
            <a:r>
              <a:rPr lang="en-US" dirty="0" smtClean="0">
                <a:latin typeface="NikoshBAN" pitchFamily="2" charset="0"/>
                <a:cs typeface="NikoshBAN" pitchFamily="2" charset="0"/>
              </a:rPr>
              <a:t> ও </a:t>
            </a:r>
            <a:r>
              <a:rPr lang="en-US" dirty="0" err="1" smtClean="0">
                <a:latin typeface="NikoshBAN" pitchFamily="2" charset="0"/>
                <a:cs typeface="NikoshBAN" pitchFamily="2" charset="0"/>
              </a:rPr>
              <a:t>অ্যান্টেনা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থাকে</a:t>
            </a:r>
            <a:r>
              <a:rPr lang="en-US" dirty="0" smtClean="0">
                <a:latin typeface="NikoshBAN" pitchFamily="2" charset="0"/>
                <a:cs typeface="NikoshBAN" pitchFamily="2" charset="0"/>
              </a:rPr>
              <a:t>। </a:t>
            </a:r>
          </a:p>
          <a:p>
            <a:r>
              <a:rPr lang="en-US" dirty="0" smtClean="0">
                <a:latin typeface="NikoshBAN" pitchFamily="2" charset="0"/>
                <a:cs typeface="NikoshBAN" pitchFamily="2" charset="0"/>
              </a:rPr>
              <a:t>৩। </a:t>
            </a:r>
            <a:r>
              <a:rPr lang="en-US" dirty="0" err="1" smtClean="0">
                <a:latin typeface="NikoshBAN" pitchFamily="2" charset="0"/>
                <a:cs typeface="NikoshBAN" pitchFamily="2" charset="0"/>
              </a:rPr>
              <a:t>নরম</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দেহ</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কাইটিন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সমৃদ্ধ</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শক্ত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আবরণী</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দ্বারা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আবৃত</a:t>
            </a:r>
            <a:r>
              <a:rPr lang="en-US" dirty="0" smtClean="0">
                <a:latin typeface="NikoshBAN" pitchFamily="2" charset="0"/>
                <a:cs typeface="NikoshBAN" pitchFamily="2" charset="0"/>
              </a:rPr>
              <a:t>।</a:t>
            </a:r>
          </a:p>
          <a:p>
            <a:r>
              <a:rPr lang="en-US" dirty="0" smtClean="0">
                <a:latin typeface="NikoshBAN" pitchFamily="2" charset="0"/>
                <a:cs typeface="NikoshBAN" pitchFamily="2" charset="0"/>
              </a:rPr>
              <a:t>৪।দেহের </a:t>
            </a:r>
            <a:r>
              <a:rPr lang="en-US" dirty="0" err="1" smtClean="0">
                <a:latin typeface="NikoshBAN" pitchFamily="2" charset="0"/>
                <a:cs typeface="NikoshBAN" pitchFamily="2" charset="0"/>
              </a:rPr>
              <a:t>রক্তপূর্ণ</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গহ্বর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হিমোসিল</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নামে</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পরিচিত</a:t>
            </a:r>
            <a:r>
              <a:rPr lang="en-US" dirty="0" smtClean="0">
                <a:latin typeface="NikoshBAN" pitchFamily="2" charset="0"/>
                <a:cs typeface="NikoshBAN" pitchFamily="2" charset="0"/>
              </a:rPr>
              <a:t>। </a:t>
            </a:r>
          </a:p>
          <a:p>
            <a:r>
              <a:rPr lang="en-US" dirty="0" err="1" smtClean="0">
                <a:latin typeface="NikoshBAN" pitchFamily="2" charset="0"/>
                <a:cs typeface="NikoshBAN" pitchFamily="2" charset="0"/>
              </a:rPr>
              <a:t>উদাহরণঃ</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প্রজাপতি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চিংড়ি</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আরশোলা</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কাঁকড়া</a:t>
            </a:r>
            <a:r>
              <a:rPr lang="en-US" dirty="0" smtClean="0">
                <a:latin typeface="NikoshBAN" pitchFamily="2" charset="0"/>
                <a:cs typeface="NikoshBAN" pitchFamily="2" charset="0"/>
              </a:rPr>
              <a:t> </a:t>
            </a:r>
            <a:endParaRPr lang="en-US" dirty="0">
              <a:latin typeface="NikoshBAN" pitchFamily="2" charset="0"/>
              <a:cs typeface="NikoshBAN" pitchFamily="2" charset="0"/>
            </a:endParaRPr>
          </a:p>
        </p:txBody>
      </p:sp>
      <p:pic>
        <p:nvPicPr>
          <p:cNvPr id="4" name="Picture 3" descr="kakra.jpg"/>
          <p:cNvPicPr>
            <a:picLocks noChangeAspect="1"/>
          </p:cNvPicPr>
          <p:nvPr/>
        </p:nvPicPr>
        <p:blipFill>
          <a:blip r:embed="rId2"/>
          <a:stretch>
            <a:fillRect/>
          </a:stretch>
        </p:blipFill>
        <p:spPr>
          <a:xfrm>
            <a:off x="6019800" y="1981200"/>
            <a:ext cx="2752725" cy="1657350"/>
          </a:xfrm>
          <a:prstGeom prst="rect">
            <a:avLst/>
          </a:prstGeom>
        </p:spPr>
      </p:pic>
      <p:pic>
        <p:nvPicPr>
          <p:cNvPr id="5" name="Picture 4" descr="আরশোলা.jpg"/>
          <p:cNvPicPr>
            <a:picLocks noChangeAspect="1"/>
          </p:cNvPicPr>
          <p:nvPr/>
        </p:nvPicPr>
        <p:blipFill>
          <a:blip r:embed="rId3"/>
          <a:stretch>
            <a:fillRect/>
          </a:stretch>
        </p:blipFill>
        <p:spPr>
          <a:xfrm>
            <a:off x="6019800" y="3657600"/>
            <a:ext cx="2781300" cy="1647825"/>
          </a:xfrm>
          <a:prstGeom prst="rect">
            <a:avLst/>
          </a:prstGeom>
        </p:spPr>
      </p:pic>
      <p:pic>
        <p:nvPicPr>
          <p:cNvPr id="7" name="Picture 6" descr="চিংরি১.jpg"/>
          <p:cNvPicPr>
            <a:picLocks noChangeAspect="1"/>
          </p:cNvPicPr>
          <p:nvPr/>
        </p:nvPicPr>
        <p:blipFill>
          <a:blip r:embed="rId4"/>
          <a:stretch>
            <a:fillRect/>
          </a:stretch>
        </p:blipFill>
        <p:spPr>
          <a:xfrm>
            <a:off x="2667000" y="5172075"/>
            <a:ext cx="2705100" cy="1685925"/>
          </a:xfrm>
          <a:prstGeom prst="rect">
            <a:avLst/>
          </a:prstGeom>
        </p:spPr>
      </p:pic>
      <p:pic>
        <p:nvPicPr>
          <p:cNvPr id="8" name="Picture 7" descr="প্রজাপতি.jpg"/>
          <p:cNvPicPr>
            <a:picLocks noChangeAspect="1"/>
          </p:cNvPicPr>
          <p:nvPr/>
        </p:nvPicPr>
        <p:blipFill>
          <a:blip r:embed="rId5"/>
          <a:stretch>
            <a:fillRect/>
          </a:stretch>
        </p:blipFill>
        <p:spPr>
          <a:xfrm>
            <a:off x="0" y="5172075"/>
            <a:ext cx="2705100" cy="1685925"/>
          </a:xfrm>
          <a:prstGeom prst="rect">
            <a:avLst/>
          </a:prstGeom>
        </p:spPr>
      </p:pic>
      <p:pic>
        <p:nvPicPr>
          <p:cNvPr id="9" name="Picture 8" descr="12.jpg"/>
          <p:cNvPicPr>
            <a:picLocks noChangeAspect="1"/>
          </p:cNvPicPr>
          <p:nvPr/>
        </p:nvPicPr>
        <p:blipFill>
          <a:blip r:embed="rId6"/>
          <a:stretch>
            <a:fillRect/>
          </a:stretch>
        </p:blipFill>
        <p:spPr>
          <a:xfrm>
            <a:off x="0" y="3200400"/>
            <a:ext cx="2876550" cy="1590675"/>
          </a:xfrm>
          <a:prstGeom prst="rect">
            <a:avLst/>
          </a:prstGeom>
        </p:spPr>
      </p:pic>
      <p:pic>
        <p:nvPicPr>
          <p:cNvPr id="10" name="Picture 9" descr="13.jpg"/>
          <p:cNvPicPr>
            <a:picLocks noChangeAspect="1"/>
          </p:cNvPicPr>
          <p:nvPr/>
        </p:nvPicPr>
        <p:blipFill>
          <a:blip r:embed="rId7"/>
          <a:stretch>
            <a:fillRect/>
          </a:stretch>
        </p:blipFill>
        <p:spPr>
          <a:xfrm>
            <a:off x="3048000" y="3124200"/>
            <a:ext cx="2238375" cy="1905000"/>
          </a:xfrm>
          <a:prstGeom prst="rect">
            <a:avLst/>
          </a:prstGeom>
        </p:spPr>
      </p:pic>
      <p:pic>
        <p:nvPicPr>
          <p:cNvPr id="11" name="Picture 10" descr="14.jpg"/>
          <p:cNvPicPr>
            <a:picLocks noChangeAspect="1"/>
          </p:cNvPicPr>
          <p:nvPr/>
        </p:nvPicPr>
        <p:blipFill>
          <a:blip r:embed="rId8"/>
          <a:stretch>
            <a:fillRect/>
          </a:stretch>
        </p:blipFill>
        <p:spPr>
          <a:xfrm>
            <a:off x="5943600" y="5257800"/>
            <a:ext cx="2857500" cy="1600200"/>
          </a:xfrm>
          <a:prstGeom prst="rect">
            <a:avLst/>
          </a:prstGeom>
        </p:spPr>
      </p:pic>
      <p:pic>
        <p:nvPicPr>
          <p:cNvPr id="12" name="Picture 11" descr="15.jpg"/>
          <p:cNvPicPr>
            <a:picLocks noChangeAspect="1"/>
          </p:cNvPicPr>
          <p:nvPr/>
        </p:nvPicPr>
        <p:blipFill>
          <a:blip r:embed="rId9"/>
          <a:stretch>
            <a:fillRect/>
          </a:stretch>
        </p:blipFill>
        <p:spPr>
          <a:xfrm>
            <a:off x="6019800" y="990600"/>
            <a:ext cx="2876550" cy="15906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4)">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1" presetClass="entr" presetSubtype="0" fill="hold" nodeType="clickEffect">
                                  <p:stCondLst>
                                    <p:cond delay="0"/>
                                  </p:stCondLst>
                                  <p:childTnLst>
                                    <p:set>
                                      <p:cBhvr>
                                        <p:cTn id="31" dur="1000">
                                          <p:stCondLst>
                                            <p:cond delay="0"/>
                                          </p:stCondLst>
                                        </p:cTn>
                                        <p:tgtEl>
                                          <p:spTgt spid="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slide(fromBottom)">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3" presetClass="entr" presetSubtype="16"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plus(in)">
                                      <p:cBhvr>
                                        <p:cTn id="4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8077200" cy="2585323"/>
          </a:xfrm>
          <a:prstGeom prst="rect">
            <a:avLst/>
          </a:prstGeom>
          <a:noFill/>
        </p:spPr>
        <p:txBody>
          <a:bodyPr wrap="square" rtlCol="0">
            <a:spAutoFit/>
          </a:bodyPr>
          <a:lstStyle/>
          <a:p>
            <a:r>
              <a:rPr lang="bn-IN" dirty="0" smtClean="0">
                <a:latin typeface="NikoshBAN" pitchFamily="2" charset="0"/>
                <a:cs typeface="NikoshBAN" pitchFamily="2" charset="0"/>
              </a:rPr>
              <a:t>৭। পর্বঃ মলাস্কা( </a:t>
            </a:r>
            <a:r>
              <a:rPr lang="en-US" dirty="0" err="1" smtClean="0">
                <a:latin typeface="NikoshBAN" pitchFamily="2" charset="0"/>
                <a:cs typeface="NikoshBAN" pitchFamily="2" charset="0"/>
              </a:rPr>
              <a:t>Mollusca</a:t>
            </a:r>
            <a:r>
              <a:rPr lang="en-US" dirty="0" smtClean="0">
                <a:latin typeface="NikoshBAN" pitchFamily="2" charset="0"/>
                <a:cs typeface="NikoshBAN" pitchFamily="2" charset="0"/>
              </a:rPr>
              <a:t>)</a:t>
            </a:r>
          </a:p>
          <a:p>
            <a:r>
              <a:rPr lang="en-US" dirty="0" err="1" smtClean="0">
                <a:latin typeface="NikoshBAN" pitchFamily="2" charset="0"/>
                <a:cs typeface="NikoshBAN" pitchFamily="2" charset="0"/>
              </a:rPr>
              <a:t>স্বভাব</a:t>
            </a:r>
            <a:r>
              <a:rPr lang="en-US" dirty="0" smtClean="0">
                <a:latin typeface="NikoshBAN" pitchFamily="2" charset="0"/>
                <a:cs typeface="NikoshBAN" pitchFamily="2" charset="0"/>
              </a:rPr>
              <a:t> ও </a:t>
            </a:r>
            <a:r>
              <a:rPr lang="en-US" dirty="0" err="1" smtClean="0">
                <a:latin typeface="NikoshBAN" pitchFamily="2" charset="0"/>
                <a:cs typeface="NikoshBAN" pitchFamily="2" charset="0"/>
              </a:rPr>
              <a:t>বাসস্থানঃ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এই</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পর্বের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প্রাণীদের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গঠন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বাসস্থান</a:t>
            </a:r>
            <a:r>
              <a:rPr lang="en-US" dirty="0" smtClean="0">
                <a:latin typeface="NikoshBAN" pitchFamily="2" charset="0"/>
                <a:cs typeface="NikoshBAN" pitchFamily="2" charset="0"/>
              </a:rPr>
              <a:t> ও </a:t>
            </a:r>
            <a:r>
              <a:rPr lang="en-US" dirty="0" err="1" smtClean="0">
                <a:latin typeface="NikoshBAN" pitchFamily="2" charset="0"/>
                <a:cs typeface="NikoshBAN" pitchFamily="2" charset="0"/>
              </a:rPr>
              <a:t>স্বভাব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বৈচিত্রপূর্ণ</a:t>
            </a:r>
            <a:r>
              <a:rPr lang="en-US" dirty="0" smtClean="0">
                <a:latin typeface="NikoshBAN" pitchFamily="2" charset="0"/>
                <a:cs typeface="NikoshBAN" pitchFamily="2" charset="0"/>
              </a:rPr>
              <a:t> । </a:t>
            </a:r>
            <a:r>
              <a:rPr lang="en-US" dirty="0" err="1" smtClean="0">
                <a:latin typeface="NikoshBAN" pitchFamily="2" charset="0"/>
                <a:cs typeface="NikoshBAN" pitchFamily="2" charset="0"/>
              </a:rPr>
              <a:t>এরা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পৃথিবীর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সকল</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পরিবেশে</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বাস</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সবাই</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সামুদ্রিক</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এবং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সাগরের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বিভিন্ন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স্তরে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বাস</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করে</a:t>
            </a:r>
            <a:r>
              <a:rPr lang="en-US" dirty="0" smtClean="0">
                <a:latin typeface="NikoshBAN" pitchFamily="2" charset="0"/>
                <a:cs typeface="NikoshBAN" pitchFamily="2" charset="0"/>
              </a:rPr>
              <a:t> । </a:t>
            </a:r>
            <a:r>
              <a:rPr lang="en-US" dirty="0" err="1" smtClean="0">
                <a:latin typeface="NikoshBAN" pitchFamily="2" charset="0"/>
                <a:cs typeface="NikoshBAN" pitchFamily="2" charset="0"/>
              </a:rPr>
              <a:t>কিছু</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কিছু</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প্রজাতি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পাহাড়ি</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অঞ্চলে</a:t>
            </a:r>
            <a:r>
              <a:rPr lang="en-US" dirty="0" smtClean="0">
                <a:latin typeface="NikoshBAN" pitchFamily="2" charset="0"/>
                <a:cs typeface="NikoshBAN" pitchFamily="2" charset="0"/>
              </a:rPr>
              <a:t> , </a:t>
            </a:r>
            <a:r>
              <a:rPr lang="en-US" dirty="0" err="1" smtClean="0">
                <a:latin typeface="NikoshBAN" pitchFamily="2" charset="0"/>
                <a:cs typeface="NikoshBAN" pitchFamily="2" charset="0"/>
              </a:rPr>
              <a:t>বনেজঙ্গলে</a:t>
            </a:r>
            <a:r>
              <a:rPr lang="bn-IN" dirty="0" smtClean="0">
                <a:latin typeface="NikoshBAN" pitchFamily="2" charset="0"/>
                <a:cs typeface="NikoshBAN" pitchFamily="2" charset="0"/>
              </a:rPr>
              <a:t> </a:t>
            </a:r>
            <a:r>
              <a:rPr lang="en-US" dirty="0" smtClean="0">
                <a:latin typeface="NikoshBAN" pitchFamily="2" charset="0"/>
                <a:cs typeface="NikoshBAN" pitchFamily="2" charset="0"/>
              </a:rPr>
              <a:t>ও </a:t>
            </a:r>
            <a:r>
              <a:rPr lang="en-US" dirty="0" err="1" smtClean="0">
                <a:latin typeface="NikoshBAN" pitchFamily="2" charset="0"/>
                <a:cs typeface="NikoshBAN" pitchFamily="2" charset="0"/>
              </a:rPr>
              <a:t>স্বাদুপানিতে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বাস</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করে</a:t>
            </a:r>
            <a:r>
              <a:rPr lang="en-US" dirty="0" smtClean="0">
                <a:latin typeface="NikoshBAN" pitchFamily="2" charset="0"/>
                <a:cs typeface="NikoshBAN" pitchFamily="2" charset="0"/>
              </a:rPr>
              <a:t>। </a:t>
            </a:r>
          </a:p>
          <a:p>
            <a:r>
              <a:rPr lang="en-US" dirty="0" err="1" smtClean="0">
                <a:latin typeface="NikoshBAN" pitchFamily="2" charset="0"/>
                <a:cs typeface="NikoshBAN" pitchFamily="2" charset="0"/>
              </a:rPr>
              <a:t>সাধারণ</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বৈশিষ্ট্যঃ</a:t>
            </a:r>
            <a:r>
              <a:rPr lang="en-US" dirty="0" smtClean="0">
                <a:latin typeface="NikoshBAN" pitchFamily="2" charset="0"/>
                <a:cs typeface="NikoshBAN" pitchFamily="2" charset="0"/>
              </a:rPr>
              <a:t> </a:t>
            </a:r>
          </a:p>
          <a:p>
            <a:r>
              <a:rPr lang="en-US" dirty="0" smtClean="0">
                <a:latin typeface="NikoshBAN" pitchFamily="2" charset="0"/>
                <a:cs typeface="NikoshBAN" pitchFamily="2" charset="0"/>
              </a:rPr>
              <a:t>১। </a:t>
            </a:r>
            <a:r>
              <a:rPr lang="en-US" dirty="0" err="1" smtClean="0">
                <a:latin typeface="NikoshBAN" pitchFamily="2" charset="0"/>
                <a:cs typeface="NikoshBAN" pitchFamily="2" charset="0"/>
              </a:rPr>
              <a:t>দেহ</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নরম</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নরম</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দেহটি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সাধারণত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শক্ত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খোলস</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দ্বারা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আবৃত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থাকে</a:t>
            </a:r>
            <a:r>
              <a:rPr lang="en-US" dirty="0" smtClean="0">
                <a:latin typeface="NikoshBAN" pitchFamily="2" charset="0"/>
                <a:cs typeface="NikoshBAN" pitchFamily="2" charset="0"/>
              </a:rPr>
              <a:t>।</a:t>
            </a:r>
          </a:p>
          <a:p>
            <a:r>
              <a:rPr lang="en-US" dirty="0" smtClean="0">
                <a:latin typeface="NikoshBAN" pitchFamily="2" charset="0"/>
                <a:cs typeface="NikoshBAN" pitchFamily="2" charset="0"/>
              </a:rPr>
              <a:t>২। </a:t>
            </a:r>
            <a:r>
              <a:rPr lang="en-US" dirty="0" err="1" smtClean="0">
                <a:latin typeface="NikoshBAN" pitchFamily="2" charset="0"/>
                <a:cs typeface="NikoshBAN" pitchFamily="2" charset="0"/>
              </a:rPr>
              <a:t>পেশি</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বহুল</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দিয়ে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এরা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চলাচল</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করে</a:t>
            </a:r>
            <a:r>
              <a:rPr lang="en-US" dirty="0" smtClean="0">
                <a:latin typeface="NikoshBAN" pitchFamily="2" charset="0"/>
                <a:cs typeface="NikoshBAN" pitchFamily="2" charset="0"/>
              </a:rPr>
              <a:t>। </a:t>
            </a:r>
          </a:p>
          <a:p>
            <a:r>
              <a:rPr lang="en-US" dirty="0" smtClean="0">
                <a:latin typeface="NikoshBAN" pitchFamily="2" charset="0"/>
                <a:cs typeface="NikoshBAN" pitchFamily="2" charset="0"/>
              </a:rPr>
              <a:t>৩।ফুসফুস </a:t>
            </a:r>
            <a:r>
              <a:rPr lang="en-US" dirty="0" err="1" smtClean="0">
                <a:latin typeface="NikoshBAN" pitchFamily="2" charset="0"/>
                <a:cs typeface="NikoshBAN" pitchFamily="2" charset="0"/>
              </a:rPr>
              <a:t>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ফুলকার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সাহায্যে</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শ্বসনকার্য</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চালায়</a:t>
            </a:r>
            <a:r>
              <a:rPr lang="en-US" dirty="0" smtClean="0">
                <a:latin typeface="NikoshBAN" pitchFamily="2" charset="0"/>
                <a:cs typeface="NikoshBAN" pitchFamily="2" charset="0"/>
              </a:rPr>
              <a:t>।</a:t>
            </a:r>
          </a:p>
          <a:p>
            <a:r>
              <a:rPr lang="en-US" dirty="0" err="1" smtClean="0">
                <a:latin typeface="NikoshBAN" pitchFamily="2" charset="0"/>
                <a:cs typeface="NikoshBAN" pitchFamily="2" charset="0"/>
              </a:rPr>
              <a:t>উদাহরণঃ</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শামুক</a:t>
            </a:r>
            <a:r>
              <a:rPr lang="en-US" dirty="0" smtClean="0">
                <a:latin typeface="NikoshBAN" pitchFamily="2" charset="0"/>
                <a:cs typeface="NikoshBAN" pitchFamily="2" charset="0"/>
              </a:rPr>
              <a:t> , </a:t>
            </a:r>
            <a:r>
              <a:rPr lang="en-US" dirty="0" err="1" smtClean="0">
                <a:latin typeface="NikoshBAN" pitchFamily="2" charset="0"/>
                <a:cs typeface="NikoshBAN" pitchFamily="2" charset="0"/>
              </a:rPr>
              <a:t>ঝিনুক</a:t>
            </a:r>
            <a:r>
              <a:rPr lang="en-US" dirty="0" smtClean="0">
                <a:latin typeface="NikoshBAN" pitchFamily="2" charset="0"/>
                <a:cs typeface="NikoshBAN" pitchFamily="2" charset="0"/>
              </a:rPr>
              <a:t>  </a:t>
            </a:r>
            <a:endParaRPr lang="en-US" dirty="0">
              <a:latin typeface="NikoshBAN" pitchFamily="2" charset="0"/>
              <a:cs typeface="NikoshBAN" pitchFamily="2" charset="0"/>
            </a:endParaRPr>
          </a:p>
        </p:txBody>
      </p:sp>
      <p:pic>
        <p:nvPicPr>
          <p:cNvPr id="3" name="Picture 2" descr="jhinuk.jpg"/>
          <p:cNvPicPr>
            <a:picLocks noChangeAspect="1"/>
          </p:cNvPicPr>
          <p:nvPr/>
        </p:nvPicPr>
        <p:blipFill>
          <a:blip r:embed="rId2"/>
          <a:stretch>
            <a:fillRect/>
          </a:stretch>
        </p:blipFill>
        <p:spPr>
          <a:xfrm>
            <a:off x="3657600" y="3352800"/>
            <a:ext cx="2752725" cy="1657350"/>
          </a:xfrm>
          <a:prstGeom prst="rect">
            <a:avLst/>
          </a:prstGeom>
        </p:spPr>
      </p:pic>
      <p:pic>
        <p:nvPicPr>
          <p:cNvPr id="4" name="Picture 3" descr="শামুক.jpg"/>
          <p:cNvPicPr>
            <a:picLocks noChangeAspect="1"/>
          </p:cNvPicPr>
          <p:nvPr/>
        </p:nvPicPr>
        <p:blipFill>
          <a:blip r:embed="rId3"/>
          <a:stretch>
            <a:fillRect/>
          </a:stretch>
        </p:blipFill>
        <p:spPr>
          <a:xfrm>
            <a:off x="6019800" y="5257800"/>
            <a:ext cx="2857500" cy="1600200"/>
          </a:xfrm>
          <a:prstGeom prst="rect">
            <a:avLst/>
          </a:prstGeom>
        </p:spPr>
      </p:pic>
      <p:pic>
        <p:nvPicPr>
          <p:cNvPr id="5" name="Picture 4" descr="index.jpg"/>
          <p:cNvPicPr>
            <a:picLocks noChangeAspect="1"/>
          </p:cNvPicPr>
          <p:nvPr/>
        </p:nvPicPr>
        <p:blipFill>
          <a:blip r:embed="rId4"/>
          <a:stretch>
            <a:fillRect/>
          </a:stretch>
        </p:blipFill>
        <p:spPr>
          <a:xfrm>
            <a:off x="304800" y="3429000"/>
            <a:ext cx="3190875" cy="1438275"/>
          </a:xfrm>
          <a:prstGeom prst="rect">
            <a:avLst/>
          </a:prstGeom>
        </p:spPr>
      </p:pic>
      <p:pic>
        <p:nvPicPr>
          <p:cNvPr id="6" name="Picture 5" descr="16.jpg"/>
          <p:cNvPicPr>
            <a:picLocks noChangeAspect="1"/>
          </p:cNvPicPr>
          <p:nvPr/>
        </p:nvPicPr>
        <p:blipFill>
          <a:blip r:embed="rId5"/>
          <a:stretch>
            <a:fillRect/>
          </a:stretch>
        </p:blipFill>
        <p:spPr>
          <a:xfrm>
            <a:off x="6705600" y="2590800"/>
            <a:ext cx="1876425" cy="2438400"/>
          </a:xfrm>
          <a:prstGeom prst="rect">
            <a:avLst/>
          </a:prstGeom>
        </p:spPr>
      </p:pic>
      <p:pic>
        <p:nvPicPr>
          <p:cNvPr id="7" name="Picture 6" descr="17.jpg"/>
          <p:cNvPicPr>
            <a:picLocks noChangeAspect="1"/>
          </p:cNvPicPr>
          <p:nvPr/>
        </p:nvPicPr>
        <p:blipFill>
          <a:blip r:embed="rId6"/>
          <a:stretch>
            <a:fillRect/>
          </a:stretch>
        </p:blipFill>
        <p:spPr>
          <a:xfrm>
            <a:off x="304800" y="5181600"/>
            <a:ext cx="3267075" cy="14001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1" presetClass="entr" presetSubtype="0" fill="hold" nodeType="clickEffect">
                                  <p:stCondLst>
                                    <p:cond delay="0"/>
                                  </p:stCondLst>
                                  <p:childTnLst>
                                    <p:set>
                                      <p:cBhvr>
                                        <p:cTn id="31" dur="1000">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09600"/>
            <a:ext cx="8915400" cy="923330"/>
          </a:xfrm>
          <a:prstGeom prst="rect">
            <a:avLst/>
          </a:prstGeom>
          <a:noFill/>
        </p:spPr>
        <p:txBody>
          <a:bodyPr wrap="square" rtlCol="0">
            <a:spAutoFit/>
          </a:bodyPr>
          <a:lstStyle/>
          <a:p>
            <a:r>
              <a:rPr lang="en-US" dirty="0" smtClean="0">
                <a:latin typeface="NikoshBAN" pitchFamily="2" charset="0"/>
                <a:cs typeface="NikoshBAN" pitchFamily="2" charset="0"/>
              </a:rPr>
              <a:t>৮। </a:t>
            </a:r>
            <a:r>
              <a:rPr lang="en-US" dirty="0" err="1" smtClean="0">
                <a:latin typeface="NikoshBAN" pitchFamily="2" charset="0"/>
                <a:cs typeface="NikoshBAN" pitchFamily="2" charset="0"/>
              </a:rPr>
              <a:t>পর্বঃ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একাইনোডারমাটা</a:t>
            </a:r>
            <a:r>
              <a:rPr lang="en-US" dirty="0" smtClean="0">
                <a:latin typeface="NikoshBAN" pitchFamily="2" charset="0"/>
                <a:cs typeface="NikoshBAN" pitchFamily="2" charset="0"/>
              </a:rPr>
              <a:t>(</a:t>
            </a:r>
            <a:r>
              <a:rPr lang="en-US" dirty="0" err="1" smtClean="0">
                <a:latin typeface="NikoshBAN" pitchFamily="2" charset="0"/>
                <a:cs typeface="NikoshBAN" pitchFamily="2" charset="0"/>
              </a:rPr>
              <a:t>Echinodermata</a:t>
            </a:r>
            <a:r>
              <a:rPr lang="en-US" dirty="0" smtClean="0">
                <a:latin typeface="NikoshBAN" pitchFamily="2" charset="0"/>
                <a:cs typeface="NikoshBAN" pitchFamily="2" charset="0"/>
              </a:rPr>
              <a:t>)</a:t>
            </a:r>
          </a:p>
          <a:p>
            <a:r>
              <a:rPr lang="en-US" dirty="0" err="1" smtClean="0">
                <a:latin typeface="NikoshBAN" pitchFamily="2" charset="0"/>
                <a:cs typeface="NikoshBAN" pitchFamily="2" charset="0"/>
              </a:rPr>
              <a:t>স্বভাব</a:t>
            </a:r>
            <a:r>
              <a:rPr lang="en-US" dirty="0" smtClean="0">
                <a:latin typeface="NikoshBAN" pitchFamily="2" charset="0"/>
                <a:cs typeface="NikoshBAN" pitchFamily="2" charset="0"/>
              </a:rPr>
              <a:t> ও </a:t>
            </a:r>
            <a:r>
              <a:rPr lang="en-US" dirty="0" err="1" smtClean="0">
                <a:latin typeface="NikoshBAN" pitchFamily="2" charset="0"/>
                <a:cs typeface="NikoshBAN" pitchFamily="2" charset="0"/>
              </a:rPr>
              <a:t>বাসস্থানঃ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এই</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পর্বের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সকল</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প্রাণী</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সামুদ্রিক</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পৃথিবীর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সকল</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মহাসাগরে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এবং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সকল</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অগভীরতায়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এদের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বসবাস</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করতে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দেখা</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যায়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এদের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স্থলে</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মিঠা</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পানিতে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পাওয়া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যায়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এরা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অধিকাংশ</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মুক্তজীবী</a:t>
            </a:r>
            <a:r>
              <a:rPr lang="en-US" dirty="0" smtClean="0">
                <a:latin typeface="NikoshBAN" pitchFamily="2" charset="0"/>
                <a:cs typeface="NikoshBAN" pitchFamily="2" charset="0"/>
              </a:rPr>
              <a:t>।  </a:t>
            </a:r>
            <a:endParaRPr lang="en-US" dirty="0">
              <a:latin typeface="NikoshBAN" pitchFamily="2" charset="0"/>
              <a:cs typeface="NikoshBAN" pitchFamily="2" charset="0"/>
            </a:endParaRPr>
          </a:p>
        </p:txBody>
      </p:sp>
      <p:sp>
        <p:nvSpPr>
          <p:cNvPr id="3" name="TextBox 2"/>
          <p:cNvSpPr txBox="1"/>
          <p:nvPr/>
        </p:nvSpPr>
        <p:spPr>
          <a:xfrm>
            <a:off x="381000" y="1600200"/>
            <a:ext cx="6400800" cy="1754326"/>
          </a:xfrm>
          <a:prstGeom prst="rect">
            <a:avLst/>
          </a:prstGeom>
          <a:noFill/>
        </p:spPr>
        <p:txBody>
          <a:bodyPr wrap="square" rtlCol="0">
            <a:spAutoFit/>
          </a:bodyPr>
          <a:lstStyle/>
          <a:p>
            <a:r>
              <a:rPr lang="en-US" dirty="0" err="1" smtClean="0">
                <a:latin typeface="NikoshBAN" pitchFamily="2" charset="0"/>
                <a:cs typeface="NikoshBAN" pitchFamily="2" charset="0"/>
              </a:rPr>
              <a:t>সাধারণ</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বৈশিষ্ট্যঃ</a:t>
            </a:r>
            <a:r>
              <a:rPr lang="en-US" dirty="0" smtClean="0">
                <a:latin typeface="NikoshBAN" pitchFamily="2" charset="0"/>
                <a:cs typeface="NikoshBAN" pitchFamily="2" charset="0"/>
              </a:rPr>
              <a:t> </a:t>
            </a:r>
          </a:p>
          <a:p>
            <a:r>
              <a:rPr lang="en-US" dirty="0" smtClean="0">
                <a:latin typeface="NikoshBAN" pitchFamily="2" charset="0"/>
                <a:cs typeface="NikoshBAN" pitchFamily="2" charset="0"/>
              </a:rPr>
              <a:t>১। </a:t>
            </a:r>
            <a:r>
              <a:rPr lang="en-US" dirty="0" err="1" smtClean="0">
                <a:latin typeface="NikoshBAN" pitchFamily="2" charset="0"/>
                <a:cs typeface="NikoshBAN" pitchFamily="2" charset="0"/>
              </a:rPr>
              <a:t>দেহত্বক</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কাঁটাযুক্ত</a:t>
            </a:r>
            <a:r>
              <a:rPr lang="en-US" dirty="0" smtClean="0">
                <a:latin typeface="NikoshBAN" pitchFamily="2" charset="0"/>
                <a:cs typeface="NikoshBAN" pitchFamily="2" charset="0"/>
              </a:rPr>
              <a:t>। </a:t>
            </a:r>
          </a:p>
          <a:p>
            <a:r>
              <a:rPr lang="en-US" dirty="0" smtClean="0">
                <a:latin typeface="NikoshBAN" pitchFamily="2" charset="0"/>
                <a:cs typeface="NikoshBAN" pitchFamily="2" charset="0"/>
              </a:rPr>
              <a:t>২।দেহ </a:t>
            </a:r>
            <a:r>
              <a:rPr lang="en-US" dirty="0" err="1" smtClean="0">
                <a:latin typeface="NikoshBAN" pitchFamily="2" charset="0"/>
                <a:cs typeface="NikoshBAN" pitchFamily="2" charset="0"/>
              </a:rPr>
              <a:t>পাঁচটি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সমান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ভাগে</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বিভক্ত</a:t>
            </a:r>
            <a:r>
              <a:rPr lang="en-US" dirty="0" smtClean="0">
                <a:latin typeface="NikoshBAN" pitchFamily="2" charset="0"/>
                <a:cs typeface="NikoshBAN" pitchFamily="2" charset="0"/>
              </a:rPr>
              <a:t>। </a:t>
            </a:r>
          </a:p>
          <a:p>
            <a:r>
              <a:rPr lang="en-US" dirty="0" smtClean="0">
                <a:latin typeface="NikoshBAN" pitchFamily="2" charset="0"/>
                <a:cs typeface="NikoshBAN" pitchFamily="2" charset="0"/>
              </a:rPr>
              <a:t>৩। </a:t>
            </a:r>
            <a:r>
              <a:rPr lang="en-US" dirty="0" err="1" smtClean="0">
                <a:latin typeface="NikoshBAN" pitchFamily="2" charset="0"/>
                <a:cs typeface="NikoshBAN" pitchFamily="2" charset="0"/>
              </a:rPr>
              <a:t>পানি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সংবহন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তন্ত্র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থাকে</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এবং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নালিপদের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সাহায্যে</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চলাচল</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করে</a:t>
            </a:r>
            <a:r>
              <a:rPr lang="en-US" dirty="0" smtClean="0">
                <a:latin typeface="NikoshBAN" pitchFamily="2" charset="0"/>
                <a:cs typeface="NikoshBAN" pitchFamily="2" charset="0"/>
              </a:rPr>
              <a:t>। </a:t>
            </a:r>
          </a:p>
          <a:p>
            <a:r>
              <a:rPr lang="en-US" dirty="0" smtClean="0">
                <a:latin typeface="NikoshBAN" pitchFamily="2" charset="0"/>
                <a:cs typeface="NikoshBAN" pitchFamily="2" charset="0"/>
              </a:rPr>
              <a:t>৪। </a:t>
            </a:r>
            <a:r>
              <a:rPr lang="en-US" dirty="0" err="1" smtClean="0">
                <a:latin typeface="NikoshBAN" pitchFamily="2" charset="0"/>
                <a:cs typeface="NikoshBAN" pitchFamily="2" charset="0"/>
              </a:rPr>
              <a:t>পূর্ণাংগ</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প্রাণ</a:t>
            </a:r>
            <a:r>
              <a:rPr lang="bn-IN" dirty="0" smtClean="0">
                <a:latin typeface="NikoshBAN" pitchFamily="2" charset="0"/>
                <a:cs typeface="NikoshBAN" pitchFamily="2" charset="0"/>
              </a:rPr>
              <a:t>ী</a:t>
            </a:r>
            <a:r>
              <a:rPr lang="en-US" dirty="0" err="1" smtClean="0">
                <a:latin typeface="NikoshBAN" pitchFamily="2" charset="0"/>
                <a:cs typeface="NikoshBAN" pitchFamily="2" charset="0"/>
              </a:rPr>
              <a:t>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অংকীয়</a:t>
            </a:r>
            <a:r>
              <a:rPr lang="en-US" dirty="0" smtClean="0">
                <a:latin typeface="NikoshBAN" pitchFamily="2" charset="0"/>
                <a:cs typeface="NikoshBAN" pitchFamily="2" charset="0"/>
              </a:rPr>
              <a:t> ও </a:t>
            </a:r>
            <a:r>
              <a:rPr lang="en-US" dirty="0" err="1" smtClean="0">
                <a:latin typeface="NikoshBAN" pitchFamily="2" charset="0"/>
                <a:cs typeface="NikoshBAN" pitchFamily="2" charset="0"/>
              </a:rPr>
              <a:t>পৃষ্ঠদেশ</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নির্ণয়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যায়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কিন্তু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মাথা</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চিহ্নিত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যায়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না</a:t>
            </a:r>
            <a:r>
              <a:rPr lang="en-US" dirty="0" smtClean="0">
                <a:latin typeface="NikoshBAN" pitchFamily="2" charset="0"/>
                <a:cs typeface="NikoshBAN" pitchFamily="2" charset="0"/>
              </a:rPr>
              <a:t>।</a:t>
            </a:r>
          </a:p>
          <a:p>
            <a:r>
              <a:rPr lang="en-US" dirty="0" err="1" smtClean="0">
                <a:latin typeface="NikoshBAN" pitchFamily="2" charset="0"/>
                <a:cs typeface="NikoshBAN" pitchFamily="2" charset="0"/>
              </a:rPr>
              <a:t>উদাহরণঃ</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তারা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মাছ</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সমুদ্র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শশা</a:t>
            </a:r>
            <a:r>
              <a:rPr lang="en-US" dirty="0" smtClean="0">
                <a:latin typeface="NikoshBAN" pitchFamily="2" charset="0"/>
                <a:cs typeface="NikoshBAN" pitchFamily="2" charset="0"/>
              </a:rPr>
              <a:t>  </a:t>
            </a:r>
            <a:endParaRPr lang="en-US" dirty="0">
              <a:latin typeface="NikoshBAN" pitchFamily="2" charset="0"/>
              <a:cs typeface="NikoshBAN" pitchFamily="2" charset="0"/>
            </a:endParaRPr>
          </a:p>
        </p:txBody>
      </p:sp>
      <p:pic>
        <p:nvPicPr>
          <p:cNvPr id="4" name="Picture 3" descr="তারা মাচ১.jpg"/>
          <p:cNvPicPr>
            <a:picLocks noChangeAspect="1"/>
          </p:cNvPicPr>
          <p:nvPr/>
        </p:nvPicPr>
        <p:blipFill>
          <a:blip r:embed="rId2"/>
          <a:stretch>
            <a:fillRect/>
          </a:stretch>
        </p:blipFill>
        <p:spPr>
          <a:xfrm>
            <a:off x="0" y="5010150"/>
            <a:ext cx="2466975" cy="1847850"/>
          </a:xfrm>
          <a:prstGeom prst="rect">
            <a:avLst/>
          </a:prstGeom>
        </p:spPr>
      </p:pic>
      <p:pic>
        <p:nvPicPr>
          <p:cNvPr id="5" name="Picture 4" descr="সমুদ্র সশা১.jpg"/>
          <p:cNvPicPr>
            <a:picLocks noChangeAspect="1"/>
          </p:cNvPicPr>
          <p:nvPr/>
        </p:nvPicPr>
        <p:blipFill>
          <a:blip r:embed="rId3"/>
          <a:stretch>
            <a:fillRect/>
          </a:stretch>
        </p:blipFill>
        <p:spPr>
          <a:xfrm>
            <a:off x="5791200" y="3352800"/>
            <a:ext cx="3028950" cy="1514475"/>
          </a:xfrm>
          <a:prstGeom prst="rect">
            <a:avLst/>
          </a:prstGeom>
        </p:spPr>
      </p:pic>
      <p:pic>
        <p:nvPicPr>
          <p:cNvPr id="6" name="Picture 5" descr="18.jpg"/>
          <p:cNvPicPr>
            <a:picLocks noChangeAspect="1"/>
          </p:cNvPicPr>
          <p:nvPr/>
        </p:nvPicPr>
        <p:blipFill>
          <a:blip r:embed="rId4"/>
          <a:stretch>
            <a:fillRect/>
          </a:stretch>
        </p:blipFill>
        <p:spPr>
          <a:xfrm>
            <a:off x="2895600" y="5133975"/>
            <a:ext cx="2647950" cy="1724025"/>
          </a:xfrm>
          <a:prstGeom prst="rect">
            <a:avLst/>
          </a:prstGeom>
        </p:spPr>
      </p:pic>
      <p:pic>
        <p:nvPicPr>
          <p:cNvPr id="7" name="Picture 6" descr="19.jpg"/>
          <p:cNvPicPr>
            <a:picLocks noChangeAspect="1"/>
          </p:cNvPicPr>
          <p:nvPr/>
        </p:nvPicPr>
        <p:blipFill>
          <a:blip r:embed="rId5"/>
          <a:stretch>
            <a:fillRect/>
          </a:stretch>
        </p:blipFill>
        <p:spPr>
          <a:xfrm>
            <a:off x="6096000" y="5010150"/>
            <a:ext cx="2466975" cy="18478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lide(fromBottom)">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plus(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heel(4)">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linds(horizontal)">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33400"/>
            <a:ext cx="8991600" cy="2862322"/>
          </a:xfrm>
          <a:prstGeom prst="rect">
            <a:avLst/>
          </a:prstGeom>
          <a:noFill/>
        </p:spPr>
        <p:txBody>
          <a:bodyPr wrap="square" rtlCol="0">
            <a:spAutoFit/>
          </a:bodyPr>
          <a:lstStyle/>
          <a:p>
            <a:r>
              <a:rPr lang="bn-IN" dirty="0" smtClean="0">
                <a:latin typeface="NikoshBAN" pitchFamily="2" charset="0"/>
                <a:cs typeface="NikoshBAN" pitchFamily="2" charset="0"/>
              </a:rPr>
              <a:t>       মেরুদণ্ডী  প্রাণীর শ্রেণিবিন্যাস  ৯। পর্বঃ</a:t>
            </a:r>
            <a:r>
              <a:rPr lang="en-US" dirty="0" err="1" smtClean="0">
                <a:latin typeface="NikoshBAN" pitchFamily="2" charset="0"/>
                <a:cs typeface="NikoshBAN" pitchFamily="2" charset="0"/>
              </a:rPr>
              <a:t>করডাটা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Chordata</a:t>
            </a:r>
            <a:r>
              <a:rPr lang="en-US" dirty="0" smtClean="0">
                <a:latin typeface="NikoshBAN" pitchFamily="2" charset="0"/>
                <a:cs typeface="NikoshBAN" pitchFamily="2" charset="0"/>
              </a:rPr>
              <a:t>)</a:t>
            </a:r>
          </a:p>
          <a:p>
            <a:r>
              <a:rPr lang="en-US" dirty="0" err="1" smtClean="0">
                <a:latin typeface="NikoshBAN" pitchFamily="2" charset="0"/>
                <a:cs typeface="NikoshBAN" pitchFamily="2" charset="0"/>
              </a:rPr>
              <a:t>স্বভাব</a:t>
            </a:r>
            <a:r>
              <a:rPr lang="en-US" dirty="0" smtClean="0">
                <a:latin typeface="NikoshBAN" pitchFamily="2" charset="0"/>
                <a:cs typeface="NikoshBAN" pitchFamily="2" charset="0"/>
              </a:rPr>
              <a:t> ও </a:t>
            </a:r>
            <a:r>
              <a:rPr lang="en-US" dirty="0" err="1" smtClean="0">
                <a:latin typeface="NikoshBAN" pitchFamily="2" charset="0"/>
                <a:cs typeface="NikoshBAN" pitchFamily="2" charset="0"/>
              </a:rPr>
              <a:t>বাসস্থানঃ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এরা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পৃথিবীর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সকল</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পরিবেশে</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বাস</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এদের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বহু</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প্রজাতি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ডাঙ্গায়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বাস</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জলচর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করডাটাদের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মধ্যে</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বহু</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প্রজাতি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স্বাদু</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পানিতে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অথবা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সমুদ্রে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বাস</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বহু</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প্রজাতি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বৃক্ষবাসী</a:t>
            </a:r>
            <a:r>
              <a:rPr lang="en-US" dirty="0" smtClean="0">
                <a:latin typeface="NikoshBAN" pitchFamily="2" charset="0"/>
                <a:cs typeface="NikoshBAN" pitchFamily="2" charset="0"/>
              </a:rPr>
              <a:t> , </a:t>
            </a:r>
            <a:r>
              <a:rPr lang="en-US" dirty="0" err="1" smtClean="0">
                <a:latin typeface="NikoshBAN" pitchFamily="2" charset="0"/>
                <a:cs typeface="NikoshBAN" pitchFamily="2" charset="0"/>
              </a:rPr>
              <a:t>মরুবাসী্</a:t>
            </a:r>
            <a:r>
              <a:rPr lang="en-US" dirty="0" smtClean="0">
                <a:latin typeface="NikoshBAN" pitchFamily="2" charset="0"/>
                <a:cs typeface="NikoshBAN" pitchFamily="2" charset="0"/>
              </a:rPr>
              <a:t>‌</a:t>
            </a:r>
            <a:r>
              <a:rPr lang="bn-IN" dirty="0" smtClean="0">
                <a:latin typeface="NikoshBAN" pitchFamily="2" charset="0"/>
                <a:cs typeface="NikoshBAN" pitchFamily="2" charset="0"/>
              </a:rPr>
              <a:t>,</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মেরুবাসী</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গুহাবাসী</a:t>
            </a:r>
            <a:r>
              <a:rPr lang="en-US" dirty="0" smtClean="0">
                <a:latin typeface="NikoshBAN" pitchFamily="2" charset="0"/>
                <a:cs typeface="NikoshBAN" pitchFamily="2" charset="0"/>
              </a:rPr>
              <a:t> ও </a:t>
            </a:r>
            <a:r>
              <a:rPr lang="en-US" dirty="0" err="1" smtClean="0">
                <a:latin typeface="NikoshBAN" pitchFamily="2" charset="0"/>
                <a:cs typeface="NikoshBAN" pitchFamily="2" charset="0"/>
              </a:rPr>
              <a:t>খেচর</a:t>
            </a:r>
            <a:r>
              <a:rPr lang="en-US" dirty="0" smtClean="0">
                <a:latin typeface="NikoshBAN" pitchFamily="2" charset="0"/>
                <a:cs typeface="NikoshBAN" pitchFamily="2" charset="0"/>
              </a:rPr>
              <a:t> । </a:t>
            </a:r>
            <a:r>
              <a:rPr lang="en-US" dirty="0" err="1" smtClean="0">
                <a:latin typeface="NikoshBAN" pitchFamily="2" charset="0"/>
                <a:cs typeface="NikoshBAN" pitchFamily="2" charset="0"/>
              </a:rPr>
              <a:t>করডাটা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পর্বের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বহু</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প্রাণী</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বহিঃপরজীবী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হিসাবে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অন্য</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প্রানীর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দেহে</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সংলগ্ন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হয়ে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জীবন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যাপন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করে</a:t>
            </a:r>
            <a:r>
              <a:rPr lang="en-US" dirty="0" smtClean="0">
                <a:latin typeface="NikoshBAN" pitchFamily="2" charset="0"/>
                <a:cs typeface="NikoshBAN" pitchFamily="2" charset="0"/>
              </a:rPr>
              <a:t>। </a:t>
            </a:r>
          </a:p>
          <a:p>
            <a:r>
              <a:rPr lang="en-US" dirty="0" err="1" smtClean="0">
                <a:latin typeface="NikoshBAN" pitchFamily="2" charset="0"/>
                <a:cs typeface="NikoshBAN" pitchFamily="2" charset="0"/>
              </a:rPr>
              <a:t>সাধারণ</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বৈশিষ্ট্যঃ</a:t>
            </a:r>
            <a:r>
              <a:rPr lang="en-US" dirty="0" smtClean="0">
                <a:latin typeface="NikoshBAN" pitchFamily="2" charset="0"/>
                <a:cs typeface="NikoshBAN" pitchFamily="2" charset="0"/>
              </a:rPr>
              <a:t> </a:t>
            </a:r>
          </a:p>
          <a:p>
            <a:r>
              <a:rPr lang="en-US" dirty="0" smtClean="0">
                <a:latin typeface="NikoshBAN" pitchFamily="2" charset="0"/>
                <a:cs typeface="NikoshBAN" pitchFamily="2" charset="0"/>
              </a:rPr>
              <a:t>১। </a:t>
            </a:r>
            <a:r>
              <a:rPr lang="en-US" dirty="0" err="1" smtClean="0">
                <a:latin typeface="NikoshBAN" pitchFamily="2" charset="0"/>
                <a:cs typeface="NikoshBAN" pitchFamily="2" charset="0"/>
              </a:rPr>
              <a:t>এই</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পর্বের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a:t>
            </a:r>
            <a:r>
              <a:rPr lang="bn-IN" dirty="0" smtClean="0">
                <a:latin typeface="NikoshBAN" pitchFamily="2" charset="0"/>
                <a:cs typeface="NikoshBAN" pitchFamily="2" charset="0"/>
              </a:rPr>
              <a:t>ণী</a:t>
            </a:r>
            <a:r>
              <a:rPr lang="en-US" dirty="0" smtClean="0">
                <a:latin typeface="NikoshBAN" pitchFamily="2" charset="0"/>
                <a:cs typeface="NikoshBAN" pitchFamily="2" charset="0"/>
              </a:rPr>
              <a:t>র </a:t>
            </a:r>
            <a:r>
              <a:rPr lang="en-US" dirty="0" err="1" smtClean="0">
                <a:latin typeface="NikoshBAN" pitchFamily="2" charset="0"/>
                <a:cs typeface="NikoshBAN" pitchFamily="2" charset="0"/>
              </a:rPr>
              <a:t>সারা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জীবন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অথবা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ভ্রুণ</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অবস্থায়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পৃষ্ঠীয়দেশ</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বরাবর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নটোকর্ড</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অবস্থান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নটোকড</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হল</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একটি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নরম</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নমনীয়</a:t>
            </a:r>
            <a:r>
              <a:rPr lang="en-US" dirty="0" smtClean="0">
                <a:latin typeface="NikoshBAN" pitchFamily="2" charset="0"/>
                <a:cs typeface="NikoshBAN" pitchFamily="2" charset="0"/>
              </a:rPr>
              <a:t> , </a:t>
            </a:r>
            <a:r>
              <a:rPr lang="en-US" dirty="0" err="1" smtClean="0">
                <a:latin typeface="NikoshBAN" pitchFamily="2" charset="0"/>
                <a:cs typeface="NikoshBAN" pitchFamily="2" charset="0"/>
              </a:rPr>
              <a:t>দণ্ডাকার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দৃঢ়</a:t>
            </a:r>
            <a:r>
              <a:rPr lang="en-US" dirty="0" smtClean="0">
                <a:latin typeface="NikoshBAN" pitchFamily="2" charset="0"/>
                <a:cs typeface="NikoshBAN" pitchFamily="2" charset="0"/>
              </a:rPr>
              <a:t> ও </a:t>
            </a:r>
            <a:r>
              <a:rPr lang="en-US" dirty="0" err="1" smtClean="0">
                <a:latin typeface="NikoshBAN" pitchFamily="2" charset="0"/>
                <a:cs typeface="NikoshBAN" pitchFamily="2" charset="0"/>
              </a:rPr>
              <a:t>অখণ্ডায়িত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অঙ্গ</a:t>
            </a:r>
            <a:r>
              <a:rPr lang="en-US" dirty="0" smtClean="0">
                <a:latin typeface="NikoshBAN" pitchFamily="2" charset="0"/>
                <a:cs typeface="NikoshBAN" pitchFamily="2" charset="0"/>
              </a:rPr>
              <a:t>। </a:t>
            </a:r>
            <a:r>
              <a:rPr lang="bn-IN" dirty="0" smtClean="0">
                <a:latin typeface="NikoshBAN" pitchFamily="2" charset="0"/>
                <a:cs typeface="NikoshBAN" pitchFamily="2" charset="0"/>
              </a:rPr>
              <a:t> </a:t>
            </a:r>
            <a:endParaRPr lang="en-US" dirty="0" smtClean="0">
              <a:latin typeface="NikoshBAN" pitchFamily="2" charset="0"/>
              <a:cs typeface="NikoshBAN" pitchFamily="2" charset="0"/>
            </a:endParaRPr>
          </a:p>
          <a:p>
            <a:r>
              <a:rPr lang="en-US" dirty="0" smtClean="0">
                <a:latin typeface="NikoshBAN" pitchFamily="2" charset="0"/>
                <a:cs typeface="NikoshBAN" pitchFamily="2" charset="0"/>
              </a:rPr>
              <a:t>২। </a:t>
            </a:r>
            <a:r>
              <a:rPr lang="en-US" dirty="0" err="1" smtClean="0">
                <a:latin typeface="NikoshBAN" pitchFamily="2" charset="0"/>
                <a:cs typeface="NikoshBAN" pitchFamily="2" charset="0"/>
              </a:rPr>
              <a:t>পৃষ্ঠদেশে</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একক</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ফাঁপা</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স্নায়ুরজ্জু</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থাকে</a:t>
            </a:r>
            <a:r>
              <a:rPr lang="en-US" dirty="0" smtClean="0">
                <a:latin typeface="NikoshBAN" pitchFamily="2" charset="0"/>
                <a:cs typeface="NikoshBAN" pitchFamily="2" charset="0"/>
              </a:rPr>
              <a:t>। </a:t>
            </a:r>
          </a:p>
          <a:p>
            <a:r>
              <a:rPr lang="en-US" dirty="0" smtClean="0">
                <a:latin typeface="NikoshBAN" pitchFamily="2" charset="0"/>
                <a:cs typeface="NikoshBAN" pitchFamily="2" charset="0"/>
              </a:rPr>
              <a:t>৩। </a:t>
            </a:r>
            <a:r>
              <a:rPr lang="en-US" dirty="0" err="1" smtClean="0">
                <a:latin typeface="NikoshBAN" pitchFamily="2" charset="0"/>
                <a:cs typeface="NikoshBAN" pitchFamily="2" charset="0"/>
              </a:rPr>
              <a:t>সারা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জীবন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অথবা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জীবন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চক্রের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এক</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পর্যায়ে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পার্শ্বীয়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গলবিলীয়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ফুলকা</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ছিদ্র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থাকে</a:t>
            </a:r>
            <a:r>
              <a:rPr lang="en-US" dirty="0" smtClean="0">
                <a:latin typeface="NikoshBAN" pitchFamily="2" charset="0"/>
                <a:cs typeface="NikoshBAN" pitchFamily="2" charset="0"/>
              </a:rPr>
              <a:t>। </a:t>
            </a:r>
          </a:p>
          <a:p>
            <a:r>
              <a:rPr lang="en-US" dirty="0" err="1" smtClean="0">
                <a:latin typeface="NikoshBAN" pitchFamily="2" charset="0"/>
                <a:cs typeface="NikoshBAN" pitchFamily="2" charset="0"/>
              </a:rPr>
              <a:t>উদাহরণঃ</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মানুষ</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কুনোব্যাঙ</a:t>
            </a:r>
            <a:r>
              <a:rPr lang="en-US" dirty="0" smtClean="0">
                <a:latin typeface="NikoshBAN" pitchFamily="2" charset="0"/>
                <a:cs typeface="NikoshBAN" pitchFamily="2" charset="0"/>
              </a:rPr>
              <a:t> , </a:t>
            </a:r>
            <a:r>
              <a:rPr lang="en-US" dirty="0" err="1" smtClean="0">
                <a:latin typeface="NikoshBAN" pitchFamily="2" charset="0"/>
                <a:cs typeface="NikoshBAN" pitchFamily="2" charset="0"/>
              </a:rPr>
              <a:t>রুইমাছ</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ইত্যাদি</a:t>
            </a:r>
            <a:r>
              <a:rPr lang="en-US" dirty="0" smtClean="0">
                <a:latin typeface="NikoshBAN" pitchFamily="2" charset="0"/>
                <a:cs typeface="NikoshBAN" pitchFamily="2" charset="0"/>
              </a:rPr>
              <a:t>     </a:t>
            </a:r>
            <a:endParaRPr lang="en-US" dirty="0">
              <a:latin typeface="NikoshBAN" pitchFamily="2" charset="0"/>
              <a:cs typeface="NikoshBAN" pitchFamily="2" charset="0"/>
            </a:endParaRPr>
          </a:p>
        </p:txBody>
      </p:sp>
      <p:pic>
        <p:nvPicPr>
          <p:cNvPr id="3" name="Picture 2" descr="brrui.jpg"/>
          <p:cNvPicPr>
            <a:picLocks noChangeAspect="1"/>
          </p:cNvPicPr>
          <p:nvPr/>
        </p:nvPicPr>
        <p:blipFill>
          <a:blip r:embed="rId2"/>
          <a:stretch>
            <a:fillRect/>
          </a:stretch>
        </p:blipFill>
        <p:spPr>
          <a:xfrm>
            <a:off x="533400" y="4953000"/>
            <a:ext cx="2857500" cy="1600200"/>
          </a:xfrm>
          <a:prstGeom prst="rect">
            <a:avLst/>
          </a:prstGeom>
        </p:spPr>
      </p:pic>
      <p:pic>
        <p:nvPicPr>
          <p:cNvPr id="4" name="Picture 3" descr="kunObang.jpg"/>
          <p:cNvPicPr>
            <a:picLocks noChangeAspect="1"/>
          </p:cNvPicPr>
          <p:nvPr/>
        </p:nvPicPr>
        <p:blipFill>
          <a:blip r:embed="rId3"/>
          <a:stretch>
            <a:fillRect/>
          </a:stretch>
        </p:blipFill>
        <p:spPr>
          <a:xfrm>
            <a:off x="6324600" y="5057775"/>
            <a:ext cx="2543175" cy="1800225"/>
          </a:xfrm>
          <a:prstGeom prst="rect">
            <a:avLst/>
          </a:prstGeom>
        </p:spPr>
      </p:pic>
      <p:pic>
        <p:nvPicPr>
          <p:cNvPr id="5" name="Picture 4" descr="manus.jpg"/>
          <p:cNvPicPr>
            <a:picLocks noChangeAspect="1"/>
          </p:cNvPicPr>
          <p:nvPr/>
        </p:nvPicPr>
        <p:blipFill>
          <a:blip r:embed="rId4"/>
          <a:stretch>
            <a:fillRect/>
          </a:stretch>
        </p:blipFill>
        <p:spPr>
          <a:xfrm>
            <a:off x="3505200" y="3200400"/>
            <a:ext cx="2857500" cy="1600200"/>
          </a:xfrm>
          <a:prstGeom prst="rect">
            <a:avLst/>
          </a:prstGeom>
        </p:spPr>
      </p:pic>
      <p:pic>
        <p:nvPicPr>
          <p:cNvPr id="6" name="Picture 5" descr="20.jpg"/>
          <p:cNvPicPr>
            <a:picLocks noChangeAspect="1"/>
          </p:cNvPicPr>
          <p:nvPr/>
        </p:nvPicPr>
        <p:blipFill>
          <a:blip r:embed="rId5"/>
          <a:stretch>
            <a:fillRect/>
          </a:stretch>
        </p:blipFill>
        <p:spPr>
          <a:xfrm>
            <a:off x="6553200" y="2743200"/>
            <a:ext cx="1914525" cy="2390775"/>
          </a:xfrm>
          <a:prstGeom prst="rect">
            <a:avLst/>
          </a:prstGeom>
        </p:spPr>
      </p:pic>
      <p:pic>
        <p:nvPicPr>
          <p:cNvPr id="7" name="Picture 6" descr="21.jpg"/>
          <p:cNvPicPr>
            <a:picLocks noChangeAspect="1"/>
          </p:cNvPicPr>
          <p:nvPr/>
        </p:nvPicPr>
        <p:blipFill>
          <a:blip r:embed="rId6"/>
          <a:stretch>
            <a:fillRect/>
          </a:stretch>
        </p:blipFill>
        <p:spPr>
          <a:xfrm>
            <a:off x="3657600" y="4876800"/>
            <a:ext cx="2524125" cy="1809750"/>
          </a:xfrm>
          <a:prstGeom prst="rect">
            <a:avLst/>
          </a:prstGeom>
        </p:spPr>
      </p:pic>
      <p:pic>
        <p:nvPicPr>
          <p:cNvPr id="8" name="Picture 7" descr="22.jpg"/>
          <p:cNvPicPr>
            <a:picLocks noChangeAspect="1"/>
          </p:cNvPicPr>
          <p:nvPr/>
        </p:nvPicPr>
        <p:blipFill>
          <a:blip r:embed="rId7"/>
          <a:stretch>
            <a:fillRect/>
          </a:stretch>
        </p:blipFill>
        <p:spPr>
          <a:xfrm>
            <a:off x="0" y="3429000"/>
            <a:ext cx="3552825" cy="12858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1" presetClass="entr" presetSubtype="0" fill="hold" nodeType="clickEffect">
                                  <p:stCondLst>
                                    <p:cond delay="0"/>
                                  </p:stCondLst>
                                  <p:childTnLst>
                                    <p:set>
                                      <p:cBhvr>
                                        <p:cTn id="21" dur="1000">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lide(fromBottom)">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plus(in)">
                                      <p:cBhvr>
                                        <p:cTn id="3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09600"/>
            <a:ext cx="5181600" cy="3108543"/>
          </a:xfrm>
          <a:prstGeom prst="rect">
            <a:avLst/>
          </a:prstGeom>
          <a:noFill/>
        </p:spPr>
        <p:txBody>
          <a:bodyPr wrap="square" rtlCol="0">
            <a:spAutoFit/>
          </a:bodyPr>
          <a:lstStyle/>
          <a:p>
            <a:r>
              <a:rPr lang="bn-IN" sz="2800" dirty="0" smtClean="0">
                <a:latin typeface="NikoshBAN" pitchFamily="2" charset="0"/>
                <a:cs typeface="NikoshBAN" pitchFamily="2" charset="0"/>
              </a:rPr>
              <a:t>মোঃ ফারুক হোসেন</a:t>
            </a:r>
          </a:p>
          <a:p>
            <a:r>
              <a:rPr lang="bn-IN" sz="2800" dirty="0" smtClean="0">
                <a:latin typeface="NikoshBAN" pitchFamily="2" charset="0"/>
                <a:cs typeface="NikoshBAN" pitchFamily="2" charset="0"/>
              </a:rPr>
              <a:t>সহকারী শিক্ষক </a:t>
            </a:r>
          </a:p>
          <a:p>
            <a:r>
              <a:rPr lang="bn-IN" sz="2800" dirty="0" smtClean="0">
                <a:latin typeface="NikoshBAN" pitchFamily="2" charset="0"/>
                <a:cs typeface="NikoshBAN" pitchFamily="2" charset="0"/>
              </a:rPr>
              <a:t>মুকুলিকা উচ্চ বিদ্যালয়</a:t>
            </a:r>
          </a:p>
          <a:p>
            <a:r>
              <a:rPr lang="bn-IN" sz="2800" dirty="0" smtClean="0">
                <a:latin typeface="NikoshBAN" pitchFamily="2" charset="0"/>
                <a:cs typeface="NikoshBAN" pitchFamily="2" charset="0"/>
              </a:rPr>
              <a:t>হাজারীবাগ পার্ক সংলগ্ন</a:t>
            </a:r>
          </a:p>
          <a:p>
            <a:r>
              <a:rPr lang="bn-IN" sz="2800" dirty="0" smtClean="0">
                <a:latin typeface="NikoshBAN" pitchFamily="2" charset="0"/>
                <a:cs typeface="NikoshBAN" pitchFamily="2" charset="0"/>
              </a:rPr>
              <a:t>ঢাকা- ১২০৫</a:t>
            </a:r>
          </a:p>
          <a:p>
            <a:r>
              <a:rPr lang="en-US" sz="2800" dirty="0" smtClean="0">
                <a:latin typeface="NikoshBAN" pitchFamily="2" charset="0"/>
                <a:cs typeface="NikoshBAN" pitchFamily="2" charset="0"/>
              </a:rPr>
              <a:t>Email: fhossain151082@gmail.com</a:t>
            </a:r>
            <a:endParaRPr lang="en-US" sz="2800" dirty="0">
              <a:latin typeface="NikoshBAN" pitchFamily="2" charset="0"/>
              <a:cs typeface="NikoshBAN" pitchFamily="2" charset="0"/>
            </a:endParaRPr>
          </a:p>
        </p:txBody>
      </p:sp>
      <p:sp>
        <p:nvSpPr>
          <p:cNvPr id="3" name="TextBox 2"/>
          <p:cNvSpPr txBox="1"/>
          <p:nvPr/>
        </p:nvSpPr>
        <p:spPr>
          <a:xfrm>
            <a:off x="5943600" y="762000"/>
            <a:ext cx="2971800" cy="3108543"/>
          </a:xfrm>
          <a:prstGeom prst="rect">
            <a:avLst/>
          </a:prstGeom>
          <a:noFill/>
        </p:spPr>
        <p:txBody>
          <a:bodyPr wrap="square" rtlCol="0">
            <a:spAutoFit/>
          </a:bodyPr>
          <a:lstStyle/>
          <a:p>
            <a:r>
              <a:rPr lang="en-US" sz="2800" dirty="0" err="1" smtClean="0">
                <a:latin typeface="NikoshBAN" pitchFamily="2" charset="0"/>
                <a:cs typeface="NikoshBAN" pitchFamily="2" charset="0"/>
              </a:rPr>
              <a:t>অষ্টম</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শ্রেণি</a:t>
            </a:r>
            <a:endParaRPr lang="en-US" sz="2800" dirty="0" smtClean="0">
              <a:latin typeface="NikoshBAN" pitchFamily="2" charset="0"/>
              <a:cs typeface="NikoshBAN" pitchFamily="2" charset="0"/>
            </a:endParaRPr>
          </a:p>
          <a:p>
            <a:r>
              <a:rPr lang="en-US" sz="2800" dirty="0" err="1" smtClean="0">
                <a:latin typeface="NikoshBAN" pitchFamily="2" charset="0"/>
                <a:cs typeface="NikoshBAN" pitchFamily="2" charset="0"/>
              </a:rPr>
              <a:t>প্রথমঅধ্যায়</a:t>
            </a:r>
            <a:endParaRPr lang="en-US" sz="2800" dirty="0" smtClean="0">
              <a:latin typeface="NikoshBAN" pitchFamily="2" charset="0"/>
              <a:cs typeface="NikoshBAN" pitchFamily="2" charset="0"/>
            </a:endParaRPr>
          </a:p>
          <a:p>
            <a:r>
              <a:rPr lang="en-US" sz="2800" dirty="0" smtClean="0">
                <a:latin typeface="NikoshBAN" pitchFamily="2" charset="0"/>
                <a:cs typeface="NikoshBAN" pitchFamily="2" charset="0"/>
              </a:rPr>
              <a:t>(</a:t>
            </a:r>
            <a:r>
              <a:rPr lang="en-US" sz="2800" dirty="0" err="1" smtClean="0">
                <a:latin typeface="NikoshBAN" pitchFamily="2" charset="0"/>
                <a:cs typeface="NikoshBAN" pitchFamily="2" charset="0"/>
              </a:rPr>
              <a:t>প্রানিজগতের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শ্রেণিবিন্যাস</a:t>
            </a:r>
            <a:r>
              <a:rPr lang="en-US" sz="2800" dirty="0" smtClean="0">
                <a:latin typeface="NikoshBAN" pitchFamily="2" charset="0"/>
                <a:cs typeface="NikoshBAN" pitchFamily="2" charset="0"/>
              </a:rPr>
              <a:t>) </a:t>
            </a:r>
          </a:p>
          <a:p>
            <a:r>
              <a:rPr lang="en-US" sz="2800" dirty="0" err="1" smtClean="0">
                <a:latin typeface="NikoshBAN" pitchFamily="2" charset="0"/>
                <a:cs typeface="NikoshBAN" pitchFamily="2" charset="0"/>
              </a:rPr>
              <a:t>বিষয়ঃ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বিজ্ঞান</a:t>
            </a:r>
            <a:r>
              <a:rPr lang="en-US" sz="2800" dirty="0" smtClean="0">
                <a:latin typeface="NikoshBAN" pitchFamily="2" charset="0"/>
                <a:cs typeface="NikoshBAN" pitchFamily="2" charset="0"/>
              </a:rPr>
              <a:t>  </a:t>
            </a:r>
          </a:p>
          <a:p>
            <a:r>
              <a:rPr lang="en-US" sz="2800" dirty="0" err="1" smtClean="0">
                <a:latin typeface="NikoshBAN" pitchFamily="2" charset="0"/>
                <a:cs typeface="NikoshBAN" pitchFamily="2" charset="0"/>
              </a:rPr>
              <a:t>সময়ঃ</a:t>
            </a:r>
            <a:r>
              <a:rPr lang="en-US" sz="2800" dirty="0" smtClean="0">
                <a:latin typeface="NikoshBAN" pitchFamily="2" charset="0"/>
                <a:cs typeface="NikoshBAN" pitchFamily="2" charset="0"/>
              </a:rPr>
              <a:t> ৫০ </a:t>
            </a:r>
            <a:r>
              <a:rPr lang="en-US" sz="2800" dirty="0" err="1" smtClean="0">
                <a:latin typeface="NikoshBAN" pitchFamily="2" charset="0"/>
                <a:cs typeface="NikoshBAN" pitchFamily="2" charset="0"/>
              </a:rPr>
              <a:t>মিনিট</a:t>
            </a:r>
            <a:r>
              <a:rPr lang="en-US" sz="2800" dirty="0" smtClean="0">
                <a:latin typeface="NikoshBAN" pitchFamily="2" charset="0"/>
                <a:cs typeface="NikoshBAN" pitchFamily="2" charset="0"/>
              </a:rPr>
              <a:t> </a:t>
            </a:r>
          </a:p>
          <a:p>
            <a:r>
              <a:rPr lang="en-US" sz="2800" dirty="0" err="1" smtClean="0">
                <a:latin typeface="NikoshBAN" pitchFamily="2" charset="0"/>
                <a:cs typeface="NikoshBAN" pitchFamily="2" charset="0"/>
              </a:rPr>
              <a:t>তারিখঃ</a:t>
            </a:r>
            <a:r>
              <a:rPr lang="en-US" sz="2800" dirty="0" smtClean="0">
                <a:latin typeface="NikoshBAN" pitchFamily="2" charset="0"/>
                <a:cs typeface="NikoshBAN" pitchFamily="2" charset="0"/>
              </a:rPr>
              <a:t> ১৪/১২/২০২০ </a:t>
            </a:r>
            <a:endParaRPr lang="en-US" sz="2800" dirty="0">
              <a:latin typeface="NikoshBAN" pitchFamily="2" charset="0"/>
              <a:cs typeface="NikoshBAN" pitchFamily="2" charset="0"/>
            </a:endParaRPr>
          </a:p>
        </p:txBody>
      </p:sp>
      <p:pic>
        <p:nvPicPr>
          <p:cNvPr id="4" name="Picture 3" descr="Picture.jpg"/>
          <p:cNvPicPr>
            <a:picLocks noChangeAspect="1"/>
          </p:cNvPicPr>
          <p:nvPr/>
        </p:nvPicPr>
        <p:blipFill>
          <a:blip r:embed="rId2"/>
          <a:stretch>
            <a:fillRect/>
          </a:stretch>
        </p:blipFill>
        <p:spPr>
          <a:xfrm>
            <a:off x="3352800" y="4114800"/>
            <a:ext cx="2003083" cy="2514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1" presetClass="entr" presetSubtype="0" fill="hold" grpId="0" nodeType="clickEffect">
                                  <p:stCondLst>
                                    <p:cond delay="0"/>
                                  </p:stCondLst>
                                  <p:childTnLst>
                                    <p:set>
                                      <p:cBhvr>
                                        <p:cTn id="11" dur="1000">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0"/>
            <a:ext cx="6553200" cy="2308324"/>
          </a:xfrm>
          <a:prstGeom prst="rect">
            <a:avLst/>
          </a:prstGeom>
          <a:noFill/>
        </p:spPr>
        <p:txBody>
          <a:bodyPr wrap="square" rtlCol="0">
            <a:spAutoFit/>
          </a:bodyPr>
          <a:lstStyle/>
          <a:p>
            <a:r>
              <a:rPr lang="en-US" dirty="0" err="1" smtClean="0">
                <a:latin typeface="NikoshBAN" pitchFamily="2" charset="0"/>
                <a:cs typeface="NikoshBAN" pitchFamily="2" charset="0"/>
              </a:rPr>
              <a:t>কর্ডাটা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পর্বকে</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আবার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তিনটি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উপপর্বে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ভাগ</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হয়েছে</a:t>
            </a:r>
            <a:r>
              <a:rPr lang="en-US" dirty="0" smtClean="0">
                <a:latin typeface="NikoshBAN" pitchFamily="2" charset="0"/>
                <a:cs typeface="NikoshBAN" pitchFamily="2" charset="0"/>
              </a:rPr>
              <a:t>। ১।ইউরোকর্ডাটা(</a:t>
            </a:r>
            <a:r>
              <a:rPr lang="en-US" dirty="0" err="1" smtClean="0">
                <a:latin typeface="NikoshBAN" pitchFamily="2" charset="0"/>
                <a:cs typeface="NikoshBAN" pitchFamily="2" charset="0"/>
              </a:rPr>
              <a:t>Urochordata</a:t>
            </a:r>
            <a:r>
              <a:rPr lang="en-US" dirty="0" smtClean="0">
                <a:latin typeface="NikoshBAN" pitchFamily="2" charset="0"/>
                <a:cs typeface="NikoshBAN" pitchFamily="2" charset="0"/>
              </a:rPr>
              <a:t>) 2.সেফালোকররডাটা(</a:t>
            </a:r>
            <a:r>
              <a:rPr lang="en-US" dirty="0" err="1" smtClean="0">
                <a:latin typeface="NikoshBAN" pitchFamily="2" charset="0"/>
                <a:cs typeface="NikoshBAN" pitchFamily="2" charset="0"/>
              </a:rPr>
              <a:t>Cephalochordata</a:t>
            </a:r>
            <a:r>
              <a:rPr lang="en-US" dirty="0" smtClean="0">
                <a:latin typeface="NikoshBAN" pitchFamily="2" charset="0"/>
                <a:cs typeface="NikoshBAN" pitchFamily="2" charset="0"/>
              </a:rPr>
              <a:t>) 3. </a:t>
            </a:r>
            <a:r>
              <a:rPr lang="en-US" dirty="0" err="1" smtClean="0">
                <a:latin typeface="NikoshBAN" pitchFamily="2" charset="0"/>
                <a:cs typeface="NikoshBAN" pitchFamily="2" charset="0"/>
              </a:rPr>
              <a:t>ভার্টিব্রাটা</a:t>
            </a:r>
            <a:r>
              <a:rPr lang="en-US" dirty="0" smtClean="0">
                <a:latin typeface="NikoshBAN" pitchFamily="2" charset="0"/>
                <a:cs typeface="NikoshBAN" pitchFamily="2" charset="0"/>
              </a:rPr>
              <a:t> (Vertebrata)</a:t>
            </a:r>
          </a:p>
          <a:p>
            <a:r>
              <a:rPr lang="en-US" dirty="0" smtClean="0">
                <a:latin typeface="NikoshBAN" pitchFamily="2" charset="0"/>
                <a:cs typeface="NikoshBAN" pitchFamily="2" charset="0"/>
              </a:rPr>
              <a:t>1.ইউরো </a:t>
            </a:r>
            <a:r>
              <a:rPr lang="en-US" dirty="0" err="1" smtClean="0">
                <a:latin typeface="NikoshBAN" pitchFamily="2" charset="0"/>
                <a:cs typeface="NikoshBAN" pitchFamily="2" charset="0"/>
              </a:rPr>
              <a:t>ক্ররদাতা</a:t>
            </a:r>
            <a:r>
              <a:rPr lang="en-US" dirty="0" smtClean="0">
                <a:latin typeface="NikoshBAN" pitchFamily="2" charset="0"/>
                <a:cs typeface="NikoshBAN" pitchFamily="2" charset="0"/>
              </a:rPr>
              <a:t>(</a:t>
            </a:r>
            <a:r>
              <a:rPr lang="en-US" dirty="0" err="1" smtClean="0">
                <a:latin typeface="NikoshBAN" pitchFamily="2" charset="0"/>
                <a:cs typeface="NikoshBAN" pitchFamily="2" charset="0"/>
              </a:rPr>
              <a:t>Urochordata</a:t>
            </a:r>
            <a:r>
              <a:rPr lang="en-US" dirty="0" smtClean="0">
                <a:latin typeface="NikoshBAN" pitchFamily="2" charset="0"/>
                <a:cs typeface="NikoshBAN" pitchFamily="2" charset="0"/>
              </a:rPr>
              <a:t>)</a:t>
            </a:r>
          </a:p>
          <a:p>
            <a:r>
              <a:rPr lang="en-US" dirty="0" err="1" smtClean="0">
                <a:latin typeface="NikoshBAN" pitchFamily="2" charset="0"/>
                <a:cs typeface="NikoshBAN" pitchFamily="2" charset="0"/>
              </a:rPr>
              <a:t>সাধারণ</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বৈশিষ্ট্যঃ</a:t>
            </a:r>
            <a:r>
              <a:rPr lang="en-US" dirty="0" smtClean="0">
                <a:latin typeface="NikoshBAN" pitchFamily="2" charset="0"/>
                <a:cs typeface="NikoshBAN" pitchFamily="2" charset="0"/>
              </a:rPr>
              <a:t> </a:t>
            </a:r>
          </a:p>
          <a:p>
            <a:r>
              <a:rPr lang="en-US" dirty="0" smtClean="0">
                <a:latin typeface="NikoshBAN" pitchFamily="2" charset="0"/>
                <a:cs typeface="NikoshBAN" pitchFamily="2" charset="0"/>
              </a:rPr>
              <a:t>১। </a:t>
            </a:r>
            <a:r>
              <a:rPr lang="en-US" dirty="0" err="1" smtClean="0">
                <a:latin typeface="NikoshBAN" pitchFamily="2" charset="0"/>
                <a:cs typeface="NikoshBAN" pitchFamily="2" charset="0"/>
              </a:rPr>
              <a:t>প্রাথমিক</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অবস্থায়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ফুলকা</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রন্ধ্র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পৃষ্ঠীয়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ফাঁপা</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স্নায়ুরজ্জু</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থাকে</a:t>
            </a:r>
            <a:r>
              <a:rPr lang="en-US" dirty="0" smtClean="0">
                <a:latin typeface="NikoshBAN" pitchFamily="2" charset="0"/>
                <a:cs typeface="NikoshBAN" pitchFamily="2" charset="0"/>
              </a:rPr>
              <a:t>। </a:t>
            </a:r>
          </a:p>
          <a:p>
            <a:r>
              <a:rPr lang="en-US" dirty="0" smtClean="0">
                <a:latin typeface="NikoshBAN" pitchFamily="2" charset="0"/>
                <a:cs typeface="NikoshBAN" pitchFamily="2" charset="0"/>
              </a:rPr>
              <a:t>২। </a:t>
            </a:r>
            <a:r>
              <a:rPr lang="en-US" dirty="0" err="1" smtClean="0">
                <a:latin typeface="NikoshBAN" pitchFamily="2" charset="0"/>
                <a:cs typeface="NikoshBAN" pitchFamily="2" charset="0"/>
              </a:rPr>
              <a:t>শুধুমাত্র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লার্ভা</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দশায়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এদের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লেজে</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নটোকর্ড</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থাকে</a:t>
            </a:r>
            <a:r>
              <a:rPr lang="en-US" dirty="0" smtClean="0">
                <a:latin typeface="NikoshBAN" pitchFamily="2" charset="0"/>
                <a:cs typeface="NikoshBAN" pitchFamily="2" charset="0"/>
              </a:rPr>
              <a:t>। </a:t>
            </a:r>
          </a:p>
          <a:p>
            <a:r>
              <a:rPr lang="en-US" dirty="0" err="1" smtClean="0">
                <a:latin typeface="NikoshBAN" pitchFamily="2" charset="0"/>
                <a:cs typeface="NikoshBAN" pitchFamily="2" charset="0"/>
              </a:rPr>
              <a:t>উদাহরণঃ</a:t>
            </a:r>
            <a:r>
              <a:rPr lang="en-US" dirty="0" smtClean="0">
                <a:latin typeface="NikoshBAN" pitchFamily="2" charset="0"/>
                <a:cs typeface="NikoshBAN" pitchFamily="2" charset="0"/>
              </a:rPr>
              <a:t> Ascidia</a:t>
            </a:r>
            <a:endParaRPr lang="en-US" dirty="0">
              <a:latin typeface="NikoshBAN" pitchFamily="2" charset="0"/>
              <a:cs typeface="NikoshBAN" pitchFamily="2" charset="0"/>
            </a:endParaRPr>
          </a:p>
        </p:txBody>
      </p:sp>
      <p:pic>
        <p:nvPicPr>
          <p:cNvPr id="3" name="Picture 2" descr="Ascidia1.jpg"/>
          <p:cNvPicPr>
            <a:picLocks noChangeAspect="1"/>
          </p:cNvPicPr>
          <p:nvPr/>
        </p:nvPicPr>
        <p:blipFill>
          <a:blip r:embed="rId2"/>
          <a:stretch>
            <a:fillRect/>
          </a:stretch>
        </p:blipFill>
        <p:spPr>
          <a:xfrm>
            <a:off x="4495800" y="1295400"/>
            <a:ext cx="2466975" cy="1847850"/>
          </a:xfrm>
          <a:prstGeom prst="rect">
            <a:avLst/>
          </a:prstGeom>
        </p:spPr>
      </p:pic>
      <p:sp>
        <p:nvSpPr>
          <p:cNvPr id="5" name="TextBox 4"/>
          <p:cNvSpPr txBox="1"/>
          <p:nvPr/>
        </p:nvSpPr>
        <p:spPr>
          <a:xfrm>
            <a:off x="0" y="3581400"/>
            <a:ext cx="4876800" cy="1477328"/>
          </a:xfrm>
          <a:prstGeom prst="rect">
            <a:avLst/>
          </a:prstGeom>
          <a:noFill/>
        </p:spPr>
        <p:txBody>
          <a:bodyPr wrap="square" rtlCol="0">
            <a:spAutoFit/>
          </a:bodyPr>
          <a:lstStyle/>
          <a:p>
            <a:r>
              <a:rPr lang="en-US" dirty="0" smtClean="0">
                <a:latin typeface="NikoshBAN" pitchFamily="2" charset="0"/>
                <a:cs typeface="NikoshBAN" pitchFamily="2" charset="0"/>
              </a:rPr>
              <a:t>2.সেফালোক্ররদাতা(</a:t>
            </a:r>
            <a:r>
              <a:rPr lang="en-US" dirty="0" err="1" smtClean="0">
                <a:latin typeface="NikoshBAN" pitchFamily="2" charset="0"/>
                <a:cs typeface="NikoshBAN" pitchFamily="2" charset="0"/>
              </a:rPr>
              <a:t>Cephalochordata</a:t>
            </a:r>
            <a:r>
              <a:rPr lang="en-US" dirty="0" smtClean="0">
                <a:latin typeface="NikoshBAN" pitchFamily="2" charset="0"/>
                <a:cs typeface="NikoshBAN" pitchFamily="2" charset="0"/>
              </a:rPr>
              <a:t>)</a:t>
            </a:r>
          </a:p>
          <a:p>
            <a:r>
              <a:rPr lang="en-US" dirty="0" err="1" smtClean="0">
                <a:latin typeface="NikoshBAN" pitchFamily="2" charset="0"/>
                <a:cs typeface="NikoshBAN" pitchFamily="2" charset="0"/>
              </a:rPr>
              <a:t>সাধারণ</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বৈশিষ্ট্যঃ</a:t>
            </a:r>
            <a:r>
              <a:rPr lang="en-US" dirty="0" smtClean="0">
                <a:latin typeface="NikoshBAN" pitchFamily="2" charset="0"/>
                <a:cs typeface="NikoshBAN" pitchFamily="2" charset="0"/>
              </a:rPr>
              <a:t> </a:t>
            </a:r>
          </a:p>
          <a:p>
            <a:r>
              <a:rPr lang="en-US" dirty="0" smtClean="0">
                <a:latin typeface="NikoshBAN" pitchFamily="2" charset="0"/>
                <a:cs typeface="NikoshBAN" pitchFamily="2" charset="0"/>
              </a:rPr>
              <a:t>১। </a:t>
            </a:r>
            <a:r>
              <a:rPr lang="en-US" dirty="0" err="1" smtClean="0">
                <a:latin typeface="NikoshBAN" pitchFamily="2" charset="0"/>
                <a:cs typeface="NikoshBAN" pitchFamily="2" charset="0"/>
              </a:rPr>
              <a:t>সারাজীবনই</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এদের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দেহে</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নতোক্ররদের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উপস্থিতি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লক্ষ</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যায়</a:t>
            </a:r>
            <a:r>
              <a:rPr lang="en-US" dirty="0" smtClean="0">
                <a:latin typeface="NikoshBAN" pitchFamily="2" charset="0"/>
                <a:cs typeface="NikoshBAN" pitchFamily="2" charset="0"/>
              </a:rPr>
              <a:t>। </a:t>
            </a:r>
          </a:p>
          <a:p>
            <a:r>
              <a:rPr lang="en-US" dirty="0" smtClean="0">
                <a:latin typeface="NikoshBAN" pitchFamily="2" charset="0"/>
                <a:cs typeface="NikoshBAN" pitchFamily="2" charset="0"/>
              </a:rPr>
              <a:t>২।দেখতে </a:t>
            </a:r>
            <a:r>
              <a:rPr lang="en-US" dirty="0" err="1" smtClean="0">
                <a:latin typeface="NikoshBAN" pitchFamily="2" charset="0"/>
                <a:cs typeface="NikoshBAN" pitchFamily="2" charset="0"/>
              </a:rPr>
              <a:t>মাছের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মত</a:t>
            </a:r>
            <a:r>
              <a:rPr lang="en-US" dirty="0" smtClean="0">
                <a:latin typeface="NikoshBAN" pitchFamily="2" charset="0"/>
                <a:cs typeface="NikoshBAN" pitchFamily="2" charset="0"/>
              </a:rPr>
              <a:t>। </a:t>
            </a:r>
          </a:p>
          <a:p>
            <a:r>
              <a:rPr lang="en-US" dirty="0" err="1" smtClean="0">
                <a:latin typeface="NikoshBAN" pitchFamily="2" charset="0"/>
                <a:cs typeface="NikoshBAN" pitchFamily="2" charset="0"/>
              </a:rPr>
              <a:t>উদাহরণঃ</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Branchiostoma</a:t>
            </a:r>
            <a:endParaRPr lang="en-US" dirty="0">
              <a:latin typeface="NikoshBAN" pitchFamily="2" charset="0"/>
              <a:cs typeface="NikoshBAN" pitchFamily="2" charset="0"/>
            </a:endParaRPr>
          </a:p>
        </p:txBody>
      </p:sp>
      <p:pic>
        <p:nvPicPr>
          <p:cNvPr id="6" name="Picture 5" descr="images.jpg"/>
          <p:cNvPicPr>
            <a:picLocks noChangeAspect="1"/>
          </p:cNvPicPr>
          <p:nvPr/>
        </p:nvPicPr>
        <p:blipFill>
          <a:blip r:embed="rId3"/>
          <a:stretch>
            <a:fillRect/>
          </a:stretch>
        </p:blipFill>
        <p:spPr>
          <a:xfrm>
            <a:off x="304800" y="5334000"/>
            <a:ext cx="3000375" cy="1524000"/>
          </a:xfrm>
          <a:prstGeom prst="rect">
            <a:avLst/>
          </a:prstGeom>
        </p:spPr>
      </p:pic>
      <p:pic>
        <p:nvPicPr>
          <p:cNvPr id="7" name="Picture 6" descr="23.jpg"/>
          <p:cNvPicPr>
            <a:picLocks noChangeAspect="1"/>
          </p:cNvPicPr>
          <p:nvPr/>
        </p:nvPicPr>
        <p:blipFill>
          <a:blip r:embed="rId4"/>
          <a:stretch>
            <a:fillRect/>
          </a:stretch>
        </p:blipFill>
        <p:spPr>
          <a:xfrm>
            <a:off x="6934200" y="609600"/>
            <a:ext cx="1743075" cy="2619375"/>
          </a:xfrm>
          <a:prstGeom prst="rect">
            <a:avLst/>
          </a:prstGeom>
        </p:spPr>
      </p:pic>
      <p:pic>
        <p:nvPicPr>
          <p:cNvPr id="8" name="Picture 7" descr="24.jpg"/>
          <p:cNvPicPr>
            <a:picLocks noChangeAspect="1"/>
          </p:cNvPicPr>
          <p:nvPr/>
        </p:nvPicPr>
        <p:blipFill>
          <a:blip r:embed="rId5"/>
          <a:stretch>
            <a:fillRect/>
          </a:stretch>
        </p:blipFill>
        <p:spPr>
          <a:xfrm>
            <a:off x="3733800" y="5524500"/>
            <a:ext cx="3419475" cy="133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4)">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1" presetClass="entr" presetSubtype="0" fill="hold" nodeType="clickEffect">
                                  <p:stCondLst>
                                    <p:cond delay="0"/>
                                  </p:stCondLst>
                                  <p:childTnLst>
                                    <p:set>
                                      <p:cBhvr>
                                        <p:cTn id="31" dur="1000">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862322"/>
          </a:xfrm>
          <a:prstGeom prst="rect">
            <a:avLst/>
          </a:prstGeom>
          <a:noFill/>
        </p:spPr>
        <p:txBody>
          <a:bodyPr wrap="square" rtlCol="0">
            <a:spAutoFit/>
          </a:bodyPr>
          <a:lstStyle/>
          <a:p>
            <a:r>
              <a:rPr lang="en-US" dirty="0" smtClean="0">
                <a:latin typeface="NikoshBAN" pitchFamily="2" charset="0"/>
                <a:cs typeface="NikoshBAN" pitchFamily="2" charset="0"/>
              </a:rPr>
              <a:t>3। </a:t>
            </a:r>
            <a:r>
              <a:rPr lang="en-US" dirty="0" err="1" smtClean="0">
                <a:latin typeface="NikoshBAN" pitchFamily="2" charset="0"/>
                <a:cs typeface="NikoshBAN" pitchFamily="2" charset="0"/>
              </a:rPr>
              <a:t>ভার্টব্রাটা</a:t>
            </a:r>
            <a:r>
              <a:rPr lang="en-US" dirty="0" smtClean="0">
                <a:latin typeface="NikoshBAN" pitchFamily="2" charset="0"/>
                <a:cs typeface="NikoshBAN" pitchFamily="2" charset="0"/>
              </a:rPr>
              <a:t>(vertebrata)</a:t>
            </a:r>
          </a:p>
          <a:p>
            <a:r>
              <a:rPr lang="en-US" dirty="0" err="1" smtClean="0">
                <a:latin typeface="NikoshBAN" pitchFamily="2" charset="0"/>
                <a:cs typeface="NikoshBAN" pitchFamily="2" charset="0"/>
              </a:rPr>
              <a:t>এই</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উপপর্বের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a:t>
            </a:r>
            <a:r>
              <a:rPr lang="bn-IN" dirty="0" smtClean="0">
                <a:latin typeface="NikoshBAN" pitchFamily="2" charset="0"/>
                <a:cs typeface="NikoshBAN" pitchFamily="2" charset="0"/>
              </a:rPr>
              <a:t>ণী</a:t>
            </a:r>
            <a:r>
              <a:rPr lang="en-US" dirty="0" err="1" smtClean="0">
                <a:latin typeface="NikoshBAN" pitchFamily="2" charset="0"/>
                <a:cs typeface="NikoshBAN" pitchFamily="2" charset="0"/>
              </a:rPr>
              <a:t>রাই</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মেরুদণ্ডী</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প্রাণী</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হিসেবে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পরিচিত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গঠন</a:t>
            </a:r>
            <a:r>
              <a:rPr lang="en-US" dirty="0" smtClean="0">
                <a:latin typeface="NikoshBAN" pitchFamily="2" charset="0"/>
                <a:cs typeface="NikoshBAN" pitchFamily="2" charset="0"/>
              </a:rPr>
              <a:t> ও </a:t>
            </a:r>
            <a:r>
              <a:rPr lang="en-US" dirty="0" err="1" smtClean="0">
                <a:latin typeface="NikoshBAN" pitchFamily="2" charset="0"/>
                <a:cs typeface="NikoshBAN" pitchFamily="2" charset="0"/>
              </a:rPr>
              <a:t>বৈশিষ্ট্যের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ভিত্তিতে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মেরুদণ্ডী</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প্রানীদের</a:t>
            </a:r>
            <a:r>
              <a:rPr lang="en-US" dirty="0" smtClean="0">
                <a:latin typeface="NikoshBAN" pitchFamily="2" charset="0"/>
                <a:cs typeface="NikoshBAN" pitchFamily="2" charset="0"/>
              </a:rPr>
              <a:t> ৭ </a:t>
            </a:r>
            <a:r>
              <a:rPr lang="en-US" dirty="0" err="1" smtClean="0">
                <a:latin typeface="NikoshBAN" pitchFamily="2" charset="0"/>
                <a:cs typeface="NikoshBAN" pitchFamily="2" charset="0"/>
              </a:rPr>
              <a:t>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শ্রেণীতে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ভাগ</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হয়েছে</a:t>
            </a:r>
            <a:r>
              <a:rPr lang="en-US" dirty="0" smtClean="0">
                <a:latin typeface="NikoshBAN" pitchFamily="2" charset="0"/>
                <a:cs typeface="NikoshBAN" pitchFamily="2" charset="0"/>
              </a:rPr>
              <a:t>। ১। </a:t>
            </a:r>
            <a:r>
              <a:rPr lang="en-US" dirty="0" err="1" smtClean="0">
                <a:latin typeface="NikoshBAN" pitchFamily="2" charset="0"/>
                <a:cs typeface="NikoshBAN" pitchFamily="2" charset="0"/>
              </a:rPr>
              <a:t>সাইক্লোস্টোমাটা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Cyclostomata</a:t>
            </a:r>
            <a:r>
              <a:rPr lang="en-US" dirty="0" smtClean="0">
                <a:latin typeface="NikoshBAN" pitchFamily="2" charset="0"/>
                <a:cs typeface="NikoshBAN" pitchFamily="2" charset="0"/>
              </a:rPr>
              <a:t>) 2।কনড্রিকথিস  (</a:t>
            </a:r>
            <a:r>
              <a:rPr lang="en-US" dirty="0" err="1" smtClean="0">
                <a:latin typeface="NikoshBAN" pitchFamily="2" charset="0"/>
                <a:cs typeface="NikoshBAN" pitchFamily="2" charset="0"/>
              </a:rPr>
              <a:t>Chondrichthyes</a:t>
            </a:r>
            <a:r>
              <a:rPr lang="en-US" dirty="0" smtClean="0">
                <a:latin typeface="NikoshBAN" pitchFamily="2" charset="0"/>
                <a:cs typeface="NikoshBAN" pitchFamily="2" charset="0"/>
              </a:rPr>
              <a:t>)3।অস</a:t>
            </a:r>
            <a:r>
              <a:rPr lang="bn-IN" dirty="0" smtClean="0">
                <a:latin typeface="NikoshBAN" pitchFamily="2" charset="0"/>
                <a:cs typeface="NikoshBAN" pitchFamily="2" charset="0"/>
              </a:rPr>
              <a:t>টিকথিস </a:t>
            </a:r>
            <a:r>
              <a:rPr lang="en-US" dirty="0" err="1" smtClean="0">
                <a:latin typeface="NikoshBAN" pitchFamily="2" charset="0"/>
                <a:cs typeface="NikoshBAN" pitchFamily="2" charset="0"/>
              </a:rPr>
              <a:t>Osteichthyes</a:t>
            </a:r>
            <a:r>
              <a:rPr lang="en-US" dirty="0" smtClean="0">
                <a:latin typeface="NikoshBAN" pitchFamily="2" charset="0"/>
                <a:cs typeface="NikoshBAN" pitchFamily="2" charset="0"/>
              </a:rPr>
              <a:t>)4</a:t>
            </a:r>
            <a:r>
              <a:rPr lang="bn-IN" dirty="0" smtClean="0">
                <a:latin typeface="NikoshBAN" pitchFamily="2" charset="0"/>
                <a:cs typeface="NikoshBAN" pitchFamily="2" charset="0"/>
              </a:rPr>
              <a:t>।উভচর</a:t>
            </a:r>
            <a:r>
              <a:rPr lang="en-US" dirty="0" smtClean="0">
                <a:latin typeface="NikoshBAN" pitchFamily="2" charset="0"/>
                <a:cs typeface="NikoshBAN" pitchFamily="2" charset="0"/>
              </a:rPr>
              <a:t>(</a:t>
            </a:r>
            <a:r>
              <a:rPr lang="en-US" dirty="0" err="1" smtClean="0">
                <a:latin typeface="NikoshBAN" pitchFamily="2" charset="0"/>
                <a:cs typeface="NikoshBAN" pitchFamily="2" charset="0"/>
              </a:rPr>
              <a:t>Amphibia</a:t>
            </a:r>
            <a:r>
              <a:rPr lang="en-US" dirty="0" smtClean="0">
                <a:latin typeface="NikoshBAN" pitchFamily="2" charset="0"/>
                <a:cs typeface="NikoshBAN" pitchFamily="2" charset="0"/>
              </a:rPr>
              <a:t>)</a:t>
            </a:r>
            <a:r>
              <a:rPr lang="bn-IN" dirty="0" smtClean="0">
                <a:latin typeface="NikoshBAN" pitchFamily="2" charset="0"/>
                <a:cs typeface="NikoshBAN" pitchFamily="2" charset="0"/>
              </a:rPr>
              <a:t>৫। সরীসৃপ</a:t>
            </a:r>
            <a:r>
              <a:rPr lang="en-US" dirty="0" smtClean="0">
                <a:latin typeface="NikoshBAN" pitchFamily="2" charset="0"/>
                <a:cs typeface="NikoshBAN" pitchFamily="2" charset="0"/>
              </a:rPr>
              <a:t>(</a:t>
            </a:r>
            <a:r>
              <a:rPr lang="en-US" dirty="0" err="1" smtClean="0">
                <a:latin typeface="NikoshBAN" pitchFamily="2" charset="0"/>
                <a:cs typeface="NikoshBAN" pitchFamily="2" charset="0"/>
              </a:rPr>
              <a:t>Reptilia</a:t>
            </a:r>
            <a:r>
              <a:rPr lang="en-US" dirty="0" smtClean="0">
                <a:latin typeface="NikoshBAN" pitchFamily="2" charset="0"/>
                <a:cs typeface="NikoshBAN" pitchFamily="2" charset="0"/>
              </a:rPr>
              <a:t> </a:t>
            </a:r>
            <a:r>
              <a:rPr lang="bn-IN" dirty="0" smtClean="0">
                <a:latin typeface="NikoshBAN" pitchFamily="2" charset="0"/>
                <a:cs typeface="NikoshBAN" pitchFamily="2" charset="0"/>
              </a:rPr>
              <a:t>৬। পক্ষীকূল </a:t>
            </a:r>
            <a:r>
              <a:rPr lang="en-US" dirty="0" smtClean="0">
                <a:latin typeface="NikoshBAN" pitchFamily="2" charset="0"/>
                <a:cs typeface="NikoshBAN" pitchFamily="2" charset="0"/>
              </a:rPr>
              <a:t>(Aves)7</a:t>
            </a:r>
            <a:r>
              <a:rPr lang="bn-IN" dirty="0" smtClean="0">
                <a:latin typeface="NikoshBAN" pitchFamily="2" charset="0"/>
                <a:cs typeface="NikoshBAN" pitchFamily="2" charset="0"/>
              </a:rPr>
              <a:t>। স্তন্যপায়ী </a:t>
            </a:r>
            <a:r>
              <a:rPr lang="en-US" dirty="0" smtClean="0">
                <a:latin typeface="NikoshBAN" pitchFamily="2" charset="0"/>
                <a:cs typeface="NikoshBAN" pitchFamily="2" charset="0"/>
              </a:rPr>
              <a:t>(</a:t>
            </a:r>
            <a:r>
              <a:rPr lang="en-US" dirty="0" err="1" smtClean="0">
                <a:latin typeface="NikoshBAN" pitchFamily="2" charset="0"/>
                <a:cs typeface="NikoshBAN" pitchFamily="2" charset="0"/>
              </a:rPr>
              <a:t>Mammalia</a:t>
            </a:r>
            <a:r>
              <a:rPr lang="en-US" dirty="0" smtClean="0">
                <a:latin typeface="NikoshBAN" pitchFamily="2" charset="0"/>
                <a:cs typeface="NikoshBAN" pitchFamily="2" charset="0"/>
              </a:rPr>
              <a:t>)</a:t>
            </a:r>
          </a:p>
          <a:p>
            <a:r>
              <a:rPr lang="en-US" dirty="0" smtClean="0">
                <a:latin typeface="NikoshBAN" pitchFamily="2" charset="0"/>
                <a:cs typeface="NikoshBAN" pitchFamily="2" charset="0"/>
              </a:rPr>
              <a:t>1। </a:t>
            </a:r>
            <a:r>
              <a:rPr lang="en-US" dirty="0" err="1" smtClean="0">
                <a:latin typeface="NikoshBAN" pitchFamily="2" charset="0"/>
                <a:cs typeface="NikoshBAN" pitchFamily="2" charset="0"/>
              </a:rPr>
              <a:t>সাইক্লোস্টোমাটাঃ</a:t>
            </a:r>
            <a:r>
              <a:rPr lang="en-US" dirty="0" smtClean="0">
                <a:latin typeface="NikoshBAN" pitchFamily="2" charset="0"/>
                <a:cs typeface="NikoshBAN" pitchFamily="2" charset="0"/>
              </a:rPr>
              <a:t> </a:t>
            </a:r>
          </a:p>
          <a:p>
            <a:r>
              <a:rPr lang="en-US" dirty="0" err="1" smtClean="0">
                <a:latin typeface="NikoshBAN" pitchFamily="2" charset="0"/>
                <a:cs typeface="NikoshBAN" pitchFamily="2" charset="0"/>
              </a:rPr>
              <a:t>সাধারণ</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বৈশিষ্ট্যঃ</a:t>
            </a:r>
            <a:r>
              <a:rPr lang="en-US" dirty="0" smtClean="0">
                <a:latin typeface="NikoshBAN" pitchFamily="2" charset="0"/>
                <a:cs typeface="NikoshBAN" pitchFamily="2" charset="0"/>
              </a:rPr>
              <a:t> ১। </a:t>
            </a:r>
            <a:r>
              <a:rPr lang="en-US" dirty="0" err="1" smtClean="0">
                <a:latin typeface="NikoshBAN" pitchFamily="2" charset="0"/>
                <a:cs typeface="NikoshBAN" pitchFamily="2" charset="0"/>
              </a:rPr>
              <a:t>লম্বাটে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দেহ</a:t>
            </a:r>
            <a:r>
              <a:rPr lang="bn-IN" dirty="0" smtClean="0">
                <a:latin typeface="NikoshBAN" pitchFamily="2" charset="0"/>
                <a:cs typeface="NikoshBAN" pitchFamily="2" charset="0"/>
              </a:rPr>
              <a:t>। </a:t>
            </a:r>
            <a:r>
              <a:rPr lang="en-US" dirty="0" smtClean="0">
                <a:latin typeface="NikoshBAN" pitchFamily="2" charset="0"/>
                <a:cs typeface="NikoshBAN" pitchFamily="2" charset="0"/>
              </a:rPr>
              <a:t> </a:t>
            </a:r>
            <a:endParaRPr lang="en-US" dirty="0" smtClean="0">
              <a:latin typeface="NikoshBAN" pitchFamily="2" charset="0"/>
              <a:cs typeface="NikoshBAN" pitchFamily="2" charset="0"/>
            </a:endParaRPr>
          </a:p>
          <a:p>
            <a:r>
              <a:rPr lang="en-US" dirty="0" smtClean="0">
                <a:latin typeface="NikoshBAN" pitchFamily="2" charset="0"/>
                <a:cs typeface="NikoshBAN" pitchFamily="2" charset="0"/>
              </a:rPr>
              <a:t>২।মুখ </a:t>
            </a:r>
            <a:r>
              <a:rPr lang="en-US" dirty="0" err="1" smtClean="0">
                <a:latin typeface="NikoshBAN" pitchFamily="2" charset="0"/>
                <a:cs typeface="NikoshBAN" pitchFamily="2" charset="0"/>
              </a:rPr>
              <a:t>ছিদ্র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গোলাকার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এবং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চোয়াল</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বিহীন</a:t>
            </a:r>
            <a:r>
              <a:rPr lang="en-US" dirty="0" smtClean="0">
                <a:latin typeface="NikoshBAN" pitchFamily="2" charset="0"/>
                <a:cs typeface="NikoshBAN" pitchFamily="2" charset="0"/>
              </a:rPr>
              <a:t>। </a:t>
            </a:r>
          </a:p>
          <a:p>
            <a:r>
              <a:rPr lang="en-US" dirty="0" smtClean="0">
                <a:latin typeface="NikoshBAN" pitchFamily="2" charset="0"/>
                <a:cs typeface="NikoshBAN" pitchFamily="2" charset="0"/>
              </a:rPr>
              <a:t>৩। </a:t>
            </a:r>
            <a:r>
              <a:rPr lang="en-US" dirty="0" err="1" smtClean="0">
                <a:latin typeface="NikoshBAN" pitchFamily="2" charset="0"/>
                <a:cs typeface="NikoshBAN" pitchFamily="2" charset="0"/>
              </a:rPr>
              <a:t>এদের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দেহে</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আঁইশ</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যুগ্ম</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পাখনা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অনুপস্থিত</a:t>
            </a:r>
            <a:r>
              <a:rPr lang="en-US" dirty="0" smtClean="0">
                <a:latin typeface="NikoshBAN" pitchFamily="2" charset="0"/>
                <a:cs typeface="NikoshBAN" pitchFamily="2" charset="0"/>
              </a:rPr>
              <a:t>। </a:t>
            </a:r>
          </a:p>
          <a:p>
            <a:r>
              <a:rPr lang="en-US" dirty="0" smtClean="0">
                <a:latin typeface="NikoshBAN" pitchFamily="2" charset="0"/>
                <a:cs typeface="NikoshBAN" pitchFamily="2" charset="0"/>
              </a:rPr>
              <a:t>৪।</a:t>
            </a:r>
            <a:r>
              <a:rPr lang="en-US" dirty="0" smtClean="0">
                <a:latin typeface="NikoshBAN" pitchFamily="2" charset="0"/>
                <a:cs typeface="NikoshBAN" pitchFamily="2" charset="0"/>
              </a:rPr>
              <a:t>ফুলকাছিদ্রের </a:t>
            </a:r>
            <a:r>
              <a:rPr lang="en-US" dirty="0" err="1" smtClean="0">
                <a:latin typeface="NikoshBAN" pitchFamily="2" charset="0"/>
                <a:cs typeface="NikoshBAN" pitchFamily="2" charset="0"/>
              </a:rPr>
              <a:t>সাহায্যে</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শ্বাস</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নেয়</a:t>
            </a:r>
            <a:r>
              <a:rPr lang="en-US" dirty="0" smtClean="0">
                <a:latin typeface="NikoshBAN" pitchFamily="2" charset="0"/>
                <a:cs typeface="NikoshBAN" pitchFamily="2" charset="0"/>
              </a:rPr>
              <a:t>।</a:t>
            </a:r>
          </a:p>
          <a:p>
            <a:r>
              <a:rPr lang="en-US" dirty="0" err="1" smtClean="0">
                <a:latin typeface="NikoshBAN" pitchFamily="2" charset="0"/>
                <a:cs typeface="NikoshBAN" pitchFamily="2" charset="0"/>
              </a:rPr>
              <a:t>উদাহরণঃ</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Petromyzon</a:t>
            </a:r>
            <a:r>
              <a:rPr lang="en-US" dirty="0" smtClean="0">
                <a:latin typeface="NikoshBAN" pitchFamily="2" charset="0"/>
                <a:cs typeface="NikoshBAN" pitchFamily="2" charset="0"/>
              </a:rPr>
              <a:t> </a:t>
            </a:r>
            <a:endParaRPr lang="en-US" dirty="0">
              <a:latin typeface="NikoshBAN" pitchFamily="2" charset="0"/>
              <a:cs typeface="NikoshBAN" pitchFamily="2" charset="0"/>
            </a:endParaRPr>
          </a:p>
        </p:txBody>
      </p:sp>
      <p:pic>
        <p:nvPicPr>
          <p:cNvPr id="3" name="Picture 2" descr="17.jpg"/>
          <p:cNvPicPr>
            <a:picLocks noChangeAspect="1"/>
          </p:cNvPicPr>
          <p:nvPr/>
        </p:nvPicPr>
        <p:blipFill>
          <a:blip r:embed="rId2"/>
          <a:stretch>
            <a:fillRect/>
          </a:stretch>
        </p:blipFill>
        <p:spPr>
          <a:xfrm>
            <a:off x="3886200" y="1219200"/>
            <a:ext cx="2324100" cy="1971675"/>
          </a:xfrm>
          <a:prstGeom prst="rect">
            <a:avLst/>
          </a:prstGeom>
        </p:spPr>
      </p:pic>
      <p:sp>
        <p:nvSpPr>
          <p:cNvPr id="5" name="TextBox 4"/>
          <p:cNvSpPr txBox="1"/>
          <p:nvPr/>
        </p:nvSpPr>
        <p:spPr>
          <a:xfrm>
            <a:off x="0" y="3200400"/>
            <a:ext cx="5867400" cy="1754326"/>
          </a:xfrm>
          <a:prstGeom prst="rect">
            <a:avLst/>
          </a:prstGeom>
          <a:noFill/>
        </p:spPr>
        <p:txBody>
          <a:bodyPr wrap="square" rtlCol="0">
            <a:spAutoFit/>
          </a:bodyPr>
          <a:lstStyle/>
          <a:p>
            <a:r>
              <a:rPr lang="en-US" dirty="0" smtClean="0">
                <a:latin typeface="NikoshBAN" pitchFamily="2" charset="0"/>
                <a:cs typeface="NikoshBAN" pitchFamily="2" charset="0"/>
              </a:rPr>
              <a:t>2.কনড্রিকথিসঃ </a:t>
            </a:r>
          </a:p>
          <a:p>
            <a:r>
              <a:rPr lang="en-US" dirty="0" err="1" smtClean="0">
                <a:latin typeface="NikoshBAN" pitchFamily="2" charset="0"/>
                <a:cs typeface="NikoshBAN" pitchFamily="2" charset="0"/>
              </a:rPr>
              <a:t>সাধারণ</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বৈশিষ্ট্য</a:t>
            </a:r>
            <a:r>
              <a:rPr lang="bn-IN" dirty="0" smtClean="0">
                <a:latin typeface="NikoshBAN" pitchFamily="2" charset="0"/>
                <a:cs typeface="NikoshBAN" pitchFamily="2" charset="0"/>
              </a:rPr>
              <a:t>ঃ  </a:t>
            </a:r>
            <a:r>
              <a:rPr lang="en-US" dirty="0" smtClean="0">
                <a:latin typeface="NikoshBAN" pitchFamily="2" charset="0"/>
                <a:cs typeface="NikoshBAN" pitchFamily="2" charset="0"/>
              </a:rPr>
              <a:t> </a:t>
            </a:r>
            <a:r>
              <a:rPr lang="en-US" dirty="0" smtClean="0">
                <a:latin typeface="NikoshBAN" pitchFamily="2" charset="0"/>
                <a:cs typeface="NikoshBAN" pitchFamily="2" charset="0"/>
              </a:rPr>
              <a:t>১। এ </a:t>
            </a:r>
            <a:r>
              <a:rPr lang="en-US" dirty="0" err="1" smtClean="0">
                <a:latin typeface="NikoshBAN" pitchFamily="2" charset="0"/>
                <a:cs typeface="NikoshBAN" pitchFamily="2" charset="0"/>
              </a:rPr>
              <a:t>পর্বের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সকল</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প্রাণী</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সমুদ্রে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বাস</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করে</a:t>
            </a:r>
            <a:r>
              <a:rPr lang="en-US" dirty="0" smtClean="0">
                <a:latin typeface="NikoshBAN" pitchFamily="2" charset="0"/>
                <a:cs typeface="NikoshBAN" pitchFamily="2" charset="0"/>
              </a:rPr>
              <a:t>।</a:t>
            </a:r>
          </a:p>
          <a:p>
            <a:r>
              <a:rPr lang="en-US" dirty="0" smtClean="0">
                <a:latin typeface="NikoshBAN" pitchFamily="2" charset="0"/>
                <a:cs typeface="NikoshBAN" pitchFamily="2" charset="0"/>
              </a:rPr>
              <a:t>২। ক</a:t>
            </a:r>
            <a:r>
              <a:rPr lang="bn-IN" dirty="0" smtClean="0">
                <a:latin typeface="NikoshBAN" pitchFamily="2" charset="0"/>
                <a:cs typeface="NikoshBAN" pitchFamily="2" charset="0"/>
              </a:rPr>
              <a:t>ঙাল </a:t>
            </a:r>
            <a:r>
              <a:rPr lang="bn-IN" dirty="0" smtClean="0">
                <a:latin typeface="NikoshBAN" pitchFamily="2" charset="0"/>
                <a:cs typeface="NikoshBAN" pitchFamily="2" charset="0"/>
              </a:rPr>
              <a:t>তরুণাস্থিময় । </a:t>
            </a:r>
            <a:endParaRPr lang="bn-IN" dirty="0" smtClean="0">
              <a:latin typeface="NikoshBAN" pitchFamily="2" charset="0"/>
              <a:cs typeface="NikoshBAN" pitchFamily="2" charset="0"/>
            </a:endParaRPr>
          </a:p>
          <a:p>
            <a:r>
              <a:rPr lang="bn-IN" dirty="0" smtClean="0">
                <a:latin typeface="NikoshBAN" pitchFamily="2" charset="0"/>
                <a:cs typeface="NikoshBAN" pitchFamily="2" charset="0"/>
              </a:rPr>
              <a:t>৩।দেহ প্ল্যাকয়েড আঁইশ দ্বারা আবৃত,মাথার দুই পাশে ৫-৭ জোড়া ফুলকা ছিদ্র থাকে। </a:t>
            </a:r>
          </a:p>
          <a:p>
            <a:r>
              <a:rPr lang="bn-IN" dirty="0" smtClean="0">
                <a:latin typeface="NikoshBAN" pitchFamily="2" charset="0"/>
                <a:cs typeface="NikoshBAN" pitchFamily="2" charset="0"/>
              </a:rPr>
              <a:t>৪। কানকো থাকেনা।</a:t>
            </a:r>
          </a:p>
          <a:p>
            <a:r>
              <a:rPr lang="bn-IN" dirty="0" smtClean="0">
                <a:latin typeface="NikoshBAN" pitchFamily="2" charset="0"/>
                <a:cs typeface="NikoshBAN" pitchFamily="2" charset="0"/>
              </a:rPr>
              <a:t>উদাহরণঃ হাঙ্গর, করাতমাছ, হাতুড়ি মাছ  </a:t>
            </a:r>
            <a:r>
              <a:rPr lang="en-US" dirty="0" smtClean="0">
                <a:latin typeface="NikoshBAN" pitchFamily="2" charset="0"/>
                <a:cs typeface="NikoshBAN" pitchFamily="2" charset="0"/>
              </a:rPr>
              <a:t> </a:t>
            </a:r>
            <a:r>
              <a:rPr lang="bn-IN" dirty="0" smtClean="0">
                <a:latin typeface="NikoshBAN" pitchFamily="2" charset="0"/>
                <a:cs typeface="NikoshBAN" pitchFamily="2" charset="0"/>
              </a:rPr>
              <a:t> </a:t>
            </a:r>
            <a:endParaRPr lang="en-US" dirty="0">
              <a:latin typeface="NikoshBAN" pitchFamily="2" charset="0"/>
              <a:cs typeface="NikoshBAN" pitchFamily="2" charset="0"/>
            </a:endParaRPr>
          </a:p>
        </p:txBody>
      </p:sp>
      <p:pic>
        <p:nvPicPr>
          <p:cNvPr id="7" name="Picture 6" descr="91.jpg"/>
          <p:cNvPicPr>
            <a:picLocks noChangeAspect="1"/>
          </p:cNvPicPr>
          <p:nvPr/>
        </p:nvPicPr>
        <p:blipFill>
          <a:blip r:embed="rId3"/>
          <a:stretch>
            <a:fillRect/>
          </a:stretch>
        </p:blipFill>
        <p:spPr>
          <a:xfrm>
            <a:off x="5715000" y="5257800"/>
            <a:ext cx="3219450" cy="1419225"/>
          </a:xfrm>
          <a:prstGeom prst="rect">
            <a:avLst/>
          </a:prstGeom>
        </p:spPr>
      </p:pic>
      <p:pic>
        <p:nvPicPr>
          <p:cNvPr id="8" name="Picture 7" descr="60.jpg"/>
          <p:cNvPicPr>
            <a:picLocks noChangeAspect="1"/>
          </p:cNvPicPr>
          <p:nvPr/>
        </p:nvPicPr>
        <p:blipFill>
          <a:blip r:embed="rId4"/>
          <a:stretch>
            <a:fillRect/>
          </a:stretch>
        </p:blipFill>
        <p:spPr>
          <a:xfrm>
            <a:off x="6467475" y="3276600"/>
            <a:ext cx="2676525" cy="1714500"/>
          </a:xfrm>
          <a:prstGeom prst="rect">
            <a:avLst/>
          </a:prstGeom>
        </p:spPr>
      </p:pic>
      <p:pic>
        <p:nvPicPr>
          <p:cNvPr id="9" name="Picture 8" descr="25.jpg"/>
          <p:cNvPicPr>
            <a:picLocks noChangeAspect="1"/>
          </p:cNvPicPr>
          <p:nvPr/>
        </p:nvPicPr>
        <p:blipFill>
          <a:blip r:embed="rId5"/>
          <a:stretch>
            <a:fillRect/>
          </a:stretch>
        </p:blipFill>
        <p:spPr>
          <a:xfrm>
            <a:off x="6172200" y="1295400"/>
            <a:ext cx="2771775" cy="1647825"/>
          </a:xfrm>
          <a:prstGeom prst="rect">
            <a:avLst/>
          </a:prstGeom>
        </p:spPr>
      </p:pic>
      <p:pic>
        <p:nvPicPr>
          <p:cNvPr id="10" name="Picture 9" descr="26.jpg"/>
          <p:cNvPicPr>
            <a:picLocks noChangeAspect="1"/>
          </p:cNvPicPr>
          <p:nvPr/>
        </p:nvPicPr>
        <p:blipFill>
          <a:blip r:embed="rId6"/>
          <a:stretch>
            <a:fillRect/>
          </a:stretch>
        </p:blipFill>
        <p:spPr>
          <a:xfrm>
            <a:off x="304800" y="5010150"/>
            <a:ext cx="2466975" cy="1847850"/>
          </a:xfrm>
          <a:prstGeom prst="rect">
            <a:avLst/>
          </a:prstGeom>
        </p:spPr>
      </p:pic>
      <p:pic>
        <p:nvPicPr>
          <p:cNvPr id="11" name="Picture 10" descr="27.jpg"/>
          <p:cNvPicPr>
            <a:picLocks noChangeAspect="1"/>
          </p:cNvPicPr>
          <p:nvPr/>
        </p:nvPicPr>
        <p:blipFill>
          <a:blip r:embed="rId7"/>
          <a:stretch>
            <a:fillRect/>
          </a:stretch>
        </p:blipFill>
        <p:spPr>
          <a:xfrm>
            <a:off x="2971800" y="5010150"/>
            <a:ext cx="2466975" cy="18478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lide(fromBottom)">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plus(in)">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heel(4)">
                                      <p:cBhvr>
                                        <p:cTn id="28" dur="2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ox(in)">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circle(in)">
                                      <p:cBhvr>
                                        <p:cTn id="4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229600" cy="2677656"/>
          </a:xfrm>
          <a:prstGeom prst="rect">
            <a:avLst/>
          </a:prstGeom>
          <a:noFill/>
        </p:spPr>
        <p:txBody>
          <a:bodyPr wrap="square" rtlCol="0">
            <a:spAutoFit/>
          </a:bodyPr>
          <a:lstStyle/>
          <a:p>
            <a:r>
              <a:rPr lang="en-US" sz="2400" dirty="0" smtClean="0">
                <a:latin typeface="NikoshBAN" pitchFamily="2" charset="0"/>
                <a:cs typeface="NikoshBAN" pitchFamily="2" charset="0"/>
              </a:rPr>
              <a:t>৩। </a:t>
            </a:r>
            <a:r>
              <a:rPr lang="en-US" sz="2400" dirty="0" err="1" smtClean="0">
                <a:latin typeface="NikoshBAN" pitchFamily="2" charset="0"/>
                <a:cs typeface="NikoshBAN" pitchFamily="2" charset="0"/>
              </a:rPr>
              <a:t>অসটিকথিস</a:t>
            </a:r>
            <a:endParaRPr lang="en-US" sz="2400" dirty="0" smtClean="0">
              <a:latin typeface="NikoshBAN" pitchFamily="2" charset="0"/>
              <a:cs typeface="NikoshBAN" pitchFamily="2" charset="0"/>
            </a:endParaRPr>
          </a:p>
          <a:p>
            <a:r>
              <a:rPr lang="en-US" sz="2400" dirty="0" err="1" smtClean="0">
                <a:latin typeface="NikoshBAN" pitchFamily="2" charset="0"/>
                <a:cs typeface="NikoshBAN" pitchFamily="2" charset="0"/>
              </a:rPr>
              <a:t>সাধারণ</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বৈশিষ্ট্যঃ</a:t>
            </a:r>
            <a:r>
              <a:rPr lang="en-US" sz="2400" dirty="0" smtClean="0">
                <a:latin typeface="NikoshBAN" pitchFamily="2" charset="0"/>
                <a:cs typeface="NikoshBAN" pitchFamily="2" charset="0"/>
              </a:rPr>
              <a:t> </a:t>
            </a:r>
          </a:p>
          <a:p>
            <a:r>
              <a:rPr lang="en-US" sz="2400" dirty="0" smtClean="0">
                <a:latin typeface="NikoshBAN" pitchFamily="2" charset="0"/>
                <a:cs typeface="NikoshBAN" pitchFamily="2" charset="0"/>
              </a:rPr>
              <a:t>১।অধিকাংশই </a:t>
            </a:r>
            <a:r>
              <a:rPr lang="en-US" sz="2400" dirty="0" err="1" smtClean="0">
                <a:latin typeface="NikoshBAN" pitchFamily="2" charset="0"/>
                <a:cs typeface="NikoshBAN" pitchFamily="2" charset="0"/>
              </a:rPr>
              <a:t>স্বাদু</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পানির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মাছ</a:t>
            </a:r>
            <a:r>
              <a:rPr lang="en-US" sz="2400" dirty="0" smtClean="0">
                <a:latin typeface="NikoshBAN" pitchFamily="2" charset="0"/>
                <a:cs typeface="NikoshBAN" pitchFamily="2" charset="0"/>
              </a:rPr>
              <a:t>। </a:t>
            </a:r>
          </a:p>
          <a:p>
            <a:r>
              <a:rPr lang="en-US" sz="2400" dirty="0" smtClean="0">
                <a:latin typeface="NikoshBAN" pitchFamily="2" charset="0"/>
                <a:cs typeface="NikoshBAN" pitchFamily="2" charset="0"/>
              </a:rPr>
              <a:t>২। </a:t>
            </a:r>
            <a:r>
              <a:rPr lang="en-US" sz="2400" dirty="0" err="1" smtClean="0">
                <a:latin typeface="NikoshBAN" pitchFamily="2" charset="0"/>
                <a:cs typeface="NikoshBAN" pitchFamily="2" charset="0"/>
              </a:rPr>
              <a:t>দেহ</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সাইক্লোয়েড</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গ্যানয়েড</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টিনয়েড</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ধরনের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আঁইশ</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দ্বারা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আবৃত</a:t>
            </a:r>
            <a:r>
              <a:rPr lang="en-US" sz="2400" dirty="0" smtClean="0">
                <a:latin typeface="NikoshBAN" pitchFamily="2" charset="0"/>
                <a:cs typeface="NikoshBAN" pitchFamily="2" charset="0"/>
              </a:rPr>
              <a:t>।</a:t>
            </a:r>
          </a:p>
          <a:p>
            <a:r>
              <a:rPr lang="en-US" sz="2400" dirty="0" smtClean="0">
                <a:latin typeface="NikoshBAN" pitchFamily="2" charset="0"/>
                <a:cs typeface="NikoshBAN" pitchFamily="2" charset="0"/>
              </a:rPr>
              <a:t>৩। </a:t>
            </a:r>
            <a:r>
              <a:rPr lang="en-US" sz="2400" dirty="0" err="1" smtClean="0">
                <a:latin typeface="NikoshBAN" pitchFamily="2" charset="0"/>
                <a:cs typeface="NikoshBAN" pitchFamily="2" charset="0"/>
              </a:rPr>
              <a:t>মাথার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দুই</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পাশে</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চারজোড়া</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ফুলকা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থাকে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ফুলকাগুলো</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কানকো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দিয়ে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ঢাকা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থাকে</a:t>
            </a:r>
            <a:r>
              <a:rPr lang="en-US" sz="2400" dirty="0" smtClean="0">
                <a:latin typeface="NikoshBAN" pitchFamily="2" charset="0"/>
                <a:cs typeface="NikoshBAN" pitchFamily="2" charset="0"/>
              </a:rPr>
              <a:t>। </a:t>
            </a:r>
            <a:endParaRPr lang="bn-IN" sz="2400" dirty="0" smtClean="0">
              <a:latin typeface="NikoshBAN" pitchFamily="2" charset="0"/>
              <a:cs typeface="NikoshBAN" pitchFamily="2" charset="0"/>
            </a:endParaRPr>
          </a:p>
          <a:p>
            <a:r>
              <a:rPr lang="en-US" sz="2400" dirty="0" err="1" smtClean="0">
                <a:latin typeface="NikoshBAN" pitchFamily="2" charset="0"/>
                <a:cs typeface="NikoshBAN" pitchFamily="2" charset="0"/>
              </a:rPr>
              <a:t>ফুলকার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সাহায্যে</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শ্বাস</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কার্য</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চালায়</a:t>
            </a:r>
            <a:r>
              <a:rPr lang="en-US" sz="2400" dirty="0" smtClean="0">
                <a:latin typeface="NikoshBAN" pitchFamily="2" charset="0"/>
                <a:cs typeface="NikoshBAN" pitchFamily="2" charset="0"/>
              </a:rPr>
              <a:t>।</a:t>
            </a:r>
          </a:p>
          <a:p>
            <a:r>
              <a:rPr lang="en-US" sz="2400" dirty="0" err="1" smtClean="0">
                <a:latin typeface="NikoshBAN" pitchFamily="2" charset="0"/>
                <a:cs typeface="NikoshBAN" pitchFamily="2" charset="0"/>
              </a:rPr>
              <a:t>উদাহরণঃ</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ইলিশ</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মাছ</a:t>
            </a:r>
            <a:r>
              <a:rPr lang="en-US" sz="2400" dirty="0" smtClean="0">
                <a:latin typeface="NikoshBAN" pitchFamily="2" charset="0"/>
                <a:cs typeface="NikoshBAN" pitchFamily="2" charset="0"/>
              </a:rPr>
              <a:t> , </a:t>
            </a:r>
            <a:r>
              <a:rPr lang="en-US" sz="2400" dirty="0" err="1" smtClean="0">
                <a:latin typeface="NikoshBAN" pitchFamily="2" charset="0"/>
                <a:cs typeface="NikoshBAN" pitchFamily="2" charset="0"/>
              </a:rPr>
              <a:t>সি-হর্স</a:t>
            </a:r>
            <a:r>
              <a:rPr lang="en-US"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pic>
        <p:nvPicPr>
          <p:cNvPr id="3" name="Picture 2" descr="d.jpg"/>
          <p:cNvPicPr>
            <a:picLocks noChangeAspect="1"/>
          </p:cNvPicPr>
          <p:nvPr/>
        </p:nvPicPr>
        <p:blipFill>
          <a:blip r:embed="rId2"/>
          <a:stretch>
            <a:fillRect/>
          </a:stretch>
        </p:blipFill>
        <p:spPr>
          <a:xfrm>
            <a:off x="5791200" y="3352800"/>
            <a:ext cx="2762250" cy="1657350"/>
          </a:xfrm>
          <a:prstGeom prst="rect">
            <a:avLst/>
          </a:prstGeom>
        </p:spPr>
      </p:pic>
      <p:pic>
        <p:nvPicPr>
          <p:cNvPr id="4" name="Picture 3" descr="g.jpg"/>
          <p:cNvPicPr>
            <a:picLocks noChangeAspect="1"/>
          </p:cNvPicPr>
          <p:nvPr/>
        </p:nvPicPr>
        <p:blipFill>
          <a:blip r:embed="rId3"/>
          <a:stretch>
            <a:fillRect/>
          </a:stretch>
        </p:blipFill>
        <p:spPr>
          <a:xfrm>
            <a:off x="228600" y="4572000"/>
            <a:ext cx="2171700" cy="2105025"/>
          </a:xfrm>
          <a:prstGeom prst="rect">
            <a:avLst/>
          </a:prstGeom>
        </p:spPr>
      </p:pic>
      <p:pic>
        <p:nvPicPr>
          <p:cNvPr id="5" name="Picture 4" descr="29.jpg"/>
          <p:cNvPicPr>
            <a:picLocks noChangeAspect="1"/>
          </p:cNvPicPr>
          <p:nvPr/>
        </p:nvPicPr>
        <p:blipFill>
          <a:blip r:embed="rId4"/>
          <a:stretch>
            <a:fillRect/>
          </a:stretch>
        </p:blipFill>
        <p:spPr>
          <a:xfrm>
            <a:off x="5715000" y="5172075"/>
            <a:ext cx="2705100" cy="1685925"/>
          </a:xfrm>
          <a:prstGeom prst="rect">
            <a:avLst/>
          </a:prstGeom>
        </p:spPr>
      </p:pic>
      <p:pic>
        <p:nvPicPr>
          <p:cNvPr id="6" name="Picture 5" descr="30.jpg"/>
          <p:cNvPicPr>
            <a:picLocks noChangeAspect="1"/>
          </p:cNvPicPr>
          <p:nvPr/>
        </p:nvPicPr>
        <p:blipFill>
          <a:blip r:embed="rId5"/>
          <a:stretch>
            <a:fillRect/>
          </a:stretch>
        </p:blipFill>
        <p:spPr>
          <a:xfrm>
            <a:off x="2438400" y="5029200"/>
            <a:ext cx="2762250" cy="1657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plus(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8991600" cy="3539430"/>
          </a:xfrm>
          <a:prstGeom prst="rect">
            <a:avLst/>
          </a:prstGeom>
        </p:spPr>
        <p:txBody>
          <a:bodyPr wrap="square">
            <a:spAutoFit/>
          </a:bodyPr>
          <a:lstStyle/>
          <a:p>
            <a:r>
              <a:rPr lang="bn-IN" sz="2800" dirty="0" smtClean="0">
                <a:latin typeface="NikoshBAN" pitchFamily="2" charset="0"/>
                <a:cs typeface="NikoshBAN" pitchFamily="2" charset="0"/>
              </a:rPr>
              <a:t>৪। </a:t>
            </a:r>
            <a:r>
              <a:rPr lang="bn-IN" sz="2800" dirty="0" smtClean="0">
                <a:latin typeface="NikoshBAN" pitchFamily="2" charset="0"/>
                <a:cs typeface="NikoshBAN" pitchFamily="2" charset="0"/>
              </a:rPr>
              <a:t>উভচরঃ</a:t>
            </a:r>
          </a:p>
          <a:p>
            <a:r>
              <a:rPr lang="bn-IN" sz="2800" dirty="0" smtClean="0">
                <a:latin typeface="NikoshBAN" pitchFamily="2" charset="0"/>
                <a:cs typeface="NikoshBAN" pitchFamily="2" charset="0"/>
              </a:rPr>
              <a:t> </a:t>
            </a:r>
            <a:r>
              <a:rPr lang="bn-IN" sz="2800" dirty="0" smtClean="0">
                <a:latin typeface="NikoshBAN" pitchFamily="2" charset="0"/>
                <a:cs typeface="NikoshBAN" pitchFamily="2" charset="0"/>
              </a:rPr>
              <a:t>মেরুদণ্ডী </a:t>
            </a:r>
            <a:r>
              <a:rPr lang="bn-IN" sz="2800" dirty="0" smtClean="0">
                <a:latin typeface="NikoshBAN" pitchFamily="2" charset="0"/>
                <a:cs typeface="NikoshBAN" pitchFamily="2" charset="0"/>
              </a:rPr>
              <a:t>প্রাণীদের </a:t>
            </a:r>
            <a:r>
              <a:rPr lang="bn-IN" sz="2800" dirty="0" smtClean="0">
                <a:latin typeface="NikoshBAN" pitchFamily="2" charset="0"/>
                <a:cs typeface="NikoshBAN" pitchFamily="2" charset="0"/>
              </a:rPr>
              <a:t>মধ্যে যারা জীবনের প্রথম অবস্থায় পানিতে থাকে এবং মাছের মত বিশেষ ফুলকার সাহায্যে শ্বাসকার্য চালায়, পরিণত বয়সে ডাঙ্গায় বাস করে তারাই উভচর।</a:t>
            </a:r>
          </a:p>
          <a:p>
            <a:r>
              <a:rPr lang="bn-IN" sz="2800" dirty="0" smtClean="0">
                <a:latin typeface="NikoshBAN" pitchFamily="2" charset="0"/>
                <a:cs typeface="NikoshBAN" pitchFamily="2" charset="0"/>
              </a:rPr>
              <a:t>সাধারণ বৈশিষ্ট্যঃ </a:t>
            </a:r>
          </a:p>
          <a:p>
            <a:r>
              <a:rPr lang="bn-IN" sz="2800" dirty="0" smtClean="0">
                <a:latin typeface="NikoshBAN" pitchFamily="2" charset="0"/>
                <a:cs typeface="NikoshBAN" pitchFamily="2" charset="0"/>
              </a:rPr>
              <a:t>১। দেহত্বক আঁইশ বিহীন ২। ত্বক নরম ,পাতলা,ভেজা ও গ্রন্থিযুক্ত ৩। শীতল রক্তের প্রাণী ৪। পানিতে ডিম পাড়ে। </a:t>
            </a:r>
            <a:r>
              <a:rPr lang="bn-IN" sz="2800" dirty="0" smtClean="0">
                <a:latin typeface="NikoshBAN" pitchFamily="2" charset="0"/>
                <a:cs typeface="NikoshBAN" pitchFamily="2" charset="0"/>
              </a:rPr>
              <a:t>জীবনচক্রে </a:t>
            </a:r>
            <a:r>
              <a:rPr lang="bn-IN" sz="2800" dirty="0" smtClean="0">
                <a:latin typeface="NikoshBAN" pitchFamily="2" charset="0"/>
                <a:cs typeface="NikoshBAN" pitchFamily="2" charset="0"/>
              </a:rPr>
              <a:t>সাধারণত ব্যাঙাচি দশা  দেখা যায়। </a:t>
            </a:r>
          </a:p>
          <a:p>
            <a:r>
              <a:rPr lang="bn-IN" sz="2800" dirty="0" smtClean="0">
                <a:latin typeface="NikoshBAN" pitchFamily="2" charset="0"/>
                <a:cs typeface="NikoshBAN" pitchFamily="2" charset="0"/>
              </a:rPr>
              <a:t>  উদাহরণঃ সোনাব্যাঙ, কুনোব্যাঙ</a:t>
            </a:r>
            <a:r>
              <a:rPr lang="bn-IN" dirty="0" smtClean="0">
                <a:latin typeface="NikoshBAN" pitchFamily="2" charset="0"/>
                <a:cs typeface="NikoshBAN" pitchFamily="2" charset="0"/>
              </a:rPr>
              <a:t> </a:t>
            </a:r>
            <a:endParaRPr lang="en-US" dirty="0"/>
          </a:p>
        </p:txBody>
      </p:sp>
      <p:pic>
        <p:nvPicPr>
          <p:cNvPr id="3" name="Picture 2" descr="u.jpg"/>
          <p:cNvPicPr>
            <a:picLocks noChangeAspect="1"/>
          </p:cNvPicPr>
          <p:nvPr/>
        </p:nvPicPr>
        <p:blipFill>
          <a:blip r:embed="rId2"/>
          <a:stretch>
            <a:fillRect/>
          </a:stretch>
        </p:blipFill>
        <p:spPr>
          <a:xfrm>
            <a:off x="5410200" y="3352800"/>
            <a:ext cx="2609850" cy="1752600"/>
          </a:xfrm>
          <a:prstGeom prst="rect">
            <a:avLst/>
          </a:prstGeom>
        </p:spPr>
      </p:pic>
      <p:pic>
        <p:nvPicPr>
          <p:cNvPr id="4" name="Picture 3" descr="s.jpg"/>
          <p:cNvPicPr>
            <a:picLocks noChangeAspect="1"/>
          </p:cNvPicPr>
          <p:nvPr/>
        </p:nvPicPr>
        <p:blipFill>
          <a:blip r:embed="rId3"/>
          <a:stretch>
            <a:fillRect/>
          </a:stretch>
        </p:blipFill>
        <p:spPr>
          <a:xfrm>
            <a:off x="5257800" y="5114925"/>
            <a:ext cx="2619375" cy="1743075"/>
          </a:xfrm>
          <a:prstGeom prst="rect">
            <a:avLst/>
          </a:prstGeom>
        </p:spPr>
      </p:pic>
      <p:pic>
        <p:nvPicPr>
          <p:cNvPr id="5" name="Picture 4" descr="31.jpg"/>
          <p:cNvPicPr>
            <a:picLocks noChangeAspect="1"/>
          </p:cNvPicPr>
          <p:nvPr/>
        </p:nvPicPr>
        <p:blipFill>
          <a:blip r:embed="rId4"/>
          <a:stretch>
            <a:fillRect/>
          </a:stretch>
        </p:blipFill>
        <p:spPr>
          <a:xfrm>
            <a:off x="2514600" y="4953000"/>
            <a:ext cx="2686050" cy="1704975"/>
          </a:xfrm>
          <a:prstGeom prst="rect">
            <a:avLst/>
          </a:prstGeom>
        </p:spPr>
      </p:pic>
      <p:pic>
        <p:nvPicPr>
          <p:cNvPr id="6" name="Picture 5" descr="32.jpg"/>
          <p:cNvPicPr>
            <a:picLocks noChangeAspect="1"/>
          </p:cNvPicPr>
          <p:nvPr/>
        </p:nvPicPr>
        <p:blipFill>
          <a:blip r:embed="rId5"/>
          <a:stretch>
            <a:fillRect/>
          </a:stretch>
        </p:blipFill>
        <p:spPr>
          <a:xfrm>
            <a:off x="0" y="5114925"/>
            <a:ext cx="2619375" cy="17430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1" presetClass="entr" presetSubtype="0" fill="hold" nodeType="clickEffect">
                                  <p:stCondLst>
                                    <p:cond delay="0"/>
                                  </p:stCondLst>
                                  <p:childTnLst>
                                    <p:set>
                                      <p:cBhvr>
                                        <p:cTn id="26" dur="1000">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85800"/>
            <a:ext cx="8610600" cy="2308324"/>
          </a:xfrm>
          <a:prstGeom prst="rect">
            <a:avLst/>
          </a:prstGeom>
          <a:noFill/>
        </p:spPr>
        <p:txBody>
          <a:bodyPr wrap="square" rtlCol="0">
            <a:spAutoFit/>
          </a:bodyPr>
          <a:lstStyle/>
          <a:p>
            <a:r>
              <a:rPr lang="bn-IN" sz="3600" dirty="0" smtClean="0">
                <a:latin typeface="NikoshBAN" pitchFamily="2" charset="0"/>
                <a:cs typeface="NikoshBAN" pitchFamily="2" charset="0"/>
              </a:rPr>
              <a:t>৫। সরীসৃপঃ </a:t>
            </a:r>
            <a:r>
              <a:rPr lang="bn-IN" sz="3600" dirty="0" smtClean="0">
                <a:latin typeface="NikoshBAN" pitchFamily="2" charset="0"/>
                <a:cs typeface="NikoshBAN" pitchFamily="2" charset="0"/>
              </a:rPr>
              <a:t>সাধারণ বৈশিষ্ট্যঃ</a:t>
            </a:r>
          </a:p>
          <a:p>
            <a:r>
              <a:rPr lang="bn-IN" sz="3600" dirty="0" smtClean="0">
                <a:latin typeface="NikoshBAN" pitchFamily="2" charset="0"/>
                <a:cs typeface="NikoshBAN" pitchFamily="2" charset="0"/>
              </a:rPr>
              <a:t> </a:t>
            </a:r>
            <a:r>
              <a:rPr lang="bn-IN" sz="3600" dirty="0" smtClean="0">
                <a:latin typeface="NikoshBAN" pitchFamily="2" charset="0"/>
                <a:cs typeface="NikoshBAN" pitchFamily="2" charset="0"/>
              </a:rPr>
              <a:t>১। বুকে ভর দিয়ে চলে ২।ত্বক শুস্ক ও আঁইশযুক্ত ৩।চার পায়েই পাঁচটি করে নখর যুক্ত আঙ্গুল আছে। </a:t>
            </a:r>
          </a:p>
          <a:p>
            <a:r>
              <a:rPr lang="bn-IN" sz="3600" dirty="0" smtClean="0">
                <a:latin typeface="NikoshBAN" pitchFamily="2" charset="0"/>
                <a:cs typeface="NikoshBAN" pitchFamily="2" charset="0"/>
              </a:rPr>
              <a:t>উদাহরণঃ টিকটিকি , কুমির , সাপ </a:t>
            </a:r>
            <a:r>
              <a:rPr lang="bn-IN" dirty="0" smtClean="0">
                <a:latin typeface="NikoshBAN" pitchFamily="2" charset="0"/>
                <a:cs typeface="NikoshBAN" pitchFamily="2" charset="0"/>
              </a:rPr>
              <a:t> </a:t>
            </a:r>
            <a:endParaRPr lang="en-US" dirty="0">
              <a:latin typeface="NikoshBAN" pitchFamily="2" charset="0"/>
              <a:cs typeface="NikoshBAN" pitchFamily="2" charset="0"/>
            </a:endParaRPr>
          </a:p>
        </p:txBody>
      </p:sp>
      <p:pic>
        <p:nvPicPr>
          <p:cNvPr id="3" name="Picture 2" descr="t.jpg"/>
          <p:cNvPicPr>
            <a:picLocks noChangeAspect="1"/>
          </p:cNvPicPr>
          <p:nvPr/>
        </p:nvPicPr>
        <p:blipFill>
          <a:blip r:embed="rId2"/>
          <a:stretch>
            <a:fillRect/>
          </a:stretch>
        </p:blipFill>
        <p:spPr>
          <a:xfrm>
            <a:off x="0" y="3429000"/>
            <a:ext cx="2857500" cy="1600200"/>
          </a:xfrm>
          <a:prstGeom prst="rect">
            <a:avLst/>
          </a:prstGeom>
        </p:spPr>
      </p:pic>
      <p:pic>
        <p:nvPicPr>
          <p:cNvPr id="4" name="Picture 3" descr="k.jpg"/>
          <p:cNvPicPr>
            <a:picLocks noChangeAspect="1"/>
          </p:cNvPicPr>
          <p:nvPr/>
        </p:nvPicPr>
        <p:blipFill>
          <a:blip r:embed="rId3"/>
          <a:stretch>
            <a:fillRect/>
          </a:stretch>
        </p:blipFill>
        <p:spPr>
          <a:xfrm>
            <a:off x="2971800" y="3352800"/>
            <a:ext cx="2828925" cy="1619250"/>
          </a:xfrm>
          <a:prstGeom prst="rect">
            <a:avLst/>
          </a:prstGeom>
        </p:spPr>
      </p:pic>
      <p:pic>
        <p:nvPicPr>
          <p:cNvPr id="5" name="Picture 4" descr="se.jpg"/>
          <p:cNvPicPr>
            <a:picLocks noChangeAspect="1"/>
          </p:cNvPicPr>
          <p:nvPr/>
        </p:nvPicPr>
        <p:blipFill>
          <a:blip r:embed="rId4"/>
          <a:stretch>
            <a:fillRect/>
          </a:stretch>
        </p:blipFill>
        <p:spPr>
          <a:xfrm>
            <a:off x="6019800" y="3657600"/>
            <a:ext cx="2857500" cy="1600200"/>
          </a:xfrm>
          <a:prstGeom prst="rect">
            <a:avLst/>
          </a:prstGeom>
        </p:spPr>
      </p:pic>
      <p:pic>
        <p:nvPicPr>
          <p:cNvPr id="6" name="Picture 5" descr="33.jpg"/>
          <p:cNvPicPr>
            <a:picLocks noChangeAspect="1"/>
          </p:cNvPicPr>
          <p:nvPr/>
        </p:nvPicPr>
        <p:blipFill>
          <a:blip r:embed="rId5"/>
          <a:stretch>
            <a:fillRect/>
          </a:stretch>
        </p:blipFill>
        <p:spPr>
          <a:xfrm>
            <a:off x="0" y="5114925"/>
            <a:ext cx="2628900" cy="1743075"/>
          </a:xfrm>
          <a:prstGeom prst="rect">
            <a:avLst/>
          </a:prstGeom>
        </p:spPr>
      </p:pic>
      <p:pic>
        <p:nvPicPr>
          <p:cNvPr id="7" name="Picture 6" descr="34.jpg"/>
          <p:cNvPicPr>
            <a:picLocks noChangeAspect="1"/>
          </p:cNvPicPr>
          <p:nvPr/>
        </p:nvPicPr>
        <p:blipFill>
          <a:blip r:embed="rId6"/>
          <a:stretch>
            <a:fillRect/>
          </a:stretch>
        </p:blipFill>
        <p:spPr>
          <a:xfrm>
            <a:off x="2743200" y="5219700"/>
            <a:ext cx="2790825" cy="1638300"/>
          </a:xfrm>
          <a:prstGeom prst="rect">
            <a:avLst/>
          </a:prstGeom>
        </p:spPr>
      </p:pic>
      <p:pic>
        <p:nvPicPr>
          <p:cNvPr id="8" name="Picture 7" descr="35.jpg"/>
          <p:cNvPicPr>
            <a:picLocks noChangeAspect="1"/>
          </p:cNvPicPr>
          <p:nvPr/>
        </p:nvPicPr>
        <p:blipFill>
          <a:blip r:embed="rId7"/>
          <a:stretch>
            <a:fillRect/>
          </a:stretch>
        </p:blipFill>
        <p:spPr>
          <a:xfrm>
            <a:off x="6172200" y="5553075"/>
            <a:ext cx="2667000" cy="13049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lide(fromBottom)">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plus(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heel(4)">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linds(horizontal)">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ox(in)">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09600"/>
            <a:ext cx="8763000" cy="2246769"/>
          </a:xfrm>
          <a:prstGeom prst="rect">
            <a:avLst/>
          </a:prstGeom>
          <a:noFill/>
        </p:spPr>
        <p:txBody>
          <a:bodyPr wrap="square" rtlCol="0">
            <a:spAutoFit/>
          </a:bodyPr>
          <a:lstStyle/>
          <a:p>
            <a:r>
              <a:rPr lang="bn-IN" sz="2800" dirty="0" smtClean="0">
                <a:latin typeface="NikoshBAN" pitchFamily="2" charset="0"/>
                <a:cs typeface="NikoshBAN" pitchFamily="2" charset="0"/>
              </a:rPr>
              <a:t>পক্ষীকূলঃ সাধারণ বৈশিষ্ট্যঃ </a:t>
            </a:r>
            <a:endParaRPr lang="bn-IN" sz="2800" dirty="0" smtClean="0">
              <a:latin typeface="NikoshBAN" pitchFamily="2" charset="0"/>
              <a:cs typeface="NikoshBAN" pitchFamily="2" charset="0"/>
            </a:endParaRPr>
          </a:p>
          <a:p>
            <a:r>
              <a:rPr lang="bn-IN" sz="2800" dirty="0" smtClean="0">
                <a:latin typeface="NikoshBAN" pitchFamily="2" charset="0"/>
                <a:cs typeface="NikoshBAN" pitchFamily="2" charset="0"/>
              </a:rPr>
              <a:t>১</a:t>
            </a:r>
            <a:r>
              <a:rPr lang="bn-IN" sz="2800" dirty="0" smtClean="0">
                <a:latin typeface="NikoshBAN" pitchFamily="2" charset="0"/>
                <a:cs typeface="NikoshBAN" pitchFamily="2" charset="0"/>
              </a:rPr>
              <a:t>।দেহ পালকে আবৃত। ২। দুটি ডানা, দুটি পা ও একটি  চস্নু আচে.৩ ফুস ফুসের সাথে বায়ু থলি থাকায় সহজে উড়তে পারে। ৪।উস্নো রক্তের প্রাণী ৫।হাড়  শক্ত , হালকা ও ফাঁপা </a:t>
            </a:r>
          </a:p>
          <a:p>
            <a:r>
              <a:rPr lang="bn-IN" sz="2800" dirty="0" smtClean="0">
                <a:latin typeface="NikoshBAN" pitchFamily="2" charset="0"/>
                <a:cs typeface="NikoshBAN" pitchFamily="2" charset="0"/>
              </a:rPr>
              <a:t>উদাহরণঃ কাক , দোয়েল , হাঁস </a:t>
            </a:r>
            <a:endParaRPr lang="en-US" sz="2800" dirty="0">
              <a:latin typeface="NikoshBAN" pitchFamily="2" charset="0"/>
              <a:cs typeface="NikoshBAN" pitchFamily="2" charset="0"/>
            </a:endParaRPr>
          </a:p>
        </p:txBody>
      </p:sp>
      <p:pic>
        <p:nvPicPr>
          <p:cNvPr id="3" name="Picture 2" descr="kak.jpg"/>
          <p:cNvPicPr>
            <a:picLocks noChangeAspect="1"/>
          </p:cNvPicPr>
          <p:nvPr/>
        </p:nvPicPr>
        <p:blipFill>
          <a:blip r:embed="rId2"/>
          <a:stretch>
            <a:fillRect/>
          </a:stretch>
        </p:blipFill>
        <p:spPr>
          <a:xfrm>
            <a:off x="0" y="3505200"/>
            <a:ext cx="2876550" cy="1590675"/>
          </a:xfrm>
          <a:prstGeom prst="rect">
            <a:avLst/>
          </a:prstGeom>
        </p:spPr>
      </p:pic>
      <p:pic>
        <p:nvPicPr>
          <p:cNvPr id="4" name="Picture 3" descr="doel.jpg"/>
          <p:cNvPicPr>
            <a:picLocks noChangeAspect="1"/>
          </p:cNvPicPr>
          <p:nvPr/>
        </p:nvPicPr>
        <p:blipFill>
          <a:blip r:embed="rId3"/>
          <a:stretch>
            <a:fillRect/>
          </a:stretch>
        </p:blipFill>
        <p:spPr>
          <a:xfrm>
            <a:off x="5257800" y="5257800"/>
            <a:ext cx="2857500" cy="1600200"/>
          </a:xfrm>
          <a:prstGeom prst="rect">
            <a:avLst/>
          </a:prstGeom>
        </p:spPr>
      </p:pic>
      <p:pic>
        <p:nvPicPr>
          <p:cNvPr id="5" name="Picture 4" descr="has.jpg"/>
          <p:cNvPicPr>
            <a:picLocks noChangeAspect="1"/>
          </p:cNvPicPr>
          <p:nvPr/>
        </p:nvPicPr>
        <p:blipFill>
          <a:blip r:embed="rId4"/>
          <a:stretch>
            <a:fillRect/>
          </a:stretch>
        </p:blipFill>
        <p:spPr>
          <a:xfrm>
            <a:off x="0" y="5114925"/>
            <a:ext cx="2619375" cy="1743075"/>
          </a:xfrm>
          <a:prstGeom prst="rect">
            <a:avLst/>
          </a:prstGeom>
        </p:spPr>
      </p:pic>
      <p:pic>
        <p:nvPicPr>
          <p:cNvPr id="6" name="Picture 5" descr="38.jpg"/>
          <p:cNvPicPr>
            <a:picLocks noChangeAspect="1"/>
          </p:cNvPicPr>
          <p:nvPr/>
        </p:nvPicPr>
        <p:blipFill>
          <a:blip r:embed="rId5"/>
          <a:stretch>
            <a:fillRect/>
          </a:stretch>
        </p:blipFill>
        <p:spPr>
          <a:xfrm>
            <a:off x="2895600" y="4724400"/>
            <a:ext cx="2133600" cy="2133600"/>
          </a:xfrm>
          <a:prstGeom prst="rect">
            <a:avLst/>
          </a:prstGeom>
        </p:spPr>
      </p:pic>
      <p:pic>
        <p:nvPicPr>
          <p:cNvPr id="7" name="Picture 6" descr="37.jpg"/>
          <p:cNvPicPr>
            <a:picLocks noChangeAspect="1"/>
          </p:cNvPicPr>
          <p:nvPr/>
        </p:nvPicPr>
        <p:blipFill>
          <a:blip r:embed="rId6"/>
          <a:stretch>
            <a:fillRect/>
          </a:stretch>
        </p:blipFill>
        <p:spPr>
          <a:xfrm>
            <a:off x="6400800" y="3276600"/>
            <a:ext cx="2505075" cy="1828800"/>
          </a:xfrm>
          <a:prstGeom prst="rect">
            <a:avLst/>
          </a:prstGeom>
        </p:spPr>
      </p:pic>
      <p:pic>
        <p:nvPicPr>
          <p:cNvPr id="8" name="Picture 7" descr="36.jpg"/>
          <p:cNvPicPr>
            <a:picLocks noChangeAspect="1"/>
          </p:cNvPicPr>
          <p:nvPr/>
        </p:nvPicPr>
        <p:blipFill>
          <a:blip r:embed="rId7"/>
          <a:stretch>
            <a:fillRect/>
          </a:stretch>
        </p:blipFill>
        <p:spPr>
          <a:xfrm>
            <a:off x="3505200" y="2971800"/>
            <a:ext cx="2657475" cy="1724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1" presetClass="entr" presetSubtype="0" fill="hold" nodeType="clickEffect">
                                  <p:stCondLst>
                                    <p:cond delay="0"/>
                                  </p:stCondLst>
                                  <p:childTnLst>
                                    <p:set>
                                      <p:cBhvr>
                                        <p:cTn id="11" dur="1000">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lide(fromBottom)">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plus(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heel(4)">
                                      <p:cBhvr>
                                        <p:cTn id="3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246769"/>
          </a:xfrm>
          <a:prstGeom prst="rect">
            <a:avLst/>
          </a:prstGeom>
          <a:noFill/>
        </p:spPr>
        <p:txBody>
          <a:bodyPr wrap="square" rtlCol="0">
            <a:spAutoFit/>
          </a:bodyPr>
          <a:lstStyle/>
          <a:p>
            <a:r>
              <a:rPr lang="bn-IN" sz="2800" dirty="0" smtClean="0">
                <a:latin typeface="NikoshBAN" pitchFamily="2" charset="0"/>
                <a:cs typeface="NikoshBAN" pitchFamily="2" charset="0"/>
              </a:rPr>
              <a:t>৭। স্তন্যপায়ীঃ সাধারণ </a:t>
            </a:r>
            <a:r>
              <a:rPr lang="bn-IN" sz="2800" dirty="0" smtClean="0">
                <a:latin typeface="NikoshBAN" pitchFamily="2" charset="0"/>
                <a:cs typeface="NikoshBAN" pitchFamily="2" charset="0"/>
              </a:rPr>
              <a:t>বৈশিষ্ট্যঃ </a:t>
            </a:r>
          </a:p>
          <a:p>
            <a:r>
              <a:rPr lang="bn-IN" sz="2800" dirty="0" smtClean="0">
                <a:latin typeface="NikoshBAN" pitchFamily="2" charset="0"/>
                <a:cs typeface="NikoshBAN" pitchFamily="2" charset="0"/>
              </a:rPr>
              <a:t> </a:t>
            </a:r>
            <a:r>
              <a:rPr lang="bn-IN" sz="2800" dirty="0" smtClean="0">
                <a:latin typeface="NikoshBAN" pitchFamily="2" charset="0"/>
                <a:cs typeface="NikoshBAN" pitchFamily="2" charset="0"/>
              </a:rPr>
              <a:t>১।দেহ লোমে আবৃত ২। </a:t>
            </a:r>
            <a:r>
              <a:rPr lang="bn-IN" sz="2800" dirty="0" smtClean="0">
                <a:latin typeface="NikoshBAN" pitchFamily="2" charset="0"/>
                <a:cs typeface="NikoshBAN" pitchFamily="2" charset="0"/>
              </a:rPr>
              <a:t>স্তন্যপায়ী প্রাণীরা </a:t>
            </a:r>
            <a:r>
              <a:rPr lang="bn-IN" sz="2800" dirty="0" smtClean="0">
                <a:latin typeface="NikoshBAN" pitchFamily="2" charset="0"/>
                <a:cs typeface="NikoshBAN" pitchFamily="2" charset="0"/>
              </a:rPr>
              <a:t>সন্তান প্রসব করে। তবে এর ব্যতিক্রম আছে । যেমনঃ প্লাটিপাস  ৩</a:t>
            </a:r>
            <a:r>
              <a:rPr lang="bn-IN" sz="2800" dirty="0" smtClean="0">
                <a:latin typeface="NikoshBAN" pitchFamily="2" charset="0"/>
                <a:cs typeface="NikoshBAN" pitchFamily="2" charset="0"/>
              </a:rPr>
              <a:t>।উষ্ণ </a:t>
            </a:r>
            <a:r>
              <a:rPr lang="bn-IN" sz="2800" dirty="0" smtClean="0">
                <a:latin typeface="NikoshBAN" pitchFamily="2" charset="0"/>
                <a:cs typeface="NikoshBAN" pitchFamily="2" charset="0"/>
              </a:rPr>
              <a:t>রক্তের প্রাণী ৪। চোয়ালে বিভিন্ন ধরনের দাঁত থাকে.৫। শিশুরা </a:t>
            </a:r>
            <a:r>
              <a:rPr lang="bn-IN" sz="2800" dirty="0" smtClean="0">
                <a:latin typeface="NikoshBAN" pitchFamily="2" charset="0"/>
                <a:cs typeface="NikoshBAN" pitchFamily="2" charset="0"/>
              </a:rPr>
              <a:t>মাতৃদুগ্ধ </a:t>
            </a:r>
            <a:r>
              <a:rPr lang="bn-IN" sz="2800" dirty="0" smtClean="0">
                <a:latin typeface="NikoshBAN" pitchFamily="2" charset="0"/>
                <a:cs typeface="NikoshBAN" pitchFamily="2" charset="0"/>
              </a:rPr>
              <a:t>পান করে বড় হয়। ৬। হৃদপিণ্ড চার </a:t>
            </a:r>
            <a:r>
              <a:rPr lang="bn-IN" sz="2800" dirty="0" smtClean="0">
                <a:latin typeface="NikoshBAN" pitchFamily="2" charset="0"/>
                <a:cs typeface="NikoshBAN" pitchFamily="2" charset="0"/>
              </a:rPr>
              <a:t>প্রকোষঠ  </a:t>
            </a:r>
            <a:r>
              <a:rPr lang="bn-IN" sz="2800" dirty="0" smtClean="0">
                <a:latin typeface="NikoshBAN" pitchFamily="2" charset="0"/>
                <a:cs typeface="NikoshBAN" pitchFamily="2" charset="0"/>
              </a:rPr>
              <a:t>বিশিষ্ট</a:t>
            </a:r>
          </a:p>
          <a:p>
            <a:r>
              <a:rPr lang="bn-IN" sz="2800" dirty="0" smtClean="0">
                <a:latin typeface="NikoshBAN" pitchFamily="2" charset="0"/>
                <a:cs typeface="NikoshBAN" pitchFamily="2" charset="0"/>
              </a:rPr>
              <a:t>উদাহরণঃ মানুষ ,উঠ , বাঘ </a:t>
            </a:r>
            <a:endParaRPr lang="en-US" sz="2800" dirty="0">
              <a:latin typeface="NikoshBAN" pitchFamily="2" charset="0"/>
              <a:cs typeface="NikoshBAN" pitchFamily="2" charset="0"/>
            </a:endParaRPr>
          </a:p>
        </p:txBody>
      </p:sp>
      <p:pic>
        <p:nvPicPr>
          <p:cNvPr id="3" name="Picture 2" descr="tab.jpg"/>
          <p:cNvPicPr>
            <a:picLocks noChangeAspect="1"/>
          </p:cNvPicPr>
          <p:nvPr/>
        </p:nvPicPr>
        <p:blipFill>
          <a:blip r:embed="rId2"/>
          <a:stretch>
            <a:fillRect/>
          </a:stretch>
        </p:blipFill>
        <p:spPr>
          <a:xfrm>
            <a:off x="0" y="3657600"/>
            <a:ext cx="2857500" cy="1600200"/>
          </a:xfrm>
          <a:prstGeom prst="rect">
            <a:avLst/>
          </a:prstGeom>
        </p:spPr>
      </p:pic>
      <p:pic>
        <p:nvPicPr>
          <p:cNvPr id="5" name="Picture 4" descr="a.jpg"/>
          <p:cNvPicPr>
            <a:picLocks noChangeAspect="1"/>
          </p:cNvPicPr>
          <p:nvPr/>
        </p:nvPicPr>
        <p:blipFill>
          <a:blip r:embed="rId3"/>
          <a:stretch>
            <a:fillRect/>
          </a:stretch>
        </p:blipFill>
        <p:spPr>
          <a:xfrm>
            <a:off x="5876925" y="3886200"/>
            <a:ext cx="3267075" cy="1400175"/>
          </a:xfrm>
          <a:prstGeom prst="rect">
            <a:avLst/>
          </a:prstGeom>
        </p:spPr>
      </p:pic>
      <p:pic>
        <p:nvPicPr>
          <p:cNvPr id="6" name="Picture 5" descr="bag.jpg"/>
          <p:cNvPicPr>
            <a:picLocks noChangeAspect="1"/>
          </p:cNvPicPr>
          <p:nvPr/>
        </p:nvPicPr>
        <p:blipFill>
          <a:blip r:embed="rId4"/>
          <a:stretch>
            <a:fillRect/>
          </a:stretch>
        </p:blipFill>
        <p:spPr>
          <a:xfrm>
            <a:off x="3048000" y="5267325"/>
            <a:ext cx="2867025" cy="1590675"/>
          </a:xfrm>
          <a:prstGeom prst="rect">
            <a:avLst/>
          </a:prstGeom>
        </p:spPr>
      </p:pic>
      <p:pic>
        <p:nvPicPr>
          <p:cNvPr id="11" name="Picture 10" descr="39.jpg"/>
          <p:cNvPicPr>
            <a:picLocks noChangeAspect="1"/>
          </p:cNvPicPr>
          <p:nvPr/>
        </p:nvPicPr>
        <p:blipFill>
          <a:blip r:embed="rId5"/>
          <a:stretch>
            <a:fillRect/>
          </a:stretch>
        </p:blipFill>
        <p:spPr>
          <a:xfrm>
            <a:off x="6019800" y="5267325"/>
            <a:ext cx="2867025" cy="1590675"/>
          </a:xfrm>
          <a:prstGeom prst="rect">
            <a:avLst/>
          </a:prstGeom>
        </p:spPr>
      </p:pic>
      <p:pic>
        <p:nvPicPr>
          <p:cNvPr id="12" name="Picture 11" descr="40.jpg"/>
          <p:cNvPicPr>
            <a:picLocks noChangeAspect="1"/>
          </p:cNvPicPr>
          <p:nvPr/>
        </p:nvPicPr>
        <p:blipFill>
          <a:blip r:embed="rId6"/>
          <a:stretch>
            <a:fillRect/>
          </a:stretch>
        </p:blipFill>
        <p:spPr>
          <a:xfrm>
            <a:off x="2895600" y="3581400"/>
            <a:ext cx="2705100" cy="1685925"/>
          </a:xfrm>
          <a:prstGeom prst="rect">
            <a:avLst/>
          </a:prstGeom>
        </p:spPr>
      </p:pic>
      <p:pic>
        <p:nvPicPr>
          <p:cNvPr id="13" name="Picture 12" descr="aw.jpg"/>
          <p:cNvPicPr>
            <a:picLocks noChangeAspect="1"/>
          </p:cNvPicPr>
          <p:nvPr/>
        </p:nvPicPr>
        <p:blipFill>
          <a:blip r:embed="rId7"/>
          <a:stretch>
            <a:fillRect/>
          </a:stretch>
        </p:blipFill>
        <p:spPr>
          <a:xfrm>
            <a:off x="0" y="5286375"/>
            <a:ext cx="2914650" cy="15716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1" presetClass="entr" presetSubtype="0" fill="hold" nodeType="clickEffect">
                                  <p:stCondLst>
                                    <p:cond delay="0"/>
                                  </p:stCondLst>
                                  <p:childTnLst>
                                    <p:set>
                                      <p:cBhvr>
                                        <p:cTn id="21" dur="1000">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slide(fromBottom)">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plus(in)">
                                      <p:cBhvr>
                                        <p:cTn id="3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8458200" cy="1323439"/>
          </a:xfrm>
          <a:prstGeom prst="rect">
            <a:avLst/>
          </a:prstGeom>
          <a:noFill/>
        </p:spPr>
        <p:txBody>
          <a:bodyPr wrap="square" rtlCol="0">
            <a:spAutoFit/>
          </a:bodyPr>
          <a:lstStyle/>
          <a:p>
            <a:r>
              <a:rPr lang="bn-IN" sz="4000" dirty="0" smtClean="0">
                <a:latin typeface="NikoshBAN" pitchFamily="2" charset="0"/>
                <a:cs typeface="NikoshBAN" pitchFamily="2" charset="0"/>
              </a:rPr>
              <a:t>একক কাজঃ </a:t>
            </a:r>
            <a:endParaRPr lang="bn-IN" sz="4000" dirty="0" smtClean="0">
              <a:latin typeface="NikoshBAN" pitchFamily="2" charset="0"/>
              <a:cs typeface="NikoshBAN" pitchFamily="2" charset="0"/>
            </a:endParaRPr>
          </a:p>
          <a:p>
            <a:r>
              <a:rPr lang="bn-IN" sz="4000" dirty="0" smtClean="0">
                <a:latin typeface="NikoshBAN" pitchFamily="2" charset="0"/>
                <a:cs typeface="NikoshBAN" pitchFamily="2" charset="0"/>
              </a:rPr>
              <a:t>চিত্রের প্রাণীর </a:t>
            </a:r>
            <a:r>
              <a:rPr lang="bn-IN" sz="4000" dirty="0" smtClean="0">
                <a:latin typeface="NikoshBAN" pitchFamily="2" charset="0"/>
                <a:cs typeface="NikoshBAN" pitchFamily="2" charset="0"/>
              </a:rPr>
              <a:t>স্বভাব ও বাসস্থান এবং বৈশিষ্ট্য </a:t>
            </a:r>
            <a:r>
              <a:rPr lang="bn-IN" sz="4000" dirty="0" smtClean="0">
                <a:latin typeface="NikoshBAN" pitchFamily="2" charset="0"/>
                <a:cs typeface="NikoshBAN" pitchFamily="2" charset="0"/>
              </a:rPr>
              <a:t>লিখ। </a:t>
            </a:r>
            <a:endParaRPr lang="en-US" sz="4000" dirty="0">
              <a:latin typeface="NikoshBAN" pitchFamily="2" charset="0"/>
              <a:cs typeface="NikoshBAN" pitchFamily="2" charset="0"/>
            </a:endParaRPr>
          </a:p>
        </p:txBody>
      </p:sp>
      <p:pic>
        <p:nvPicPr>
          <p:cNvPr id="3" name="Picture 2" descr="q.jpg"/>
          <p:cNvPicPr>
            <a:picLocks noChangeAspect="1"/>
          </p:cNvPicPr>
          <p:nvPr/>
        </p:nvPicPr>
        <p:blipFill>
          <a:blip r:embed="rId2"/>
          <a:stretch>
            <a:fillRect/>
          </a:stretch>
        </p:blipFill>
        <p:spPr>
          <a:xfrm>
            <a:off x="304800" y="4419600"/>
            <a:ext cx="3488675" cy="1905000"/>
          </a:xfrm>
          <a:prstGeom prst="rect">
            <a:avLst/>
          </a:prstGeom>
        </p:spPr>
      </p:pic>
      <p:pic>
        <p:nvPicPr>
          <p:cNvPr id="4" name="Picture 3" descr="q1.jpg"/>
          <p:cNvPicPr>
            <a:picLocks noChangeAspect="1"/>
          </p:cNvPicPr>
          <p:nvPr/>
        </p:nvPicPr>
        <p:blipFill>
          <a:blip r:embed="rId3"/>
          <a:stretch>
            <a:fillRect/>
          </a:stretch>
        </p:blipFill>
        <p:spPr>
          <a:xfrm>
            <a:off x="4267200" y="3886200"/>
            <a:ext cx="3200400" cy="25630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4)">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09600"/>
            <a:ext cx="8382000" cy="1323439"/>
          </a:xfrm>
          <a:prstGeom prst="rect">
            <a:avLst/>
          </a:prstGeom>
          <a:noFill/>
        </p:spPr>
        <p:txBody>
          <a:bodyPr wrap="square" rtlCol="0">
            <a:spAutoFit/>
          </a:bodyPr>
          <a:lstStyle/>
          <a:p>
            <a:r>
              <a:rPr lang="bn-IN" sz="4000" dirty="0" smtClean="0">
                <a:latin typeface="NikoshBAN" pitchFamily="2" charset="0"/>
                <a:cs typeface="NikoshBAN" pitchFamily="2" charset="0"/>
              </a:rPr>
              <a:t>জোড়ায় </a:t>
            </a:r>
            <a:r>
              <a:rPr lang="bn-IN" sz="4000" dirty="0" smtClean="0">
                <a:latin typeface="NikoshBAN" pitchFamily="2" charset="0"/>
                <a:cs typeface="NikoshBAN" pitchFamily="2" charset="0"/>
              </a:rPr>
              <a:t>কাজঃ</a:t>
            </a:r>
          </a:p>
          <a:p>
            <a:r>
              <a:rPr lang="bn-IN" sz="4000" dirty="0" smtClean="0">
                <a:latin typeface="NikoshBAN" pitchFamily="2" charset="0"/>
                <a:cs typeface="NikoshBAN" pitchFamily="2" charset="0"/>
              </a:rPr>
              <a:t>চিত্রের প্রাণীর  </a:t>
            </a:r>
            <a:r>
              <a:rPr lang="bn-IN" sz="4000" dirty="0" smtClean="0">
                <a:latin typeface="NikoshBAN" pitchFamily="2" charset="0"/>
                <a:cs typeface="NikoshBAN" pitchFamily="2" charset="0"/>
              </a:rPr>
              <a:t>স্বভাব ও বাসস্থান এবং বৈশিষ্ট্য </a:t>
            </a:r>
            <a:r>
              <a:rPr lang="bn-IN" sz="4000" dirty="0" smtClean="0">
                <a:latin typeface="NikoshBAN" pitchFamily="2" charset="0"/>
                <a:cs typeface="NikoshBAN" pitchFamily="2" charset="0"/>
              </a:rPr>
              <a:t>লিখ।  </a:t>
            </a:r>
            <a:endParaRPr lang="en-US" sz="4000" dirty="0">
              <a:latin typeface="NikoshBAN" pitchFamily="2" charset="0"/>
              <a:cs typeface="NikoshBAN" pitchFamily="2" charset="0"/>
            </a:endParaRPr>
          </a:p>
        </p:txBody>
      </p:sp>
      <p:pic>
        <p:nvPicPr>
          <p:cNvPr id="3" name="Picture 2" descr="c.jpg"/>
          <p:cNvPicPr>
            <a:picLocks noChangeAspect="1"/>
          </p:cNvPicPr>
          <p:nvPr/>
        </p:nvPicPr>
        <p:blipFill>
          <a:blip r:embed="rId2"/>
          <a:stretch>
            <a:fillRect/>
          </a:stretch>
        </p:blipFill>
        <p:spPr>
          <a:xfrm>
            <a:off x="533400" y="4572000"/>
            <a:ext cx="2495550" cy="1828800"/>
          </a:xfrm>
          <a:prstGeom prst="rect">
            <a:avLst/>
          </a:prstGeom>
        </p:spPr>
      </p:pic>
      <p:pic>
        <p:nvPicPr>
          <p:cNvPr id="4" name="Picture 3" descr="c1.jpg"/>
          <p:cNvPicPr>
            <a:picLocks noChangeAspect="1"/>
          </p:cNvPicPr>
          <p:nvPr/>
        </p:nvPicPr>
        <p:blipFill>
          <a:blip r:embed="rId3"/>
          <a:stretch>
            <a:fillRect/>
          </a:stretch>
        </p:blipFill>
        <p:spPr>
          <a:xfrm>
            <a:off x="4038600" y="4572000"/>
            <a:ext cx="2466975" cy="18478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1" presetClass="entr" presetSubtype="0" fill="hold" nodeType="clickEffect">
                                  <p:stCondLst>
                                    <p:cond delay="0"/>
                                  </p:stCondLst>
                                  <p:childTnLst>
                                    <p:set>
                                      <p:cBhvr>
                                        <p:cTn id="16" dur="1000">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8229600" cy="1323439"/>
          </a:xfrm>
          <a:prstGeom prst="rect">
            <a:avLst/>
          </a:prstGeom>
          <a:noFill/>
        </p:spPr>
        <p:txBody>
          <a:bodyPr wrap="square" rtlCol="0">
            <a:spAutoFit/>
          </a:bodyPr>
          <a:lstStyle/>
          <a:p>
            <a:r>
              <a:rPr lang="bn-IN" sz="4000" dirty="0" smtClean="0">
                <a:latin typeface="NikoshBAN" pitchFamily="2" charset="0"/>
                <a:cs typeface="NikoshBAN" pitchFamily="2" charset="0"/>
              </a:rPr>
              <a:t>দলীয় কাজঃ </a:t>
            </a:r>
            <a:endParaRPr lang="bn-IN" sz="4000" dirty="0" smtClean="0">
              <a:latin typeface="NikoshBAN" pitchFamily="2" charset="0"/>
              <a:cs typeface="NikoshBAN" pitchFamily="2" charset="0"/>
            </a:endParaRPr>
          </a:p>
          <a:p>
            <a:r>
              <a:rPr lang="bn-IN" sz="4000" dirty="0" smtClean="0">
                <a:latin typeface="NikoshBAN" pitchFamily="2" charset="0"/>
                <a:cs typeface="NikoshBAN" pitchFamily="2" charset="0"/>
              </a:rPr>
              <a:t>চিত্রের প্রাণীর </a:t>
            </a:r>
            <a:r>
              <a:rPr lang="bn-IN" sz="4000" dirty="0" smtClean="0">
                <a:latin typeface="NikoshBAN" pitchFamily="2" charset="0"/>
                <a:cs typeface="NikoshBAN" pitchFamily="2" charset="0"/>
              </a:rPr>
              <a:t>স্বভাব ও বাসস্থান এবং বৈশিষ্ট্য </a:t>
            </a:r>
            <a:r>
              <a:rPr lang="bn-IN" sz="4000" dirty="0" smtClean="0">
                <a:latin typeface="NikoshBAN" pitchFamily="2" charset="0"/>
                <a:cs typeface="NikoshBAN" pitchFamily="2" charset="0"/>
              </a:rPr>
              <a:t>লিখ।   </a:t>
            </a:r>
            <a:endParaRPr lang="en-US" sz="4000" dirty="0">
              <a:latin typeface="NikoshBAN" pitchFamily="2" charset="0"/>
              <a:cs typeface="NikoshBAN" pitchFamily="2" charset="0"/>
            </a:endParaRPr>
          </a:p>
        </p:txBody>
      </p:sp>
      <p:pic>
        <p:nvPicPr>
          <p:cNvPr id="3" name="Picture 2" descr="s1.jpg"/>
          <p:cNvPicPr>
            <a:picLocks noChangeAspect="1"/>
          </p:cNvPicPr>
          <p:nvPr/>
        </p:nvPicPr>
        <p:blipFill>
          <a:blip r:embed="rId2"/>
          <a:stretch>
            <a:fillRect/>
          </a:stretch>
        </p:blipFill>
        <p:spPr>
          <a:xfrm>
            <a:off x="304800" y="4572000"/>
            <a:ext cx="2857500" cy="1600200"/>
          </a:xfrm>
          <a:prstGeom prst="rect">
            <a:avLst/>
          </a:prstGeom>
        </p:spPr>
      </p:pic>
      <p:pic>
        <p:nvPicPr>
          <p:cNvPr id="4" name="Picture 3" descr="s2.jpg"/>
          <p:cNvPicPr>
            <a:picLocks noChangeAspect="1"/>
          </p:cNvPicPr>
          <p:nvPr/>
        </p:nvPicPr>
        <p:blipFill>
          <a:blip r:embed="rId3"/>
          <a:stretch>
            <a:fillRect/>
          </a:stretch>
        </p:blipFill>
        <p:spPr>
          <a:xfrm>
            <a:off x="4038600" y="4648200"/>
            <a:ext cx="2552700" cy="179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lide(fromBottom)">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plus(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scidia.jpg"/>
          <p:cNvPicPr>
            <a:picLocks noChangeAspect="1"/>
          </p:cNvPicPr>
          <p:nvPr/>
        </p:nvPicPr>
        <p:blipFill>
          <a:blip r:embed="rId2"/>
          <a:stretch>
            <a:fillRect/>
          </a:stretch>
        </p:blipFill>
        <p:spPr>
          <a:xfrm>
            <a:off x="0" y="0"/>
            <a:ext cx="2524125" cy="1809750"/>
          </a:xfrm>
          <a:prstGeom prst="rect">
            <a:avLst/>
          </a:prstGeom>
        </p:spPr>
      </p:pic>
      <p:pic>
        <p:nvPicPr>
          <p:cNvPr id="3" name="Picture 2" descr="banor.jpg"/>
          <p:cNvPicPr>
            <a:picLocks noChangeAspect="1"/>
          </p:cNvPicPr>
          <p:nvPr/>
        </p:nvPicPr>
        <p:blipFill>
          <a:blip r:embed="rId3"/>
          <a:stretch>
            <a:fillRect/>
          </a:stretch>
        </p:blipFill>
        <p:spPr>
          <a:xfrm>
            <a:off x="2514600" y="0"/>
            <a:ext cx="2762250" cy="1657350"/>
          </a:xfrm>
          <a:prstGeom prst="rect">
            <a:avLst/>
          </a:prstGeom>
        </p:spPr>
      </p:pic>
      <p:pic>
        <p:nvPicPr>
          <p:cNvPr id="4" name="Picture 3" descr="Branchiostoma.jpg"/>
          <p:cNvPicPr>
            <a:picLocks noChangeAspect="1"/>
          </p:cNvPicPr>
          <p:nvPr/>
        </p:nvPicPr>
        <p:blipFill>
          <a:blip r:embed="rId4"/>
          <a:stretch>
            <a:fillRect/>
          </a:stretch>
        </p:blipFill>
        <p:spPr>
          <a:xfrm>
            <a:off x="5257800" y="0"/>
            <a:ext cx="2543175" cy="1800225"/>
          </a:xfrm>
          <a:prstGeom prst="rect">
            <a:avLst/>
          </a:prstGeom>
        </p:spPr>
      </p:pic>
      <p:pic>
        <p:nvPicPr>
          <p:cNvPr id="5" name="Picture 4" descr="Hydra.jpg"/>
          <p:cNvPicPr>
            <a:picLocks noChangeAspect="1"/>
          </p:cNvPicPr>
          <p:nvPr/>
        </p:nvPicPr>
        <p:blipFill>
          <a:blip r:embed="rId5"/>
          <a:stretch>
            <a:fillRect/>
          </a:stretch>
        </p:blipFill>
        <p:spPr>
          <a:xfrm>
            <a:off x="0" y="1600200"/>
            <a:ext cx="2495550" cy="1828800"/>
          </a:xfrm>
          <a:prstGeom prst="rect">
            <a:avLst/>
          </a:prstGeom>
        </p:spPr>
      </p:pic>
      <p:pic>
        <p:nvPicPr>
          <p:cNvPr id="6" name="Picture 5" descr="jhinuk.jpg"/>
          <p:cNvPicPr>
            <a:picLocks noChangeAspect="1"/>
          </p:cNvPicPr>
          <p:nvPr/>
        </p:nvPicPr>
        <p:blipFill>
          <a:blip r:embed="rId6"/>
          <a:stretch>
            <a:fillRect/>
          </a:stretch>
        </p:blipFill>
        <p:spPr>
          <a:xfrm>
            <a:off x="2438400" y="1676400"/>
            <a:ext cx="3267075" cy="1400175"/>
          </a:xfrm>
          <a:prstGeom prst="rect">
            <a:avLst/>
          </a:prstGeom>
        </p:spPr>
      </p:pic>
      <p:pic>
        <p:nvPicPr>
          <p:cNvPr id="7" name="Picture 6" descr="keco.jpg"/>
          <p:cNvPicPr>
            <a:picLocks noChangeAspect="1"/>
          </p:cNvPicPr>
          <p:nvPr/>
        </p:nvPicPr>
        <p:blipFill>
          <a:blip r:embed="rId7"/>
          <a:stretch>
            <a:fillRect/>
          </a:stretch>
        </p:blipFill>
        <p:spPr>
          <a:xfrm>
            <a:off x="0" y="3429000"/>
            <a:ext cx="2133600" cy="2143125"/>
          </a:xfrm>
          <a:prstGeom prst="rect">
            <a:avLst/>
          </a:prstGeom>
        </p:spPr>
      </p:pic>
      <p:pic>
        <p:nvPicPr>
          <p:cNvPr id="8" name="Picture 7" descr="man.jpg"/>
          <p:cNvPicPr>
            <a:picLocks noChangeAspect="1"/>
          </p:cNvPicPr>
          <p:nvPr/>
        </p:nvPicPr>
        <p:blipFill>
          <a:blip r:embed="rId8"/>
          <a:stretch>
            <a:fillRect/>
          </a:stretch>
        </p:blipFill>
        <p:spPr>
          <a:xfrm>
            <a:off x="2133600" y="3200400"/>
            <a:ext cx="2762250" cy="1657350"/>
          </a:xfrm>
          <a:prstGeom prst="rect">
            <a:avLst/>
          </a:prstGeom>
        </p:spPr>
      </p:pic>
      <p:pic>
        <p:nvPicPr>
          <p:cNvPr id="9" name="Picture 8" descr="much.jpg"/>
          <p:cNvPicPr>
            <a:picLocks noChangeAspect="1"/>
          </p:cNvPicPr>
          <p:nvPr/>
        </p:nvPicPr>
        <p:blipFill>
          <a:blip r:embed="rId9"/>
          <a:stretch>
            <a:fillRect/>
          </a:stretch>
        </p:blipFill>
        <p:spPr>
          <a:xfrm>
            <a:off x="5715000" y="1752600"/>
            <a:ext cx="2971800" cy="1543050"/>
          </a:xfrm>
          <a:prstGeom prst="rect">
            <a:avLst/>
          </a:prstGeom>
        </p:spPr>
      </p:pic>
      <p:pic>
        <p:nvPicPr>
          <p:cNvPr id="11" name="Picture 10" descr="Obelia.jpg"/>
          <p:cNvPicPr>
            <a:picLocks noChangeAspect="1"/>
          </p:cNvPicPr>
          <p:nvPr/>
        </p:nvPicPr>
        <p:blipFill>
          <a:blip r:embed="rId10"/>
          <a:stretch>
            <a:fillRect/>
          </a:stretch>
        </p:blipFill>
        <p:spPr>
          <a:xfrm>
            <a:off x="4724400" y="3276600"/>
            <a:ext cx="2466975" cy="1847850"/>
          </a:xfrm>
          <a:prstGeom prst="rect">
            <a:avLst/>
          </a:prstGeom>
        </p:spPr>
      </p:pic>
      <p:pic>
        <p:nvPicPr>
          <p:cNvPr id="12" name="Picture 11" descr="pakhi.jpg"/>
          <p:cNvPicPr>
            <a:picLocks noChangeAspect="1"/>
          </p:cNvPicPr>
          <p:nvPr/>
        </p:nvPicPr>
        <p:blipFill>
          <a:blip r:embed="rId11"/>
          <a:stretch>
            <a:fillRect/>
          </a:stretch>
        </p:blipFill>
        <p:spPr>
          <a:xfrm>
            <a:off x="2133600" y="5257800"/>
            <a:ext cx="2857500" cy="1600200"/>
          </a:xfrm>
          <a:prstGeom prst="rect">
            <a:avLst/>
          </a:prstGeom>
        </p:spPr>
      </p:pic>
      <p:pic>
        <p:nvPicPr>
          <p:cNvPr id="13" name="Picture 12" descr="petromyzon.jpg"/>
          <p:cNvPicPr>
            <a:picLocks noChangeAspect="1"/>
          </p:cNvPicPr>
          <p:nvPr/>
        </p:nvPicPr>
        <p:blipFill>
          <a:blip r:embed="rId12"/>
          <a:stretch>
            <a:fillRect/>
          </a:stretch>
        </p:blipFill>
        <p:spPr>
          <a:xfrm>
            <a:off x="5410200" y="5181600"/>
            <a:ext cx="3133725" cy="14573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plus(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4)">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i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in)">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1" presetClass="entr" presetSubtype="0" fill="hold" nodeType="clickEffect">
                                  <p:stCondLst>
                                    <p:cond delay="0"/>
                                  </p:stCondLst>
                                  <p:childTnLst>
                                    <p:set>
                                      <p:cBhvr>
                                        <p:cTn id="41" dur="1000">
                                          <p:stCondLst>
                                            <p:cond delay="0"/>
                                          </p:stCondLst>
                                        </p:cTn>
                                        <p:tgtEl>
                                          <p:spTgt spid="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ppt_x"/>
                                          </p:val>
                                        </p:tav>
                                        <p:tav tm="100000">
                                          <p:val>
                                            <p:strVal val="#ppt_x"/>
                                          </p:val>
                                        </p:tav>
                                      </p:tavLst>
                                    </p:anim>
                                    <p:anim calcmode="lin" valueType="num">
                                      <p:cBhvr additive="base">
                                        <p:cTn id="4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slide(fromBottom)">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3" presetClass="entr" presetSubtype="16"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plus(in)">
                                      <p:cBhvr>
                                        <p:cTn id="5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85800"/>
            <a:ext cx="7848600" cy="4401205"/>
          </a:xfrm>
          <a:prstGeom prst="rect">
            <a:avLst/>
          </a:prstGeom>
          <a:noFill/>
        </p:spPr>
        <p:txBody>
          <a:bodyPr wrap="square" rtlCol="0">
            <a:spAutoFit/>
          </a:bodyPr>
          <a:lstStyle/>
          <a:p>
            <a:r>
              <a:rPr lang="bn-IN" sz="4000" dirty="0" smtClean="0">
                <a:latin typeface="NikoshBAN" pitchFamily="2" charset="0"/>
                <a:cs typeface="NikoshBAN" pitchFamily="2" charset="0"/>
              </a:rPr>
              <a:t>মূল্যায়নঃ</a:t>
            </a:r>
          </a:p>
          <a:p>
            <a:r>
              <a:rPr lang="bn-IN" sz="4000" dirty="0" smtClean="0">
                <a:latin typeface="NikoshBAN" pitchFamily="2" charset="0"/>
                <a:cs typeface="NikoshBAN" pitchFamily="2" charset="0"/>
              </a:rPr>
              <a:t> </a:t>
            </a:r>
            <a:r>
              <a:rPr lang="bn-IN" sz="4000" dirty="0" smtClean="0">
                <a:latin typeface="NikoshBAN" pitchFamily="2" charset="0"/>
                <a:cs typeface="NikoshBAN" pitchFamily="2" charset="0"/>
              </a:rPr>
              <a:t>এক কথায় উত্তর </a:t>
            </a:r>
            <a:r>
              <a:rPr lang="bn-IN" sz="4000" dirty="0" smtClean="0">
                <a:latin typeface="NikoshBAN" pitchFamily="2" charset="0"/>
                <a:cs typeface="NikoshBAN" pitchFamily="2" charset="0"/>
              </a:rPr>
              <a:t>দাওঃ  </a:t>
            </a:r>
            <a:endParaRPr lang="bn-IN" sz="4000" dirty="0" smtClean="0">
              <a:latin typeface="NikoshBAN" pitchFamily="2" charset="0"/>
              <a:cs typeface="NikoshBAN" pitchFamily="2" charset="0"/>
            </a:endParaRPr>
          </a:p>
          <a:p>
            <a:r>
              <a:rPr lang="bn-IN" sz="4000" dirty="0" smtClean="0">
                <a:latin typeface="NikoshBAN" pitchFamily="2" charset="0"/>
                <a:cs typeface="NikoshBAN" pitchFamily="2" charset="0"/>
              </a:rPr>
              <a:t>১। মানুষের বৈজ্ঞানিক নাম কি তা লিখ।</a:t>
            </a:r>
          </a:p>
          <a:p>
            <a:r>
              <a:rPr lang="bn-IN" sz="4000" dirty="0" smtClean="0">
                <a:latin typeface="NikoshBAN" pitchFamily="2" charset="0"/>
                <a:cs typeface="NikoshBAN" pitchFamily="2" charset="0"/>
              </a:rPr>
              <a:t>২। শ্রেণী বিন্যাসের জনক কাকে বলা হয়।</a:t>
            </a:r>
          </a:p>
          <a:p>
            <a:r>
              <a:rPr lang="bn-IN" sz="4000" dirty="0" smtClean="0">
                <a:latin typeface="NikoshBAN" pitchFamily="2" charset="0"/>
                <a:cs typeface="NikoshBAN" pitchFamily="2" charset="0"/>
              </a:rPr>
              <a:t>৩। অ্যানিম্যালিয়া জগতের প্রাণীদের কয়টি পর্বে ভাগ করা যায়?</a:t>
            </a:r>
          </a:p>
          <a:p>
            <a:r>
              <a:rPr lang="bn-IN" sz="4000" dirty="0" smtClean="0">
                <a:latin typeface="NikoshBAN" pitchFamily="2" charset="0"/>
                <a:cs typeface="NikoshBAN" pitchFamily="2" charset="0"/>
              </a:rPr>
              <a:t>৪।জোঁক কোন পর্বের প্রাণী? </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85800"/>
            <a:ext cx="8763000" cy="1938992"/>
          </a:xfrm>
          <a:prstGeom prst="rect">
            <a:avLst/>
          </a:prstGeom>
          <a:noFill/>
        </p:spPr>
        <p:txBody>
          <a:bodyPr wrap="square" rtlCol="0">
            <a:spAutoFit/>
          </a:bodyPr>
          <a:lstStyle/>
          <a:p>
            <a:r>
              <a:rPr lang="bn-IN" sz="4000" dirty="0" smtClean="0">
                <a:latin typeface="NikoshBAN" pitchFamily="2" charset="0"/>
                <a:cs typeface="NikoshBAN" pitchFamily="2" charset="0"/>
              </a:rPr>
              <a:t>বাড়ির </a:t>
            </a:r>
            <a:r>
              <a:rPr lang="bn-IN" sz="4000" dirty="0" smtClean="0">
                <a:latin typeface="NikoshBAN" pitchFamily="2" charset="0"/>
                <a:cs typeface="NikoshBAN" pitchFamily="2" charset="0"/>
              </a:rPr>
              <a:t>কাজঃ</a:t>
            </a:r>
          </a:p>
          <a:p>
            <a:r>
              <a:rPr lang="bn-IN" sz="4000" dirty="0" smtClean="0">
                <a:latin typeface="NikoshBAN" pitchFamily="2" charset="0"/>
                <a:cs typeface="NikoshBAN" pitchFamily="2" charset="0"/>
              </a:rPr>
              <a:t> </a:t>
            </a:r>
            <a:r>
              <a:rPr lang="bn-IN" sz="4000" dirty="0" smtClean="0">
                <a:latin typeface="NikoshBAN" pitchFamily="2" charset="0"/>
                <a:cs typeface="NikoshBAN" pitchFamily="2" charset="0"/>
              </a:rPr>
              <a:t>নিচের তিনটি চিত্র কোনটি কোন পর্বের তার স্বভাব ও বাসস্থান এবং বৈশিষ্ট্য </a:t>
            </a:r>
            <a:r>
              <a:rPr lang="bn-IN" sz="4000" dirty="0" smtClean="0">
                <a:latin typeface="NikoshBAN" pitchFamily="2" charset="0"/>
                <a:cs typeface="NikoshBAN" pitchFamily="2" charset="0"/>
              </a:rPr>
              <a:t>লিখ।  </a:t>
            </a:r>
            <a:endParaRPr lang="en-US" sz="4000" dirty="0">
              <a:latin typeface="NikoshBAN" pitchFamily="2" charset="0"/>
              <a:cs typeface="NikoshBAN" pitchFamily="2" charset="0"/>
            </a:endParaRPr>
          </a:p>
        </p:txBody>
      </p:sp>
      <p:pic>
        <p:nvPicPr>
          <p:cNvPr id="3" name="Picture 2" descr="h1.jpg"/>
          <p:cNvPicPr>
            <a:picLocks noChangeAspect="1"/>
          </p:cNvPicPr>
          <p:nvPr/>
        </p:nvPicPr>
        <p:blipFill>
          <a:blip r:embed="rId2"/>
          <a:stretch>
            <a:fillRect/>
          </a:stretch>
        </p:blipFill>
        <p:spPr>
          <a:xfrm>
            <a:off x="3124200" y="4419600"/>
            <a:ext cx="2619375" cy="1743075"/>
          </a:xfrm>
          <a:prstGeom prst="rect">
            <a:avLst/>
          </a:prstGeom>
        </p:spPr>
      </p:pic>
      <p:pic>
        <p:nvPicPr>
          <p:cNvPr id="4" name="Picture 3" descr="h2.jpg"/>
          <p:cNvPicPr>
            <a:picLocks noChangeAspect="1"/>
          </p:cNvPicPr>
          <p:nvPr/>
        </p:nvPicPr>
        <p:blipFill>
          <a:blip r:embed="rId3"/>
          <a:stretch>
            <a:fillRect/>
          </a:stretch>
        </p:blipFill>
        <p:spPr>
          <a:xfrm>
            <a:off x="6096000" y="4648200"/>
            <a:ext cx="2752725" cy="1657350"/>
          </a:xfrm>
          <a:prstGeom prst="rect">
            <a:avLst/>
          </a:prstGeom>
        </p:spPr>
      </p:pic>
      <p:pic>
        <p:nvPicPr>
          <p:cNvPr id="5" name="Picture 4" descr="h3.jpg"/>
          <p:cNvPicPr>
            <a:picLocks noChangeAspect="1"/>
          </p:cNvPicPr>
          <p:nvPr/>
        </p:nvPicPr>
        <p:blipFill>
          <a:blip r:embed="rId4"/>
          <a:stretch>
            <a:fillRect/>
          </a:stretch>
        </p:blipFill>
        <p:spPr>
          <a:xfrm>
            <a:off x="304800" y="4648200"/>
            <a:ext cx="2657475" cy="1724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838200"/>
            <a:ext cx="4648200" cy="1323439"/>
          </a:xfrm>
          <a:prstGeom prst="rect">
            <a:avLst/>
          </a:prstGeom>
          <a:noFill/>
        </p:spPr>
        <p:txBody>
          <a:bodyPr wrap="square" rtlCol="0">
            <a:spAutoFit/>
          </a:bodyPr>
          <a:lstStyle/>
          <a:p>
            <a:r>
              <a:rPr lang="bn-IN" sz="8000" dirty="0" smtClean="0">
                <a:latin typeface="NikoshBAN" pitchFamily="2" charset="0"/>
                <a:cs typeface="NikoshBAN" pitchFamily="2" charset="0"/>
              </a:rPr>
              <a:t>আল্লহ হাফেজ  </a:t>
            </a:r>
            <a:endParaRPr lang="en-US" sz="8000" dirty="0">
              <a:latin typeface="NikoshBAN" pitchFamily="2" charset="0"/>
              <a:cs typeface="NikoshBAN" pitchFamily="2" charset="0"/>
            </a:endParaRPr>
          </a:p>
        </p:txBody>
      </p:sp>
      <p:pic>
        <p:nvPicPr>
          <p:cNvPr id="3" name="Picture 2" descr="ful1.jpg"/>
          <p:cNvPicPr>
            <a:picLocks noChangeAspect="1"/>
          </p:cNvPicPr>
          <p:nvPr/>
        </p:nvPicPr>
        <p:blipFill>
          <a:blip r:embed="rId2"/>
          <a:stretch>
            <a:fillRect/>
          </a:stretch>
        </p:blipFill>
        <p:spPr>
          <a:xfrm>
            <a:off x="914400" y="2971800"/>
            <a:ext cx="6454834" cy="33623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ypha.jpg"/>
          <p:cNvPicPr>
            <a:picLocks noChangeAspect="1"/>
          </p:cNvPicPr>
          <p:nvPr/>
        </p:nvPicPr>
        <p:blipFill>
          <a:blip r:embed="rId2"/>
          <a:stretch>
            <a:fillRect/>
          </a:stretch>
        </p:blipFill>
        <p:spPr>
          <a:xfrm>
            <a:off x="0" y="0"/>
            <a:ext cx="2009775" cy="2266950"/>
          </a:xfrm>
          <a:prstGeom prst="rect">
            <a:avLst/>
          </a:prstGeom>
        </p:spPr>
      </p:pic>
      <p:pic>
        <p:nvPicPr>
          <p:cNvPr id="3" name="Picture 2" descr="spongilla.jpg"/>
          <p:cNvPicPr>
            <a:picLocks noChangeAspect="1"/>
          </p:cNvPicPr>
          <p:nvPr/>
        </p:nvPicPr>
        <p:blipFill>
          <a:blip r:embed="rId3"/>
          <a:stretch>
            <a:fillRect/>
          </a:stretch>
        </p:blipFill>
        <p:spPr>
          <a:xfrm>
            <a:off x="0" y="2286000"/>
            <a:ext cx="2495550" cy="1828800"/>
          </a:xfrm>
          <a:prstGeom prst="rect">
            <a:avLst/>
          </a:prstGeom>
        </p:spPr>
      </p:pic>
      <p:pic>
        <p:nvPicPr>
          <p:cNvPr id="4" name="Picture 3" descr="আরশোলা.jpg"/>
          <p:cNvPicPr>
            <a:picLocks noChangeAspect="1"/>
          </p:cNvPicPr>
          <p:nvPr/>
        </p:nvPicPr>
        <p:blipFill>
          <a:blip r:embed="rId4"/>
          <a:stretch>
            <a:fillRect/>
          </a:stretch>
        </p:blipFill>
        <p:spPr>
          <a:xfrm>
            <a:off x="2667000" y="2057400"/>
            <a:ext cx="2857500" cy="1600200"/>
          </a:xfrm>
          <a:prstGeom prst="rect">
            <a:avLst/>
          </a:prstGeom>
        </p:spPr>
      </p:pic>
      <p:pic>
        <p:nvPicPr>
          <p:cNvPr id="5" name="Picture 4" descr="ইলিশ.jpg"/>
          <p:cNvPicPr>
            <a:picLocks noChangeAspect="1"/>
          </p:cNvPicPr>
          <p:nvPr/>
        </p:nvPicPr>
        <p:blipFill>
          <a:blip r:embed="rId5"/>
          <a:stretch>
            <a:fillRect/>
          </a:stretch>
        </p:blipFill>
        <p:spPr>
          <a:xfrm>
            <a:off x="0" y="4191000"/>
            <a:ext cx="2857500" cy="1600200"/>
          </a:xfrm>
          <a:prstGeom prst="rect">
            <a:avLst/>
          </a:prstGeom>
        </p:spPr>
      </p:pic>
      <p:pic>
        <p:nvPicPr>
          <p:cNvPr id="6" name="Picture 5" descr="উট.jpg"/>
          <p:cNvPicPr>
            <a:picLocks noChangeAspect="1"/>
          </p:cNvPicPr>
          <p:nvPr/>
        </p:nvPicPr>
        <p:blipFill>
          <a:blip r:embed="rId6"/>
          <a:stretch>
            <a:fillRect/>
          </a:stretch>
        </p:blipFill>
        <p:spPr>
          <a:xfrm>
            <a:off x="6096000" y="1981200"/>
            <a:ext cx="2857500" cy="1600200"/>
          </a:xfrm>
          <a:prstGeom prst="rect">
            <a:avLst/>
          </a:prstGeom>
        </p:spPr>
      </p:pic>
      <p:pic>
        <p:nvPicPr>
          <p:cNvPr id="7" name="Picture 6" descr="করাত মাছ.jpg"/>
          <p:cNvPicPr>
            <a:picLocks noChangeAspect="1"/>
          </p:cNvPicPr>
          <p:nvPr/>
        </p:nvPicPr>
        <p:blipFill>
          <a:blip r:embed="rId7"/>
          <a:stretch>
            <a:fillRect/>
          </a:stretch>
        </p:blipFill>
        <p:spPr>
          <a:xfrm>
            <a:off x="4876800" y="304800"/>
            <a:ext cx="2857500" cy="1600200"/>
          </a:xfrm>
          <a:prstGeom prst="rect">
            <a:avLst/>
          </a:prstGeom>
        </p:spPr>
      </p:pic>
      <p:pic>
        <p:nvPicPr>
          <p:cNvPr id="8" name="Picture 7" descr="কাক.jpg"/>
          <p:cNvPicPr>
            <a:picLocks noChangeAspect="1"/>
          </p:cNvPicPr>
          <p:nvPr/>
        </p:nvPicPr>
        <p:blipFill>
          <a:blip r:embed="rId8"/>
          <a:stretch>
            <a:fillRect/>
          </a:stretch>
        </p:blipFill>
        <p:spPr>
          <a:xfrm>
            <a:off x="2057400" y="228600"/>
            <a:ext cx="2657475" cy="1724025"/>
          </a:xfrm>
          <a:prstGeom prst="rect">
            <a:avLst/>
          </a:prstGeom>
        </p:spPr>
      </p:pic>
      <p:pic>
        <p:nvPicPr>
          <p:cNvPr id="9" name="Picture 8" descr="কুনো ব্যাঙ.jpg"/>
          <p:cNvPicPr>
            <a:picLocks noChangeAspect="1"/>
          </p:cNvPicPr>
          <p:nvPr/>
        </p:nvPicPr>
        <p:blipFill>
          <a:blip r:embed="rId9"/>
          <a:stretch>
            <a:fillRect/>
          </a:stretch>
        </p:blipFill>
        <p:spPr>
          <a:xfrm>
            <a:off x="2971800" y="4267200"/>
            <a:ext cx="2609850" cy="1752600"/>
          </a:xfrm>
          <a:prstGeom prst="rect">
            <a:avLst/>
          </a:prstGeom>
        </p:spPr>
      </p:pic>
      <p:pic>
        <p:nvPicPr>
          <p:cNvPr id="10" name="Picture 9" descr="কুমির.jpg"/>
          <p:cNvPicPr>
            <a:picLocks noChangeAspect="1"/>
          </p:cNvPicPr>
          <p:nvPr/>
        </p:nvPicPr>
        <p:blipFill>
          <a:blip r:embed="rId10"/>
          <a:stretch>
            <a:fillRect/>
          </a:stretch>
        </p:blipFill>
        <p:spPr>
          <a:xfrm>
            <a:off x="5867400" y="4267200"/>
            <a:ext cx="2762250" cy="1657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ox(i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1" presetClass="entr" presetSubtype="0" fill="hold" nodeType="clickEffect">
                                  <p:stCondLst>
                                    <p:cond delay="0"/>
                                  </p:stCondLst>
                                  <p:childTnLst>
                                    <p:set>
                                      <p:cBhvr>
                                        <p:cTn id="31" dur="1000">
                                          <p:stCondLst>
                                            <p:cond delay="0"/>
                                          </p:stCondLst>
                                        </p:cTn>
                                        <p:tgtEl>
                                          <p:spTgt spid="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slide(fromBottom)">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3" presetClass="entr" presetSubtype="16"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plus(in)">
                                      <p:cBhvr>
                                        <p:cTn id="4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গোল কৃমি.jpg"/>
          <p:cNvPicPr>
            <a:picLocks noChangeAspect="1"/>
          </p:cNvPicPr>
          <p:nvPr/>
        </p:nvPicPr>
        <p:blipFill>
          <a:blip r:embed="rId2"/>
          <a:stretch>
            <a:fillRect/>
          </a:stretch>
        </p:blipFill>
        <p:spPr>
          <a:xfrm>
            <a:off x="0" y="0"/>
            <a:ext cx="2705100" cy="1685925"/>
          </a:xfrm>
          <a:prstGeom prst="rect">
            <a:avLst/>
          </a:prstGeom>
        </p:spPr>
      </p:pic>
      <p:pic>
        <p:nvPicPr>
          <p:cNvPr id="3" name="Picture 2" descr="জোক.jpg"/>
          <p:cNvPicPr>
            <a:picLocks noChangeAspect="1"/>
          </p:cNvPicPr>
          <p:nvPr/>
        </p:nvPicPr>
        <p:blipFill>
          <a:blip r:embed="rId3"/>
          <a:stretch>
            <a:fillRect/>
          </a:stretch>
        </p:blipFill>
        <p:spPr>
          <a:xfrm>
            <a:off x="0" y="1676400"/>
            <a:ext cx="2733675" cy="1676400"/>
          </a:xfrm>
          <a:prstGeom prst="rect">
            <a:avLst/>
          </a:prstGeom>
        </p:spPr>
      </p:pic>
      <p:pic>
        <p:nvPicPr>
          <p:cNvPr id="4" name="Picture 3" descr="টিকটিকি.jpg"/>
          <p:cNvPicPr>
            <a:picLocks noChangeAspect="1"/>
          </p:cNvPicPr>
          <p:nvPr/>
        </p:nvPicPr>
        <p:blipFill>
          <a:blip r:embed="rId4"/>
          <a:stretch>
            <a:fillRect/>
          </a:stretch>
        </p:blipFill>
        <p:spPr>
          <a:xfrm>
            <a:off x="0" y="3352800"/>
            <a:ext cx="2628900" cy="1743075"/>
          </a:xfrm>
          <a:prstGeom prst="rect">
            <a:avLst/>
          </a:prstGeom>
        </p:spPr>
      </p:pic>
      <p:pic>
        <p:nvPicPr>
          <p:cNvPr id="5" name="Picture 4" descr="তারা মাছ.jpg"/>
          <p:cNvPicPr>
            <a:picLocks noChangeAspect="1"/>
          </p:cNvPicPr>
          <p:nvPr/>
        </p:nvPicPr>
        <p:blipFill>
          <a:blip r:embed="rId5"/>
          <a:stretch>
            <a:fillRect/>
          </a:stretch>
        </p:blipFill>
        <p:spPr>
          <a:xfrm>
            <a:off x="2667000" y="0"/>
            <a:ext cx="2466975" cy="1847850"/>
          </a:xfrm>
          <a:prstGeom prst="rect">
            <a:avLst/>
          </a:prstGeom>
        </p:spPr>
      </p:pic>
      <p:pic>
        <p:nvPicPr>
          <p:cNvPr id="6" name="Picture 5" descr="দোয়েল.jpg"/>
          <p:cNvPicPr>
            <a:picLocks noChangeAspect="1"/>
          </p:cNvPicPr>
          <p:nvPr/>
        </p:nvPicPr>
        <p:blipFill>
          <a:blip r:embed="rId6"/>
          <a:stretch>
            <a:fillRect/>
          </a:stretch>
        </p:blipFill>
        <p:spPr>
          <a:xfrm>
            <a:off x="2743200" y="1981200"/>
            <a:ext cx="2143125" cy="2143125"/>
          </a:xfrm>
          <a:prstGeom prst="rect">
            <a:avLst/>
          </a:prstGeom>
        </p:spPr>
      </p:pic>
      <p:pic>
        <p:nvPicPr>
          <p:cNvPr id="7" name="Picture 6" descr="প্রজাপতি.jpg"/>
          <p:cNvPicPr>
            <a:picLocks noChangeAspect="1"/>
          </p:cNvPicPr>
          <p:nvPr/>
        </p:nvPicPr>
        <p:blipFill>
          <a:blip r:embed="rId7"/>
          <a:stretch>
            <a:fillRect/>
          </a:stretch>
        </p:blipFill>
        <p:spPr>
          <a:xfrm>
            <a:off x="5105400" y="0"/>
            <a:ext cx="2705100" cy="1685925"/>
          </a:xfrm>
          <a:prstGeom prst="rect">
            <a:avLst/>
          </a:prstGeom>
        </p:spPr>
      </p:pic>
      <p:pic>
        <p:nvPicPr>
          <p:cNvPr id="8" name="Picture 7" descr="ফাইলেরিয়া কৃমি.jpg"/>
          <p:cNvPicPr>
            <a:picLocks noChangeAspect="1"/>
          </p:cNvPicPr>
          <p:nvPr/>
        </p:nvPicPr>
        <p:blipFill>
          <a:blip r:embed="rId8"/>
          <a:stretch>
            <a:fillRect/>
          </a:stretch>
        </p:blipFill>
        <p:spPr>
          <a:xfrm>
            <a:off x="5486400" y="1828800"/>
            <a:ext cx="2571750" cy="1771650"/>
          </a:xfrm>
          <a:prstGeom prst="rect">
            <a:avLst/>
          </a:prstGeom>
        </p:spPr>
      </p:pic>
      <p:pic>
        <p:nvPicPr>
          <p:cNvPr id="9" name="Picture 8" descr="ফিতা কৃমি.jpg"/>
          <p:cNvPicPr>
            <a:picLocks noChangeAspect="1"/>
          </p:cNvPicPr>
          <p:nvPr/>
        </p:nvPicPr>
        <p:blipFill>
          <a:blip r:embed="rId9"/>
          <a:stretch>
            <a:fillRect/>
          </a:stretch>
        </p:blipFill>
        <p:spPr>
          <a:xfrm>
            <a:off x="0" y="5172075"/>
            <a:ext cx="2705100" cy="1685925"/>
          </a:xfrm>
          <a:prstGeom prst="rect">
            <a:avLst/>
          </a:prstGeom>
        </p:spPr>
      </p:pic>
      <p:pic>
        <p:nvPicPr>
          <p:cNvPr id="10" name="Picture 9" descr="বাঘ.jpg"/>
          <p:cNvPicPr>
            <a:picLocks noChangeAspect="1"/>
          </p:cNvPicPr>
          <p:nvPr/>
        </p:nvPicPr>
        <p:blipFill>
          <a:blip r:embed="rId10"/>
          <a:stretch>
            <a:fillRect/>
          </a:stretch>
        </p:blipFill>
        <p:spPr>
          <a:xfrm>
            <a:off x="2743200" y="5114925"/>
            <a:ext cx="2619375" cy="1743075"/>
          </a:xfrm>
          <a:prstGeom prst="rect">
            <a:avLst/>
          </a:prstGeom>
        </p:spPr>
      </p:pic>
      <p:pic>
        <p:nvPicPr>
          <p:cNvPr id="11" name="Picture 10" descr="যকৃৎ কৃমি.jpg"/>
          <p:cNvPicPr>
            <a:picLocks noChangeAspect="1"/>
          </p:cNvPicPr>
          <p:nvPr/>
        </p:nvPicPr>
        <p:blipFill>
          <a:blip r:embed="rId11"/>
          <a:stretch>
            <a:fillRect/>
          </a:stretch>
        </p:blipFill>
        <p:spPr>
          <a:xfrm>
            <a:off x="5943600" y="4419600"/>
            <a:ext cx="2476500" cy="18478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ox(i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1" presetClass="entr" presetSubtype="0" fill="hold" nodeType="clickEffect">
                                  <p:stCondLst>
                                    <p:cond delay="0"/>
                                  </p:stCondLst>
                                  <p:childTnLst>
                                    <p:set>
                                      <p:cBhvr>
                                        <p:cTn id="31" dur="1000">
                                          <p:stCondLst>
                                            <p:cond delay="0"/>
                                          </p:stCondLst>
                                        </p:cTn>
                                        <p:tgtEl>
                                          <p:spTgt spid="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ppt_x"/>
                                          </p:val>
                                        </p:tav>
                                        <p:tav tm="100000">
                                          <p:val>
                                            <p:strVal val="#ppt_x"/>
                                          </p:val>
                                        </p:tav>
                                      </p:tavLst>
                                    </p:anim>
                                    <p:anim calcmode="lin" valueType="num">
                                      <p:cBhvr additive="base">
                                        <p:cTn id="3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slide(fromBottom)">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3" presetClass="entr" presetSubtype="16"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plus(in)">
                                      <p:cBhvr>
                                        <p:cTn id="47" dur="2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6"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inHorizontal)">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রুই মাছ.jpg"/>
          <p:cNvPicPr>
            <a:picLocks noChangeAspect="1"/>
          </p:cNvPicPr>
          <p:nvPr/>
        </p:nvPicPr>
        <p:blipFill>
          <a:blip r:embed="rId2"/>
          <a:stretch>
            <a:fillRect/>
          </a:stretch>
        </p:blipFill>
        <p:spPr>
          <a:xfrm>
            <a:off x="0" y="0"/>
            <a:ext cx="2524125" cy="1809750"/>
          </a:xfrm>
          <a:prstGeom prst="rect">
            <a:avLst/>
          </a:prstGeom>
        </p:spPr>
      </p:pic>
      <p:pic>
        <p:nvPicPr>
          <p:cNvPr id="3" name="Picture 2" descr="শামুক.jpg"/>
          <p:cNvPicPr>
            <a:picLocks noChangeAspect="1"/>
          </p:cNvPicPr>
          <p:nvPr/>
        </p:nvPicPr>
        <p:blipFill>
          <a:blip r:embed="rId3"/>
          <a:stretch>
            <a:fillRect/>
          </a:stretch>
        </p:blipFill>
        <p:spPr>
          <a:xfrm>
            <a:off x="0" y="1828800"/>
            <a:ext cx="2466975" cy="1847850"/>
          </a:xfrm>
          <a:prstGeom prst="rect">
            <a:avLst/>
          </a:prstGeom>
        </p:spPr>
      </p:pic>
      <p:pic>
        <p:nvPicPr>
          <p:cNvPr id="4" name="Picture 3" descr="সমুদ্র শসা.jpg"/>
          <p:cNvPicPr>
            <a:picLocks noChangeAspect="1"/>
          </p:cNvPicPr>
          <p:nvPr/>
        </p:nvPicPr>
        <p:blipFill>
          <a:blip r:embed="rId4"/>
          <a:stretch>
            <a:fillRect/>
          </a:stretch>
        </p:blipFill>
        <p:spPr>
          <a:xfrm>
            <a:off x="2514600" y="0"/>
            <a:ext cx="2857500" cy="1600200"/>
          </a:xfrm>
          <a:prstGeom prst="rect">
            <a:avLst/>
          </a:prstGeom>
        </p:spPr>
      </p:pic>
      <p:pic>
        <p:nvPicPr>
          <p:cNvPr id="5" name="Picture 4" descr="সাপ.jpg"/>
          <p:cNvPicPr>
            <a:picLocks noChangeAspect="1"/>
          </p:cNvPicPr>
          <p:nvPr/>
        </p:nvPicPr>
        <p:blipFill>
          <a:blip r:embed="rId5"/>
          <a:stretch>
            <a:fillRect/>
          </a:stretch>
        </p:blipFill>
        <p:spPr>
          <a:xfrm>
            <a:off x="5486400" y="0"/>
            <a:ext cx="2857500" cy="1600200"/>
          </a:xfrm>
          <a:prstGeom prst="rect">
            <a:avLst/>
          </a:prstGeom>
        </p:spPr>
      </p:pic>
      <p:pic>
        <p:nvPicPr>
          <p:cNvPr id="6" name="Picture 5" descr="সি হর্স.jpg"/>
          <p:cNvPicPr>
            <a:picLocks noChangeAspect="1"/>
          </p:cNvPicPr>
          <p:nvPr/>
        </p:nvPicPr>
        <p:blipFill>
          <a:blip r:embed="rId6"/>
          <a:stretch>
            <a:fillRect/>
          </a:stretch>
        </p:blipFill>
        <p:spPr>
          <a:xfrm>
            <a:off x="2590800" y="1752600"/>
            <a:ext cx="2857500" cy="1600200"/>
          </a:xfrm>
          <a:prstGeom prst="rect">
            <a:avLst/>
          </a:prstGeom>
        </p:spPr>
      </p:pic>
      <p:pic>
        <p:nvPicPr>
          <p:cNvPr id="7" name="Picture 6" descr="সোনা ব্যাঙ.jpg"/>
          <p:cNvPicPr>
            <a:picLocks noChangeAspect="1"/>
          </p:cNvPicPr>
          <p:nvPr/>
        </p:nvPicPr>
        <p:blipFill>
          <a:blip r:embed="rId7"/>
          <a:stretch>
            <a:fillRect/>
          </a:stretch>
        </p:blipFill>
        <p:spPr>
          <a:xfrm>
            <a:off x="5791200" y="1752600"/>
            <a:ext cx="2619375" cy="1752600"/>
          </a:xfrm>
          <a:prstGeom prst="rect">
            <a:avLst/>
          </a:prstGeom>
        </p:spPr>
      </p:pic>
      <p:pic>
        <p:nvPicPr>
          <p:cNvPr id="8" name="Picture 7" descr="হাঙর.jpg"/>
          <p:cNvPicPr>
            <a:picLocks noChangeAspect="1"/>
          </p:cNvPicPr>
          <p:nvPr/>
        </p:nvPicPr>
        <p:blipFill>
          <a:blip r:embed="rId8"/>
          <a:stretch>
            <a:fillRect/>
          </a:stretch>
        </p:blipFill>
        <p:spPr>
          <a:xfrm>
            <a:off x="304800" y="3962400"/>
            <a:ext cx="2857500" cy="1600200"/>
          </a:xfrm>
          <a:prstGeom prst="rect">
            <a:avLst/>
          </a:prstGeom>
        </p:spPr>
      </p:pic>
      <p:pic>
        <p:nvPicPr>
          <p:cNvPr id="9" name="Picture 8" descr="হাতুড়ি মাছ.jpg"/>
          <p:cNvPicPr>
            <a:picLocks noChangeAspect="1"/>
          </p:cNvPicPr>
          <p:nvPr/>
        </p:nvPicPr>
        <p:blipFill>
          <a:blip r:embed="rId9"/>
          <a:stretch>
            <a:fillRect/>
          </a:stretch>
        </p:blipFill>
        <p:spPr>
          <a:xfrm>
            <a:off x="3276600" y="3962400"/>
            <a:ext cx="2619375" cy="1743075"/>
          </a:xfrm>
          <a:prstGeom prst="rect">
            <a:avLst/>
          </a:prstGeom>
        </p:spPr>
      </p:pic>
      <p:pic>
        <p:nvPicPr>
          <p:cNvPr id="10" name="Picture 9" descr="হাস.jpg"/>
          <p:cNvPicPr>
            <a:picLocks noChangeAspect="1"/>
          </p:cNvPicPr>
          <p:nvPr/>
        </p:nvPicPr>
        <p:blipFill>
          <a:blip r:embed="rId10"/>
          <a:stretch>
            <a:fillRect/>
          </a:stretch>
        </p:blipFill>
        <p:spPr>
          <a:xfrm>
            <a:off x="6248400" y="3810000"/>
            <a:ext cx="2238375" cy="1905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1" presetClass="entr" presetSubtype="0" fill="hold" nodeType="clickEffect">
                                  <p:stCondLst>
                                    <p:cond delay="0"/>
                                  </p:stCondLst>
                                  <p:childTnLst>
                                    <p:set>
                                      <p:cBhvr>
                                        <p:cTn id="26" dur="1000">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slide(fromBottom)">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3" presetClass="entr" presetSubtype="16"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plus(in)">
                                      <p:cBhvr>
                                        <p:cTn id="42" dur="2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6"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Horizontal)">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09600"/>
            <a:ext cx="5334000" cy="2800767"/>
          </a:xfrm>
          <a:prstGeom prst="rect">
            <a:avLst/>
          </a:prstGeom>
          <a:noFill/>
        </p:spPr>
        <p:txBody>
          <a:bodyPr wrap="square" rtlCol="0">
            <a:spAutoFit/>
          </a:bodyPr>
          <a:lstStyle/>
          <a:p>
            <a:r>
              <a:rPr lang="en-US" sz="8800" dirty="0" err="1" smtClean="0">
                <a:latin typeface="NikoshBAN" pitchFamily="2" charset="0"/>
                <a:cs typeface="NikoshBAN" pitchFamily="2" charset="0"/>
              </a:rPr>
              <a:t>প্রাণিজগতের</a:t>
            </a:r>
            <a:r>
              <a:rPr lang="en-US" sz="8800" dirty="0" smtClean="0">
                <a:latin typeface="NikoshBAN" pitchFamily="2" charset="0"/>
                <a:cs typeface="NikoshBAN" pitchFamily="2" charset="0"/>
              </a:rPr>
              <a:t> </a:t>
            </a:r>
            <a:r>
              <a:rPr lang="en-US" sz="8800" dirty="0" err="1" smtClean="0">
                <a:latin typeface="NikoshBAN" pitchFamily="2" charset="0"/>
                <a:cs typeface="NikoshBAN" pitchFamily="2" charset="0"/>
              </a:rPr>
              <a:t>শ্রেণীবিন্যাস</a:t>
            </a:r>
            <a:endParaRPr lang="en-US" sz="8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924800" cy="707886"/>
          </a:xfrm>
          <a:prstGeom prst="rect">
            <a:avLst/>
          </a:prstGeom>
          <a:noFill/>
        </p:spPr>
        <p:txBody>
          <a:bodyPr wrap="square" rtlCol="0">
            <a:spAutoFit/>
          </a:bodyPr>
          <a:lstStyle/>
          <a:p>
            <a:r>
              <a:rPr lang="en-US" sz="4000" dirty="0" err="1" smtClean="0">
                <a:latin typeface="NikoshBAN" pitchFamily="2" charset="0"/>
                <a:cs typeface="NikoshBAN" pitchFamily="2" charset="0"/>
              </a:rPr>
              <a:t>এই</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পাঠ</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শেষে</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শিক্ষার্থীরা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যা</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যা</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জানতে</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পারবে</a:t>
            </a:r>
            <a:r>
              <a:rPr lang="en-US" sz="4000" dirty="0" smtClean="0">
                <a:latin typeface="NikoshBAN" pitchFamily="2" charset="0"/>
                <a:cs typeface="NikoshBAN" pitchFamily="2" charset="0"/>
              </a:rPr>
              <a:t>। </a:t>
            </a:r>
            <a:endParaRPr lang="en-US" sz="4000" dirty="0">
              <a:latin typeface="NikoshBAN" pitchFamily="2" charset="0"/>
              <a:cs typeface="NikoshBAN" pitchFamily="2" charset="0"/>
            </a:endParaRPr>
          </a:p>
        </p:txBody>
      </p:sp>
      <p:sp>
        <p:nvSpPr>
          <p:cNvPr id="3" name="TextBox 2"/>
          <p:cNvSpPr txBox="1"/>
          <p:nvPr/>
        </p:nvSpPr>
        <p:spPr>
          <a:xfrm>
            <a:off x="152400" y="2895600"/>
            <a:ext cx="8458200" cy="2339102"/>
          </a:xfrm>
          <a:prstGeom prst="rect">
            <a:avLst/>
          </a:prstGeom>
          <a:noFill/>
        </p:spPr>
        <p:txBody>
          <a:bodyPr wrap="square" rtlCol="0">
            <a:spAutoFit/>
          </a:bodyPr>
          <a:lstStyle/>
          <a:p>
            <a:r>
              <a:rPr lang="en-US" sz="3200" dirty="0" smtClean="0">
                <a:latin typeface="NikoshBAN" pitchFamily="2" charset="0"/>
                <a:cs typeface="NikoshBAN" pitchFamily="2" charset="0"/>
              </a:rPr>
              <a:t>১। </a:t>
            </a:r>
            <a:r>
              <a:rPr lang="en-US" sz="3200" dirty="0" err="1" smtClean="0">
                <a:latin typeface="NikoshBAN" pitchFamily="2" charset="0"/>
                <a:cs typeface="NikoshBAN" pitchFamily="2" charset="0"/>
              </a:rPr>
              <a:t>শ্রেণিবিন্যাসের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সংজ্ঞা</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বলতে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পারবে</a:t>
            </a:r>
            <a:r>
              <a:rPr lang="en-US" sz="3200" dirty="0" smtClean="0">
                <a:latin typeface="NikoshBAN" pitchFamily="2" charset="0"/>
                <a:cs typeface="NikoshBAN" pitchFamily="2" charset="0"/>
              </a:rPr>
              <a:t>। </a:t>
            </a:r>
          </a:p>
          <a:p>
            <a:r>
              <a:rPr lang="en-US" sz="3200" dirty="0" smtClean="0">
                <a:latin typeface="NikoshBAN" pitchFamily="2" charset="0"/>
                <a:cs typeface="NikoshBAN" pitchFamily="2" charset="0"/>
              </a:rPr>
              <a:t>২। </a:t>
            </a:r>
            <a:r>
              <a:rPr lang="en-US" sz="3200" dirty="0" err="1" smtClean="0">
                <a:latin typeface="NikoshBAN" pitchFamily="2" charset="0"/>
                <a:cs typeface="NikoshBAN" pitchFamily="2" charset="0"/>
              </a:rPr>
              <a:t>অমেরুদণ্ডী</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প্রাণীর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শ্রেণিবিন্যাস</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পারবে</a:t>
            </a:r>
            <a:r>
              <a:rPr lang="en-US" sz="3200" dirty="0" smtClean="0">
                <a:latin typeface="NikoshBAN" pitchFamily="2" charset="0"/>
                <a:cs typeface="NikoshBAN" pitchFamily="2" charset="0"/>
              </a:rPr>
              <a:t>।</a:t>
            </a:r>
          </a:p>
          <a:p>
            <a:r>
              <a:rPr lang="en-US" sz="3200" dirty="0" smtClean="0">
                <a:latin typeface="NikoshBAN" pitchFamily="2" charset="0"/>
                <a:cs typeface="NikoshBAN" pitchFamily="2" charset="0"/>
              </a:rPr>
              <a:t>৩। </a:t>
            </a:r>
            <a:r>
              <a:rPr lang="en-US" sz="3200" dirty="0" err="1" smtClean="0">
                <a:latin typeface="NikoshBAN" pitchFamily="2" charset="0"/>
                <a:cs typeface="NikoshBAN" pitchFamily="2" charset="0"/>
              </a:rPr>
              <a:t>মেরুদণ্ডীপ্রাণীর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শ্রেণিবিন্যাস</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পারবে</a:t>
            </a:r>
            <a:r>
              <a:rPr lang="en-US" sz="3200" dirty="0" smtClean="0">
                <a:latin typeface="NikoshBAN" pitchFamily="2" charset="0"/>
                <a:cs typeface="NikoshBAN" pitchFamily="2" charset="0"/>
              </a:rPr>
              <a:t>।  </a:t>
            </a:r>
          </a:p>
          <a:p>
            <a:r>
              <a:rPr lang="en-US" sz="3200" dirty="0" smtClean="0">
                <a:latin typeface="NikoshBAN" pitchFamily="2" charset="0"/>
                <a:cs typeface="NikoshBAN" pitchFamily="2" charset="0"/>
              </a:rPr>
              <a:t>৪। </a:t>
            </a:r>
            <a:r>
              <a:rPr lang="en-US" sz="3200" dirty="0" err="1" smtClean="0">
                <a:latin typeface="NikoshBAN" pitchFamily="2" charset="0"/>
                <a:cs typeface="NikoshBAN" pitchFamily="2" charset="0"/>
              </a:rPr>
              <a:t>জীবজগতের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শ্রেণিবিন্যাসের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প্রয়োজনীয়তা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ব্যাখ্যা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পারবে</a:t>
            </a:r>
            <a:r>
              <a:rPr lang="en-US" sz="3200" dirty="0" smtClean="0">
                <a:latin typeface="NikoshBAN" pitchFamily="2" charset="0"/>
                <a:cs typeface="NikoshBAN" pitchFamily="2" charset="0"/>
              </a:rPr>
              <a:t>।</a:t>
            </a:r>
            <a:r>
              <a:rPr lang="en-US" dirty="0" smtClean="0">
                <a:latin typeface="NikoshBAN" pitchFamily="2" charset="0"/>
                <a:cs typeface="NikoshBAN" pitchFamily="2" charset="0"/>
              </a:rPr>
              <a:t> </a:t>
            </a:r>
          </a:p>
          <a:p>
            <a:endParaRPr lang="en-US"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457200"/>
            <a:ext cx="8991600" cy="6186309"/>
          </a:xfrm>
          <a:prstGeom prst="rect">
            <a:avLst/>
          </a:prstGeom>
          <a:noFill/>
        </p:spPr>
        <p:txBody>
          <a:bodyPr wrap="square" rtlCol="0">
            <a:spAutoFit/>
          </a:bodyPr>
          <a:lstStyle/>
          <a:p>
            <a:r>
              <a:rPr lang="en-US" sz="2400" dirty="0" err="1" smtClean="0">
                <a:latin typeface="NikoshBAN" pitchFamily="2" charset="0"/>
                <a:cs typeface="NikoshBAN" pitchFamily="2" charset="0"/>
              </a:rPr>
              <a:t>শ্রেণিবিন্যাসের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সংজ্ঞাঃ</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ভিন্ন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ভিন্ন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পরিবেশ</a:t>
            </a:r>
            <a:r>
              <a:rPr lang="en-US" sz="2400" dirty="0" smtClean="0">
                <a:latin typeface="NikoshBAN" pitchFamily="2" charset="0"/>
                <a:cs typeface="NikoshBAN" pitchFamily="2" charset="0"/>
              </a:rPr>
              <a:t> ও </a:t>
            </a:r>
            <a:r>
              <a:rPr lang="en-US" sz="2400" dirty="0" err="1" smtClean="0">
                <a:latin typeface="NikoshBAN" pitchFamily="2" charset="0"/>
                <a:cs typeface="NikoshBAN" pitchFamily="2" charset="0"/>
              </a:rPr>
              <a:t>বাসস্থানে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প্রাণিবৈচিত্র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ভিন্ন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রকম</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হয়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বিশাল</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এই</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প্রানিজগত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সম্পর্কে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জানা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অত্যন্ত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কষ্টসাধ্য</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সহজে</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সুশৃঙ্খলভাবে</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বিশাল</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প্রানিজগতকে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জানার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জন্য</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এর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বিন্যস্তকরণ</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প্রয়োজন</a:t>
            </a:r>
            <a:r>
              <a:rPr lang="en-US" sz="2400" dirty="0" smtClean="0">
                <a:latin typeface="NikoshBAN" pitchFamily="2" charset="0"/>
                <a:cs typeface="NikoshBAN" pitchFamily="2" charset="0"/>
              </a:rPr>
              <a:t> , </a:t>
            </a:r>
            <a:r>
              <a:rPr lang="en-US" sz="2400" dirty="0" err="1" smtClean="0">
                <a:latin typeface="NikoshBAN" pitchFamily="2" charset="0"/>
                <a:cs typeface="NikoshBAN" pitchFamily="2" charset="0"/>
              </a:rPr>
              <a:t>আর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বিন্যস্ত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পদ্ধতিকে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শ্রেণীবিন্যাস</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বলে</a:t>
            </a:r>
            <a:r>
              <a:rPr lang="en-US" sz="2400" dirty="0" smtClean="0">
                <a:latin typeface="NikoshBAN" pitchFamily="2" charset="0"/>
                <a:cs typeface="NikoshBAN" pitchFamily="2" charset="0"/>
              </a:rPr>
              <a:t>। </a:t>
            </a:r>
          </a:p>
          <a:p>
            <a:pPr algn="just"/>
            <a:r>
              <a:rPr lang="en-US" sz="2400" dirty="0" err="1" smtClean="0">
                <a:latin typeface="NikoshBAN" pitchFamily="2" charset="0"/>
                <a:cs typeface="NikoshBAN" pitchFamily="2" charset="0"/>
              </a:rPr>
              <a:t>আমাদের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চারপাশে</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আমরা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যে</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প্রাণিগুলো</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দেখি</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তার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সবগুলো</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দেখতে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একরকম</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নয়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এদের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দেহের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আকৃতি</a:t>
            </a:r>
            <a:r>
              <a:rPr lang="en-US" sz="2400" dirty="0" smtClean="0">
                <a:latin typeface="NikoshBAN" pitchFamily="2" charset="0"/>
                <a:cs typeface="NikoshBAN" pitchFamily="2" charset="0"/>
              </a:rPr>
              <a:t> , </a:t>
            </a:r>
            <a:r>
              <a:rPr lang="en-US" sz="2400" dirty="0" err="1" smtClean="0">
                <a:latin typeface="NikoshBAN" pitchFamily="2" charset="0"/>
                <a:cs typeface="NikoshBAN" pitchFamily="2" charset="0"/>
              </a:rPr>
              <a:t>গঠন</a:t>
            </a:r>
            <a:r>
              <a:rPr lang="en-US" sz="2400" dirty="0" smtClean="0">
                <a:latin typeface="NikoshBAN" pitchFamily="2" charset="0"/>
                <a:cs typeface="NikoshBAN" pitchFamily="2" charset="0"/>
              </a:rPr>
              <a:t> ও </a:t>
            </a:r>
            <a:r>
              <a:rPr lang="en-US" sz="2400" dirty="0" err="1" smtClean="0">
                <a:latin typeface="NikoshBAN" pitchFamily="2" charset="0"/>
                <a:cs typeface="NikoshBAN" pitchFamily="2" charset="0"/>
              </a:rPr>
              <a:t>অন্যান্য</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জৈবিক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কাজকর্মের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প্রকৃতিও</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ভিন্ন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এদের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কোনটির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মেরুদণ্ড</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আছে</a:t>
            </a:r>
            <a:r>
              <a:rPr lang="bn-IN" sz="2400" dirty="0" smtClean="0">
                <a:latin typeface="NikoshBAN" pitchFamily="2" charset="0"/>
                <a:cs typeface="NikoshBAN" pitchFamily="2" charset="0"/>
              </a:rPr>
              <a:t>, </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আবার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কোনটির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মেরুদণ্ড</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নেই</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এদের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কোনটি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মাটিতে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আবার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কোনটি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পানিতে,কোনটি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গাছে</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বাস</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এদের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খাদ্যও</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বিভিন্ন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প্রকারের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হয়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এরা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বিভিন্ন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অঙ্গ</a:t>
            </a:r>
            <a:r>
              <a:rPr lang="en-US" sz="2400" dirty="0" smtClean="0">
                <a:latin typeface="NikoshBAN" pitchFamily="2" charset="0"/>
                <a:cs typeface="NikoshBAN" pitchFamily="2" charset="0"/>
              </a:rPr>
              <a:t> ( </a:t>
            </a:r>
            <a:r>
              <a:rPr lang="en-US" sz="2400" dirty="0" err="1" smtClean="0">
                <a:latin typeface="NikoshBAN" pitchFamily="2" charset="0"/>
                <a:cs typeface="NikoshBAN" pitchFamily="2" charset="0"/>
              </a:rPr>
              <a:t>সিলিয়া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a:t>
            </a:r>
            <a:r>
              <a:rPr lang="en-US" sz="2400" dirty="0" smtClean="0">
                <a:latin typeface="NikoshBAN" pitchFamily="2" charset="0"/>
                <a:cs typeface="NikoshBAN" pitchFamily="2" charset="0"/>
              </a:rPr>
              <a:t> , </a:t>
            </a:r>
            <a:r>
              <a:rPr lang="en-US" sz="2400" dirty="0" err="1" smtClean="0">
                <a:latin typeface="NikoshBAN" pitchFamily="2" charset="0"/>
                <a:cs typeface="NikoshBAN" pitchFamily="2" charset="0"/>
              </a:rPr>
              <a:t>উপাঙ্গ</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ইত্যাদি</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দিয়ে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চলাফেরা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আবার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কোনটির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চলন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শক্তি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নেই</a:t>
            </a:r>
            <a:r>
              <a:rPr lang="en-US" sz="2400" dirty="0" smtClean="0">
                <a:latin typeface="NikoshBAN" pitchFamily="2" charset="0"/>
                <a:cs typeface="NikoshBAN" pitchFamily="2" charset="0"/>
              </a:rPr>
              <a:t>। </a:t>
            </a:r>
          </a:p>
          <a:p>
            <a:r>
              <a:rPr lang="en-US" sz="2400" dirty="0" err="1" smtClean="0">
                <a:latin typeface="NikoshBAN" pitchFamily="2" charset="0"/>
                <a:cs typeface="NikoshBAN" pitchFamily="2" charset="0"/>
              </a:rPr>
              <a:t>পৃথিবীতে</a:t>
            </a:r>
            <a:r>
              <a:rPr lang="en-US" sz="2400" dirty="0" smtClean="0">
                <a:latin typeface="NikoshBAN" pitchFamily="2" charset="0"/>
                <a:cs typeface="NikoshBAN" pitchFamily="2" charset="0"/>
              </a:rPr>
              <a:t> এ </a:t>
            </a:r>
            <a:r>
              <a:rPr lang="en-US" sz="2400" dirty="0" err="1" smtClean="0">
                <a:latin typeface="NikoshBAN" pitchFamily="2" charset="0"/>
                <a:cs typeface="NikoshBAN" pitchFamily="2" charset="0"/>
              </a:rPr>
              <a:t>রকম</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বৈচিত্রপূর্ণ</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প্রাণীর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সংখ্যা</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আমাদের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সঠিক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জানা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নেই</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আজ</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পর্যন্ত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প্রায়</a:t>
            </a:r>
            <a:r>
              <a:rPr lang="en-US" sz="2400" dirty="0" smtClean="0">
                <a:latin typeface="NikoshBAN" pitchFamily="2" charset="0"/>
                <a:cs typeface="NikoshBAN" pitchFamily="2" charset="0"/>
              </a:rPr>
              <a:t> ১৫লক্ষ </a:t>
            </a:r>
            <a:r>
              <a:rPr lang="en-US" sz="2400" dirty="0" err="1" smtClean="0">
                <a:latin typeface="NikoshBAN" pitchFamily="2" charset="0"/>
                <a:cs typeface="NikoshBAN" pitchFamily="2" charset="0"/>
              </a:rPr>
              <a:t>প্রজাতির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আবিষ্কৃত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হয়েছে</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এবং</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প্রতিনিয়ত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এদের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সংখ্যা</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বেড়েই</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চলেছে</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বিপুল</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সংখ্যাক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প্রাণীর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গঠন</a:t>
            </a:r>
            <a:r>
              <a:rPr lang="en-US" sz="2400" dirty="0" smtClean="0">
                <a:latin typeface="NikoshBAN" pitchFamily="2" charset="0"/>
                <a:cs typeface="NikoshBAN" pitchFamily="2" charset="0"/>
              </a:rPr>
              <a:t> ও </a:t>
            </a:r>
            <a:r>
              <a:rPr lang="en-US" sz="2400" dirty="0" err="1" smtClean="0">
                <a:latin typeface="NikoshBAN" pitchFamily="2" charset="0"/>
                <a:cs typeface="NikoshBAN" pitchFamily="2" charset="0"/>
              </a:rPr>
              <a:t>প্রকৃতি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সম্বন্ধে</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জ্ঞান অর্জনের সহজ উপায় হল </a:t>
            </a:r>
            <a:r>
              <a:rPr lang="bn-IN" sz="2400" dirty="0" smtClean="0">
                <a:latin typeface="NikoshBAN" pitchFamily="2" charset="0"/>
                <a:cs typeface="NikoshBAN" pitchFamily="2" charset="0"/>
              </a:rPr>
              <a:t>শ্রেণিবিন্যাস </a:t>
            </a:r>
            <a:r>
              <a:rPr lang="bn-IN" sz="2400" dirty="0" smtClean="0">
                <a:latin typeface="NikoshBAN" pitchFamily="2" charset="0"/>
                <a:cs typeface="NikoshBAN" pitchFamily="2" charset="0"/>
              </a:rPr>
              <a:t>।প্রানিদেহে বিদ্যমান বিভিন্ন বৈশিষ্ট্য ও বিভিন্ন প্রাণীর মধ্যে মিল ,অমিল ও পরস্পরের মধ্যে যে সম্পর্ক রয়েছে তার উপর ভিত্তি করে </a:t>
            </a:r>
            <a:r>
              <a:rPr lang="bn-IN" sz="2400" dirty="0" smtClean="0">
                <a:latin typeface="NikoshBAN" pitchFamily="2" charset="0"/>
                <a:cs typeface="NikoshBAN" pitchFamily="2" charset="0"/>
              </a:rPr>
              <a:t>শ্রেণিবিন্যাস </a:t>
            </a:r>
            <a:r>
              <a:rPr lang="bn-IN" sz="2400" dirty="0" smtClean="0">
                <a:latin typeface="NikoshBAN" pitchFamily="2" charset="0"/>
                <a:cs typeface="NikoshBAN" pitchFamily="2" charset="0"/>
              </a:rPr>
              <a:t>করা হয়। এদের বৈশিষ্ট্য অনুযায়ী বিভিন্ন স্তর বা ধাপে সাজানো হয়। </a:t>
            </a:r>
            <a:r>
              <a:rPr lang="bn-IN" sz="2400" dirty="0" smtClean="0">
                <a:latin typeface="NikoshBAN" pitchFamily="2" charset="0"/>
                <a:cs typeface="NikoshBAN" pitchFamily="2" charset="0"/>
              </a:rPr>
              <a:t>জীবজগৎকে </a:t>
            </a:r>
            <a:r>
              <a:rPr lang="bn-IN" sz="2400" dirty="0" smtClean="0">
                <a:latin typeface="NikoshBAN" pitchFamily="2" charset="0"/>
                <a:cs typeface="NikoshBAN" pitchFamily="2" charset="0"/>
              </a:rPr>
              <a:t>ধাপে ধাপে বিন্যস্ত করার এই পদ্ধতিকে শ্রেণিবিন্যাস বলে। প্রয়োজনের তাগিদে বর্তমানে জীববিজ্ঞানের একটি স্বতন্ত্র শাখা গড়ে উঠেছে। এর নাম শ্রেণীবিন্যাসবিদ্যা।</a:t>
            </a:r>
            <a:endParaRPr lang="en-US" sz="2400" dirty="0" smtClean="0">
              <a:latin typeface="NikoshBAN" pitchFamily="2" charset="0"/>
              <a:cs typeface="NikoshBAN" pitchFamily="2" charset="0"/>
            </a:endParaRPr>
          </a:p>
          <a:p>
            <a:r>
              <a:rPr lang="bn-IN" dirty="0" smtClean="0">
                <a:latin typeface="NikoshBAN" pitchFamily="2" charset="0"/>
                <a:cs typeface="NikoshBAN" pitchFamily="2" charset="0"/>
              </a:rPr>
              <a:t> </a:t>
            </a:r>
            <a:r>
              <a:rPr lang="bn-IN" dirty="0" smtClean="0">
                <a:latin typeface="NikoshBAN" pitchFamily="2" charset="0"/>
                <a:cs typeface="NikoshBAN" pitchFamily="2" charset="0"/>
              </a:rPr>
              <a:t>   </a:t>
            </a:r>
            <a:endParaRPr lang="bn-IN" dirty="0" smtClean="0">
              <a:latin typeface="NikoshBAN" pitchFamily="2" charset="0"/>
              <a:cs typeface="NikoshBAN" pitchFamily="2" charset="0"/>
            </a:endParaRPr>
          </a:p>
          <a:p>
            <a:endParaRPr lang="en-US"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1" presetClass="entr" presetSubtype="0" fill="hold" grpId="1" nodeType="clickEffect">
                                  <p:stCondLst>
                                    <p:cond delay="0"/>
                                  </p:stCondLst>
                                  <p:childTnLst>
                                    <p:set>
                                      <p:cBhvr>
                                        <p:cTn id="11" dur="1000">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2"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786</TotalTime>
  <Words>2312</Words>
  <Application>Microsoft Office PowerPoint</Application>
  <PresentationFormat>On-screen Show (4:3)</PresentationFormat>
  <Paragraphs>160</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156</cp:revision>
  <dcterms:created xsi:type="dcterms:W3CDTF">2020-12-13T13:12:24Z</dcterms:created>
  <dcterms:modified xsi:type="dcterms:W3CDTF">2020-12-15T18:01:41Z</dcterms:modified>
</cp:coreProperties>
</file>