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7" r:id="rId2"/>
    <p:sldId id="614" r:id="rId3"/>
    <p:sldId id="272" r:id="rId4"/>
    <p:sldId id="615" r:id="rId5"/>
    <p:sldId id="260" r:id="rId6"/>
    <p:sldId id="261" r:id="rId7"/>
    <p:sldId id="266" r:id="rId8"/>
    <p:sldId id="268" r:id="rId9"/>
    <p:sldId id="271" r:id="rId10"/>
    <p:sldId id="609" r:id="rId11"/>
    <p:sldId id="613" r:id="rId12"/>
    <p:sldId id="612" r:id="rId13"/>
    <p:sldId id="607" r:id="rId14"/>
    <p:sldId id="611" r:id="rId15"/>
    <p:sldId id="61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722" autoAdjust="0"/>
    <p:restoredTop sz="94660"/>
  </p:normalViewPr>
  <p:slideViewPr>
    <p:cSldViewPr>
      <p:cViewPr varScale="1">
        <p:scale>
          <a:sx n="73" d="100"/>
          <a:sy n="73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24E0-D20A-42C4-AAB0-C44F816E3D4B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E798-F049-43FE-B606-81337A71D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12192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0"/>
            <a:ext cx="5257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53"/>
            </a:avLst>
          </a:prstGeom>
          <a:solidFill>
            <a:srgbClr val="00B050"/>
          </a:solidFill>
          <a:ln w="285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Content Placeholder 8" descr="images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447800"/>
            <a:ext cx="8382000" cy="5073000"/>
          </a:xfrm>
          <a:prstGeom prst="rect">
            <a:avLst/>
          </a:prstGeom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1143000"/>
          </a:xfrm>
          <a:blipFill>
            <a:blip r:embed="rId2"/>
            <a:tile tx="0" ty="0" sx="100000" sy="100000" flip="none" algn="tl"/>
          </a:blipFill>
          <a:ln w="38100"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ম্যাক্সওয়েলের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4343400"/>
            <a:ext cx="8839200" cy="2514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ম্যাক্সওয়েলের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তত্ত্বানুসারে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চার্জযুক্ত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বৃত্তাকার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ক্রমাগত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বিকিরণ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চক্রও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সমুহ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ক্রমশ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হারাতে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হারাতে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 descr="rutherford-atomic-mod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447800"/>
            <a:ext cx="4935760" cy="2667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209800" y="3505200"/>
            <a:ext cx="44958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ম্যাক্সওয়েলের পরমানু মডেল</a:t>
            </a:r>
            <a:endParaRPr lang="en-US" sz="2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534400" cy="5181600"/>
          </a:xfrm>
        </p:spPr>
        <p:txBody>
          <a:bodyPr>
            <a:normAutofit/>
          </a:bodyPr>
          <a:lstStyle/>
          <a:p>
            <a:r>
              <a:rPr lang="en-US" sz="4400" dirty="0"/>
              <a:t>                               </a:t>
            </a:r>
            <a:r>
              <a:rPr lang="en-US" sz="2400" b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400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2400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                                              </a:t>
            </a:r>
            <a: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</a:t>
            </a:r>
            <a:b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BD" sz="2400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b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28601"/>
            <a:ext cx="8915400" cy="838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বোরের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304800" y="2209800"/>
            <a:ext cx="2133600" cy="259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" y="2438400"/>
            <a:ext cx="1600200" cy="2133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2000" y="2819400"/>
            <a:ext cx="1219200" cy="152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43000" y="33528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4876800"/>
            <a:ext cx="5486400" cy="1752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নিলস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১৯১৩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</a:p>
          <a:p>
            <a:r>
              <a:rPr lang="bn-BD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নিউক্লিয়াসকে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বৃত্তাকার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ঘুরতে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 </a:t>
            </a:r>
          </a:p>
        </p:txBody>
      </p:sp>
      <p:sp>
        <p:nvSpPr>
          <p:cNvPr id="12" name="Oval 11"/>
          <p:cNvSpPr/>
          <p:nvPr/>
        </p:nvSpPr>
        <p:spPr>
          <a:xfrm>
            <a:off x="1752600" y="20574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743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14" descr="poro-2.jpg"/>
          <p:cNvPicPr>
            <a:picLocks noChangeAspect="1"/>
          </p:cNvPicPr>
          <p:nvPr/>
        </p:nvPicPr>
        <p:blipFill>
          <a:blip r:embed="rId2" cstate="print"/>
          <a:srcRect l="30257"/>
          <a:stretch>
            <a:fillRect/>
          </a:stretch>
        </p:blipFill>
        <p:spPr>
          <a:xfrm>
            <a:off x="5715000" y="1981200"/>
            <a:ext cx="2458974" cy="2311145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5410200" y="1752600"/>
            <a:ext cx="914400" cy="609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257800" y="3276600"/>
            <a:ext cx="15240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8600" y="5105400"/>
            <a:ext cx="2977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বোরের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0.01666 C 0.00278 -0.01666 0.05625 0.06799 0.05625 0.17206 C 0.05625 0.2759 0.00278 0.36077 -0.0625 0.36077 C -0.12812 0.36077 -0.18125 0.2759 -0.18125 0.17206 C -0.18125 0.06799 -0.12812 -0.01666 -0.0625 -0.01666 Z " pathEditMode="relative" rAng="0" ptsTypes="fffff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6 -0.00555 C 0.01736 -0.00555 0.04584 0.04279 0.04584 0.10268 C 0.04584 0.16235 0.01736 0.21092 -0.01666 0.21092 C -0.05139 0.21092 -0.07916 0.16235 -0.07916 0.10268 C -0.07916 0.04279 -0.05139 -0.00555 -0.01666 -0.00555 Z " pathEditMode="relative" rAng="0" ptsTypes="fffff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  <p:bldP spid="4" grpId="0" animBg="1"/>
      <p:bldP spid="5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470025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5400" dirty="0" err="1">
                <a:solidFill>
                  <a:srgbClr val="002060"/>
                </a:solidFill>
                <a:latin typeface="NikoshBAN"/>
                <a:cs typeface="Nikosh" pitchFamily="2" charset="0"/>
              </a:rPr>
              <a:t>দলগত</a:t>
            </a:r>
            <a:r>
              <a:rPr lang="en-US" sz="5400" dirty="0">
                <a:solidFill>
                  <a:srgbClr val="002060"/>
                </a:solidFill>
                <a:latin typeface="NikoshBAN"/>
                <a:cs typeface="Nikosh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/>
                <a:cs typeface="Nikosh" pitchFamily="2" charset="0"/>
              </a:rPr>
              <a:t>কাজ</a:t>
            </a:r>
            <a:endParaRPr lang="en-US" sz="5400" dirty="0">
              <a:solidFill>
                <a:srgbClr val="002060"/>
              </a:solidFill>
              <a:latin typeface="NikoshBAN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752600"/>
            <a:ext cx="8915400" cy="4953000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/>
                <a:cs typeface="Nikosh" pitchFamily="2" charset="0"/>
              </a:rPr>
              <a:t>গ্রুপ</a:t>
            </a:r>
            <a:r>
              <a:rPr lang="en-US" sz="3600" dirty="0" smtClean="0">
                <a:solidFill>
                  <a:schemeClr val="tx1"/>
                </a:solidFill>
                <a:latin typeface="NikoshBAN"/>
                <a:cs typeface="Nikosh" pitchFamily="2" charset="0"/>
              </a:rPr>
              <a:t>-</a:t>
            </a:r>
            <a:r>
              <a:rPr lang="bn-BD" sz="3600" dirty="0" smtClean="0">
                <a:solidFill>
                  <a:schemeClr val="tx1"/>
                </a:solidFill>
                <a:latin typeface="NikoshBAN"/>
                <a:cs typeface="Nikosh" pitchFamily="2" charset="0"/>
              </a:rPr>
              <a:t>(ক+খ)  </a:t>
            </a:r>
            <a:endParaRPr lang="en-US" sz="3600" dirty="0">
              <a:solidFill>
                <a:schemeClr val="tx1"/>
              </a:solidFill>
              <a:latin typeface="NikoshBAN"/>
              <a:cs typeface="Nikosh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Nikosh" pitchFamily="2" charset="0"/>
              </a:rPr>
              <a:t>পরমাণুর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Nikosh" pitchFamily="2" charset="0"/>
              </a:rPr>
              <a:t>গঠনের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Nikosh" pitchFamily="2" charset="0"/>
              </a:rPr>
              <a:t>চিহ্নিত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  <a:cs typeface="Nikosh" pitchFamily="2" charset="0"/>
              </a:rPr>
              <a:t>চি</a:t>
            </a:r>
            <a:r>
              <a:rPr lang="bn-BD" sz="3600" dirty="0" smtClean="0">
                <a:solidFill>
                  <a:schemeClr val="tx1"/>
                </a:solidFill>
                <a:latin typeface="NikoshBAN"/>
                <a:cs typeface="Nikosh" pitchFamily="2" charset="0"/>
              </a:rPr>
              <a:t>ত্র</a:t>
            </a:r>
            <a:r>
              <a:rPr lang="en-US" sz="3600" dirty="0" smtClean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Nikosh" pitchFamily="2" charset="0"/>
              </a:rPr>
              <a:t>অংকন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Nikosh" pitchFamily="2" charset="0"/>
              </a:rPr>
              <a:t>কর</a:t>
            </a:r>
            <a:endParaRPr lang="en-US" sz="3600" dirty="0">
              <a:solidFill>
                <a:schemeClr val="tx1"/>
              </a:solidFill>
              <a:latin typeface="NikoshBAN"/>
              <a:cs typeface="Nikosh" pitchFamily="2" charset="0"/>
            </a:endParaRPr>
          </a:p>
          <a:p>
            <a:endParaRPr lang="bn-BD" sz="2000" dirty="0">
              <a:solidFill>
                <a:schemeClr val="tx1"/>
              </a:solidFill>
              <a:latin typeface="NikoshBAN"/>
              <a:cs typeface="Nikosh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(ক+খ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2" algn="l">
              <a:buFont typeface="Wingdings" pitchFamily="2" charset="2"/>
              <a:buChar char="q"/>
            </a:pPr>
            <a:r>
              <a:rPr lang="bn-BD" sz="3600" dirty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/>
                <a:cs typeface="Nikosh" pitchFamily="2" charset="0"/>
              </a:rPr>
              <a:t>বোরের</a:t>
            </a:r>
            <a:r>
              <a:rPr lang="en-US" sz="3600" dirty="0" smtClean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Nikosh" pitchFamily="2" charset="0"/>
              </a:rPr>
              <a:t>এর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Nikosh" pitchFamily="2" charset="0"/>
              </a:rPr>
              <a:t>মতবাদ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Nikosh" pitchFamily="2" charset="0"/>
              </a:rPr>
              <a:t>লিখ</a:t>
            </a:r>
            <a:r>
              <a:rPr lang="en-US" sz="2800" dirty="0">
                <a:solidFill>
                  <a:schemeClr val="tx1"/>
                </a:solidFill>
                <a:latin typeface="NikoshBAN"/>
                <a:cs typeface="Nikosh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|</a:t>
            </a:r>
          </a:p>
          <a:p>
            <a:r>
              <a:rPr lang="en-US" sz="600" dirty="0">
                <a:latin typeface="Nikosh" pitchFamily="2" charset="0"/>
                <a:cs typeface="Nikosh" pitchFamily="2" charset="0"/>
              </a:rPr>
              <a:t> </a:t>
            </a:r>
            <a:endParaRPr lang="en-US" sz="700" dirty="0">
              <a:latin typeface="Nikosh" pitchFamily="2" charset="0"/>
              <a:cs typeface="Nikosh" pitchFamily="2" charset="0"/>
            </a:endParaRPr>
          </a:p>
          <a:p>
            <a:r>
              <a:rPr lang="en-US" sz="700" dirty="0">
                <a:latin typeface="Nikosh" pitchFamily="2" charset="0"/>
                <a:cs typeface="Nikosh" pitchFamily="2" charset="0"/>
              </a:rPr>
              <a:t> </a:t>
            </a:r>
          </a:p>
          <a:p>
            <a:endParaRPr lang="en-US" sz="700" dirty="0">
              <a:latin typeface="Nikosh" pitchFamily="2" charset="0"/>
              <a:cs typeface="Nikosh" pitchFamily="2" charset="0"/>
            </a:endParaRPr>
          </a:p>
          <a:p>
            <a:r>
              <a:rPr lang="en-US" sz="700" dirty="0">
                <a:latin typeface="Nikosh" pitchFamily="2" charset="0"/>
                <a:cs typeface="Nikosh" pitchFamily="2" charset="0"/>
              </a:rPr>
              <a:t>|</a:t>
            </a:r>
          </a:p>
          <a:p>
            <a:endParaRPr lang="en-US" sz="700" dirty="0">
              <a:latin typeface="Nikosh" pitchFamily="2" charset="0"/>
              <a:cs typeface="Nikosh" pitchFamily="2" charset="0"/>
            </a:endParaRPr>
          </a:p>
          <a:p>
            <a:endParaRPr lang="en-US" sz="700" dirty="0">
              <a:latin typeface="Nikosh" pitchFamily="2" charset="0"/>
              <a:cs typeface="Nikosh" pitchFamily="2" charset="0"/>
            </a:endParaRPr>
          </a:p>
          <a:p>
            <a:endParaRPr lang="en-US" sz="7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839200" cy="1143000"/>
          </a:xfrm>
          <a:blipFill>
            <a:blip r:embed="rId2"/>
            <a:tile tx="0" ty="0" sx="100000" sy="100000" flip="none" algn="tl"/>
          </a:blipFill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6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83920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bn-BD" sz="4800" dirty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endParaRPr lang="bn-BD" sz="4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কনিকা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>
              <a:buFont typeface="Wingdings" pitchFamily="2" charset="2"/>
              <a:buChar char="Ø"/>
            </a:pP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বোরের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মতবাদটি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 নিউক্লিয়াসে কি কি থাকে? 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>
              <a:buFont typeface="Wingdings" pitchFamily="2" charset="2"/>
              <a:buChar char="Ø"/>
            </a:pP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1"/>
            <a:ext cx="8991600" cy="1066800"/>
          </a:xfrm>
          <a:blipFill>
            <a:blip r:embed="rId2"/>
            <a:tile tx="0" ty="0" sx="100000" sy="100000" flip="none" algn="tl"/>
          </a:blipFill>
          <a:ln w="38100"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686800" cy="3048000"/>
          </a:xfrm>
          <a:solidFill>
            <a:schemeClr val="accent3">
              <a:lumMod val="40000"/>
              <a:lumOff val="60000"/>
            </a:schemeClr>
          </a:solidFill>
          <a:ln w="5715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endParaRPr lang="en-US" sz="48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রাদারফো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র্ডের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চিত্রসহ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</a:p>
        </p:txBody>
      </p:sp>
      <p:sp>
        <p:nvSpPr>
          <p:cNvPr id="4" name="Frame 3"/>
          <p:cNvSpPr/>
          <p:nvPr/>
        </p:nvSpPr>
        <p:spPr>
          <a:xfrm>
            <a:off x="0" y="7620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6375"/>
            <a:ext cx="8915400" cy="1470025"/>
          </a:xfrm>
          <a:solidFill>
            <a:srgbClr val="92D050"/>
          </a:solidFill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115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a 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057400"/>
            <a:ext cx="1790700" cy="2543175"/>
          </a:xfrm>
          <a:prstGeom prst="rect">
            <a:avLst/>
          </a:prstGeom>
        </p:spPr>
      </p:pic>
      <p:pic>
        <p:nvPicPr>
          <p:cNvPr id="6" name="Picture 5" descr="sa 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9414">
            <a:off x="4682140" y="3331586"/>
            <a:ext cx="1790700" cy="2543175"/>
          </a:xfrm>
          <a:prstGeom prst="rect">
            <a:avLst/>
          </a:prstGeom>
        </p:spPr>
      </p:pic>
      <p:pic>
        <p:nvPicPr>
          <p:cNvPr id="7" name="Picture 6" descr="sa 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071395">
            <a:off x="1951516" y="3124670"/>
            <a:ext cx="1790700" cy="2543175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der-7.jpg"/>
          <p:cNvPicPr>
            <a:picLocks noChangeAspect="1"/>
          </p:cNvPicPr>
          <p:nvPr/>
        </p:nvPicPr>
        <p:blipFill>
          <a:blip r:embed="rId2"/>
          <a:srcRect l="5000" t="5691" r="4167" b="5556"/>
          <a:stretch>
            <a:fillRect/>
          </a:stretch>
        </p:blipFill>
        <p:spPr>
          <a:xfrm>
            <a:off x="-6668" y="0"/>
            <a:ext cx="9150668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228600"/>
            <a:ext cx="8763000" cy="990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28600" y="3886200"/>
            <a:ext cx="396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রফিকুল ইসলাম </a:t>
            </a:r>
          </a:p>
          <a:p>
            <a:pPr algn="ctr">
              <a:buNone/>
            </a:pPr>
            <a:r>
              <a:rPr lang="bn-BD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>
              <a:buNone/>
            </a:pPr>
            <a:r>
              <a:rPr lang="bn-BD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শালীহর হাজী আমির উদ্দিন </a:t>
            </a:r>
            <a:r>
              <a:rPr lang="bn-IN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 বিদ্যালয় </a:t>
            </a:r>
          </a:p>
          <a:p>
            <a:pPr algn="ctr">
              <a:buNone/>
            </a:pPr>
            <a:r>
              <a:rPr lang="bn-BD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মোবাইলঃ- </a:t>
            </a:r>
            <a:r>
              <a:rPr lang="en-US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01712412162</a:t>
            </a:r>
          </a:p>
          <a:p>
            <a:pPr algn="ctr">
              <a:buNone/>
            </a:pPr>
            <a:r>
              <a:rPr lang="en-US" sz="2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E-mail:-rafiqi2162@gmail.com</a:t>
            </a:r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2819401"/>
            <a:ext cx="4572000" cy="233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-৮ম </a:t>
            </a:r>
            <a:endParaRPr lang="bn-BD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ts val="3500"/>
              </a:lnSpc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ts val="3500"/>
              </a:lnSpc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>
              <a:lnSpc>
                <a:spcPts val="3500"/>
              </a:lnSpc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সময়ঃ-৫০মিনিট  </a:t>
            </a:r>
          </a:p>
          <a:p>
            <a:pPr>
              <a:lnSpc>
                <a:spcPts val="3500"/>
              </a:lnSpc>
            </a:pP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তারিখঃ-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১৪/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২/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২০২০ইং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Flowchart: Sort 5"/>
          <p:cNvSpPr/>
          <p:nvPr/>
        </p:nvSpPr>
        <p:spPr>
          <a:xfrm>
            <a:off x="4191000" y="1905000"/>
            <a:ext cx="152400" cy="4419600"/>
          </a:xfrm>
          <a:prstGeom prst="flowChartSo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 descr="125539702_282314616554812_2209215028794807850_n.jpg"/>
          <p:cNvPicPr>
            <a:picLocks noChangeAspect="1"/>
          </p:cNvPicPr>
          <p:nvPr/>
        </p:nvPicPr>
        <p:blipFill>
          <a:blip r:embed="rId4" cstate="print"/>
          <a:srcRect t="3942" r="7993" b="18011"/>
          <a:stretch>
            <a:fillRect/>
          </a:stretch>
        </p:blipFill>
        <p:spPr>
          <a:xfrm>
            <a:off x="1371600" y="1828800"/>
            <a:ext cx="1752600" cy="19792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4267200" y="1219200"/>
            <a:ext cx="46482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219200"/>
            <a:ext cx="41148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4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6038"/>
            <a:ext cx="8991600" cy="1173162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n-BD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pic>
        <p:nvPicPr>
          <p:cNvPr id="3" name="Picture 2" descr="r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133600"/>
            <a:ext cx="3962400" cy="3962400"/>
          </a:xfrm>
          <a:prstGeom prst="rect">
            <a:avLst/>
          </a:prstGeom>
        </p:spPr>
      </p:pic>
      <p:pic>
        <p:nvPicPr>
          <p:cNvPr id="4" name="Picture 3" descr="r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048000"/>
            <a:ext cx="1905000" cy="2520240"/>
          </a:xfrm>
          <a:prstGeom prst="rect">
            <a:avLst/>
          </a:prstGeom>
        </p:spPr>
      </p:pic>
      <p:pic>
        <p:nvPicPr>
          <p:cNvPr id="5" name="Picture 4" descr="r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3048000"/>
            <a:ext cx="1950720" cy="24384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943600" y="3124200"/>
            <a:ext cx="5334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34200" y="33528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1371600"/>
            <a:ext cx="1295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পৃথিবী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0.0666 C -0.01823 -0.0666 0.02916 0.01504 0.02916 0.11656 C 0.02916 0.21693 -0.01823 0.29973 -0.075 0.29973 C -0.13316 0.29973 -0.17917 0.21693 -0.17917 0.11656 C -0.17917 0.01504 -0.13316 -0.0666 -0.075 -0.0666 Z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0.0666 C -0.01997 -0.0666 0.025 0.01527 0.025 0.11656 C 0.025 0.2174 -0.01997 0.29973 -0.075 0.29973 C -0.13039 0.29973 -0.175 0.2174 -0.175 0.11656 C -0.175 0.01527 -0.13039 -0.0666 -0.075 -0.0666 Z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0.0666 C -0.01997 -0.0666 0.025 0.01527 0.025 0.11656 C 0.025 0.2174 -0.01997 0.29973 -0.075 0.29973 C -0.13021 0.29973 -0.175 0.2174 -0.175 0.11656 C -0.175 0.01527 -0.13021 -0.0666 -0.075 -0.0666 Z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83 -0.06106 C 0.14635 -0.06106 0.1875 0.0111 0.1875 0.0999 C 0.1875 0.18848 0.14635 0.26086 0.09583 0.26086 C 0.04514 0.26086 0.00417 0.18848 0.00417 0.0999 C 0.00417 0.0111 0.04514 -0.06106 0.09583 -0.06106 Z " pathEditMode="relative" rAng="0" ptsTypes="fffff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83 -0.06105 C 0.14844 -0.06105 0.19167 0.01365 0.19167 0.10546 C 0.19167 0.19728 0.14844 0.27197 0.09583 0.27197 C 0.04271 0.27197 0 0.19728 0 0.10546 C 0 0.01365 0.04271 -0.06105 0.09583 -0.06105 Z " pathEditMode="relative" rAng="0" ptsTypes="fffff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833 -0.08325 C -0.42344 -0.08325 -0.35417 0.01134 -0.35417 0.12766 C -0.35417 0.24353 -0.42344 0.33858 -0.50833 0.33858 C -0.59358 0.33858 -0.6625 0.24353 -0.6625 0.12766 C -0.6625 0.01134 -0.59358 -0.08325 -0.50833 -0.08325 Z " pathEditMode="relative" rAng="0" ptsTypes="fffff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-0.0222 C -0.00017 -0.0222 0.07136 0.07239 0.07136 0.18871 C 0.07136 0.30481 -0.00017 0.39963 -0.0875 0.39963 C -0.17552 0.39963 -0.24635 0.30481 -0.24635 0.18871 C -0.24635 0.07239 -0.17552 -0.0222 -0.0875 -0.0222 Z " pathEditMode="relative" rAng="0" ptsTypes="fffff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-0.0222 C 0.00208 -0.0222 0.07552 0.07239 0.07552 0.18871 C 0.07552 0.30481 0.00208 0.39963 -0.0875 0.39963 C -0.17778 0.39963 -0.25052 0.30481 -0.25052 0.18871 C -0.25052 0.07239 -0.17778 -0.0222 -0.0875 -0.0222 Z " pathEditMode="relative" rAng="0" ptsTypes="fffff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ilekt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00718"/>
            <a:ext cx="6347356" cy="6152482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991600" cy="1447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24000"/>
            <a:ext cx="8915400" cy="5257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endParaRPr lang="bn-BD" sz="6000" dirty="0">
              <a:solidFill>
                <a:schemeClr val="tx1"/>
              </a:solidFill>
              <a:latin typeface="NikoshBAN"/>
              <a:cs typeface="Nikosh" pitchFamily="2" charset="0"/>
            </a:endParaRPr>
          </a:p>
          <a:p>
            <a:r>
              <a:rPr lang="en-US" sz="7200" dirty="0" err="1">
                <a:solidFill>
                  <a:srgbClr val="00B050"/>
                </a:solidFill>
                <a:latin typeface="NikoshBAN"/>
                <a:cs typeface="Nikosh" pitchFamily="2" charset="0"/>
              </a:rPr>
              <a:t>পরমাণুর</a:t>
            </a:r>
            <a:r>
              <a:rPr lang="en-US" sz="7200" dirty="0">
                <a:solidFill>
                  <a:srgbClr val="00B050"/>
                </a:solidFill>
                <a:latin typeface="NikoshBAN"/>
                <a:cs typeface="Nikosh" pitchFamily="2" charset="0"/>
              </a:rPr>
              <a:t> </a:t>
            </a:r>
            <a:r>
              <a:rPr lang="en-US" sz="7200" dirty="0" err="1">
                <a:solidFill>
                  <a:srgbClr val="00B050"/>
                </a:solidFill>
                <a:latin typeface="NikoshBAN"/>
                <a:cs typeface="Nikosh" pitchFamily="2" charset="0"/>
              </a:rPr>
              <a:t>গঠন</a:t>
            </a:r>
            <a:endParaRPr lang="en-US" sz="7200" dirty="0">
              <a:solidFill>
                <a:srgbClr val="00B050"/>
              </a:solidFill>
              <a:latin typeface="NikoshBAN"/>
              <a:cs typeface="Nikosh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839200" cy="1219200"/>
          </a:xfrm>
          <a:blipFill>
            <a:blip r:embed="rId2"/>
            <a:tile tx="0" ty="0" sx="100000" sy="100000" flip="none" algn="tl"/>
          </a:blipFill>
          <a:ln w="38100"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6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  <a:blipFill>
            <a:blip r:embed="rId3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কণিকাগুলো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বিজ্ঞানীর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13716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পরমাণুঃ-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কনাকে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Content Placeholder 3" descr="r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76400"/>
            <a:ext cx="2667000" cy="3327531"/>
          </a:xfrm>
        </p:spPr>
      </p:pic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60613F3F-864A-472E-836A-B2F2D610D5E1}"/>
              </a:ext>
            </a:extLst>
          </p:cNvPr>
          <p:cNvSpPr/>
          <p:nvPr/>
        </p:nvSpPr>
        <p:spPr>
          <a:xfrm>
            <a:off x="2971800" y="5862523"/>
            <a:ext cx="28194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পরমাণুর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itchFamily="2" charset="0"/>
              </a:rPr>
              <a:t>গঠন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p0ro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4745" y="1904999"/>
            <a:ext cx="4493455" cy="3383103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</a:rPr>
              <a:t>পরমাণুর</a:t>
            </a: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কনিকা</a:t>
            </a: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486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                           </a:t>
            </a:r>
          </a:p>
          <a:p>
            <a:pPr>
              <a:buNone/>
            </a:pPr>
            <a:r>
              <a:rPr lang="en-US" dirty="0"/>
              <a:t>                                          </a:t>
            </a:r>
          </a:p>
          <a:p>
            <a:pPr>
              <a:buNone/>
            </a:pPr>
            <a:r>
              <a:rPr lang="en-US" dirty="0"/>
              <a:t>                                                                 </a:t>
            </a:r>
          </a:p>
          <a:p>
            <a:pPr>
              <a:buNone/>
            </a:pPr>
            <a:r>
              <a:rPr lang="en-US" dirty="0"/>
              <a:t>                                                          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         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                                              </a:t>
            </a:r>
          </a:p>
          <a:p>
            <a:pPr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                                                                  </a:t>
            </a: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                                                    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</a:t>
            </a: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36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43200" y="5943600"/>
            <a:ext cx="358140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.</a:t>
            </a: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5" name="Picture 24" descr="poro-1.jpg">
            <a:extLst>
              <a:ext uri="{FF2B5EF4-FFF2-40B4-BE49-F238E27FC236}">
                <a16:creationId xmlns:a16="http://schemas.microsoft.com/office/drawing/2014/main" xmlns="" id="{95C32231-B15F-492A-A60D-443081A84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052" y="1583635"/>
            <a:ext cx="3935896" cy="429370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8438"/>
            <a:ext cx="8991600" cy="944562"/>
          </a:xfrm>
          <a:blipFill>
            <a:blip r:embed="rId2"/>
            <a:tile tx="0" ty="0" sx="100000" sy="100000" flip="none" algn="tl"/>
          </a:blipFill>
          <a:ln w="3810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রাদারফোর্ড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মতবাদ</a:t>
            </a:r>
            <a:r>
              <a:rPr lang="en-US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" y="4876800"/>
            <a:ext cx="8991600" cy="1905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সৌরজগতের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সূ্র্যের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চারদিকে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ঘূর্ণায়মান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গ্রহসমূহের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চারদিকে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অবিরাম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ঘুরছে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|</a:t>
            </a:r>
            <a: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ধনাত্নক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চার্জবিশিষ্ট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ঋণাত্বক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চার্জবিশিষ্ট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ইলেকট্রনসমূহের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পারস্পারিক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আকর্যণজনিত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কেন্দ্রমুখী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ঘূর্ণায়মান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ইলেকট্রনের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-ব</a:t>
            </a:r>
            <a: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হির্মু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খী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14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5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 descr="রাদারফোর্ড মডে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295400"/>
            <a:ext cx="3657600" cy="3520196"/>
          </a:xfrm>
          <a:prstGeom prst="rect">
            <a:avLst/>
          </a:prstGeom>
        </p:spPr>
      </p:pic>
      <p:pic>
        <p:nvPicPr>
          <p:cNvPr id="16" name="Picture 15" descr="radar ford mode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95400"/>
            <a:ext cx="3048000" cy="3048000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rot="5400000">
            <a:off x="2324100" y="1943100"/>
            <a:ext cx="8382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1333500" y="3162300"/>
            <a:ext cx="838200" cy="4572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ft-Right Arrow 24"/>
          <p:cNvSpPr/>
          <p:nvPr/>
        </p:nvSpPr>
        <p:spPr>
          <a:xfrm>
            <a:off x="3352800" y="2438400"/>
            <a:ext cx="2362200" cy="838200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রাদারফোর্ড</a:t>
            </a:r>
            <a:r>
              <a:rPr lang="en-US" sz="1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 </a:t>
            </a:r>
            <a:r>
              <a:rPr lang="en-US" sz="1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মডেল</a:t>
            </a:r>
            <a:r>
              <a:rPr lang="en-US" sz="1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293</Words>
  <Application>Microsoft Office PowerPoint</Application>
  <PresentationFormat>On-screen Show (4:3)</PresentationFormat>
  <Paragraphs>269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চিত্র গুলো দেখ ও চিন্তা কর-</vt:lpstr>
      <vt:lpstr>Slide 4</vt:lpstr>
      <vt:lpstr>আজকের পাঠ </vt:lpstr>
      <vt:lpstr>শিখনফল</vt:lpstr>
      <vt:lpstr>পরমাণুঃ-মৌলিক পদার্থের ক্ষুদ্রতম কনাকে পরমাণু বলে। </vt:lpstr>
      <vt:lpstr>  পরমাণুর কনিকা সমূহ-</vt:lpstr>
      <vt:lpstr>রাদারফোর্ড এর মতবাদ  </vt:lpstr>
      <vt:lpstr>ম্যাক্সওয়েলের মতবাদ</vt:lpstr>
      <vt:lpstr>                               শক্তি স্তর                                                                                                             নিউক্লিয়াস                                                 </vt:lpstr>
      <vt:lpstr>দলগত কাজ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RUHUL 6</dc:title>
  <dc:creator>SOBUZ</dc:creator>
  <cp:lastModifiedBy>Lotus</cp:lastModifiedBy>
  <cp:revision>277</cp:revision>
  <dcterms:created xsi:type="dcterms:W3CDTF">2013-03-23T07:24:37Z</dcterms:created>
  <dcterms:modified xsi:type="dcterms:W3CDTF">2020-12-15T18:32:43Z</dcterms:modified>
</cp:coreProperties>
</file>