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6" r:id="rId2"/>
    <p:sldId id="261" r:id="rId3"/>
    <p:sldId id="299" r:id="rId4"/>
    <p:sldId id="301" r:id="rId5"/>
    <p:sldId id="262" r:id="rId6"/>
    <p:sldId id="307" r:id="rId7"/>
    <p:sldId id="312" r:id="rId8"/>
    <p:sldId id="292" r:id="rId9"/>
    <p:sldId id="293" r:id="rId10"/>
    <p:sldId id="267" r:id="rId11"/>
    <p:sldId id="294" r:id="rId12"/>
    <p:sldId id="308" r:id="rId13"/>
    <p:sldId id="300" r:id="rId14"/>
    <p:sldId id="302" r:id="rId15"/>
    <p:sldId id="304" r:id="rId16"/>
    <p:sldId id="303" r:id="rId17"/>
    <p:sldId id="305" r:id="rId18"/>
    <p:sldId id="270" r:id="rId19"/>
    <p:sldId id="310" r:id="rId20"/>
    <p:sldId id="30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>
      <p:cViewPr varScale="1">
        <p:scale>
          <a:sx n="101" d="100"/>
          <a:sy n="101" d="100"/>
        </p:scale>
        <p:origin x="102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CCB80-A9F1-4D4C-AEE9-5C381D7CFAE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65C29-6DAF-4AC7-9752-D36FC2966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9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710A-3378-4F64-A4E9-A88BBC4223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9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1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8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8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3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3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9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0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5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3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9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8F7E-E341-4F65-919E-8A33DAC6718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2822500"/>
            <a:ext cx="91440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15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nar Bangla" pitchFamily="34" charset="0"/>
                <a:cs typeface="Shonar Bangla" pitchFamily="34" charset="0"/>
              </a:rPr>
              <a:t>স্বাগতম</a:t>
            </a:r>
            <a:endParaRPr lang="en-US" sz="115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76450" y="990600"/>
            <a:ext cx="6705600" cy="2590800"/>
            <a:chOff x="1576450" y="1369621"/>
            <a:chExt cx="6705600" cy="2176154"/>
          </a:xfrm>
        </p:grpSpPr>
        <p:sp>
          <p:nvSpPr>
            <p:cNvPr id="15" name="Rounded Rectangle 14"/>
            <p:cNvSpPr/>
            <p:nvPr/>
          </p:nvSpPr>
          <p:spPr>
            <a:xfrm>
              <a:off x="1576450" y="3046151"/>
              <a:ext cx="6705600" cy="499624"/>
            </a:xfrm>
            <a:prstGeom prst="roundRect">
              <a:avLst>
                <a:gd name="adj" fmla="val 0"/>
              </a:avLst>
            </a:prstGeom>
            <a:solidFill>
              <a:srgbClr val="FE0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981200" y="1369621"/>
              <a:ext cx="5867400" cy="167837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1576450" y="3581400"/>
            <a:ext cx="6705600" cy="1904999"/>
            <a:chOff x="1576450" y="2099225"/>
            <a:chExt cx="6705600" cy="1446550"/>
          </a:xfrm>
        </p:grpSpPr>
        <p:sp>
          <p:nvSpPr>
            <p:cNvPr id="19" name="Rounded Rectangle 18"/>
            <p:cNvSpPr/>
            <p:nvPr/>
          </p:nvSpPr>
          <p:spPr>
            <a:xfrm>
              <a:off x="1576450" y="3012375"/>
              <a:ext cx="6705600" cy="533400"/>
            </a:xfrm>
            <a:prstGeom prst="roundRect">
              <a:avLst>
                <a:gd name="adj" fmla="val 0"/>
              </a:avLst>
            </a:prstGeom>
            <a:solidFill>
              <a:srgbClr val="FE0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24300" y="2099225"/>
              <a:ext cx="3581400" cy="91513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33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29173"/>
          <a:stretch/>
        </p:blipFill>
        <p:spPr>
          <a:xfrm>
            <a:off x="1676400" y="228600"/>
            <a:ext cx="5791200" cy="259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38300" y="2882745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Shonar Bangla" pitchFamily="34" charset="0"/>
                <a:cs typeface="Shonar Bangla" pitchFamily="34" charset="0"/>
              </a:rPr>
              <a:t>১। জীবের আর কি কি বৈশিষ্ট্য থাকতে পারে ? </a:t>
            </a:r>
            <a:endParaRPr lang="en-US" sz="2800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3581400"/>
            <a:ext cx="4291956" cy="10851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00200" y="4693384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উত্তরঃ</a:t>
            </a:r>
            <a:r>
              <a:rPr lang="bn-BD" sz="24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জীবের আরও কয়েকটি </a:t>
            </a:r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বৈশিষ্ট্য 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হলো-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4600" y="521113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000" dirty="0" smtClean="0">
                <a:latin typeface="Shonar Bangla" pitchFamily="34" charset="0"/>
                <a:cs typeface="Shonar Bangla" pitchFamily="34" charset="0"/>
              </a:rPr>
              <a:t>* জীব শ্বাস-প্রশ্বাস  গ্রহন ও ত্যাগ করে</a:t>
            </a:r>
            <a:endParaRPr lang="bn-BD" sz="20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5519146"/>
            <a:ext cx="510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Shonar Bangla" pitchFamily="34" charset="0"/>
                <a:cs typeface="Shonar Bangla" pitchFamily="34" charset="0"/>
              </a:rPr>
              <a:t>* অনুভূতি শক্তি আছে </a:t>
            </a:r>
            <a:endParaRPr lang="bn-BD" sz="20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79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114347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* প্রতিটি জ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ীব</a:t>
            </a:r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ই বংশবৃদ্ধি করতে পারে, প্রানীর বাচ্চা হয়। 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4420" y="3712534"/>
            <a:ext cx="2161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*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উদ্ভিদ</a:t>
            </a:r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 চারা হয়।   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4639336"/>
            <a:ext cx="7467600" cy="685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কিন্তু </a:t>
            </a:r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একটা 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জড় পদার্থ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(যেমন- চেয়ার, টেবিল) </a:t>
            </a:r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কি তা পারে 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71800" y="5323367"/>
            <a:ext cx="2895600" cy="533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না, পারে না। </a:t>
            </a:r>
            <a:endParaRPr lang="en-US" sz="28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8218" y="5867400"/>
            <a:ext cx="8740094" cy="838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তাহলে </a:t>
            </a:r>
            <a:r>
              <a:rPr lang="bn-BD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জীবের</a:t>
            </a:r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একটি বৈশিষ্ট্য হলো-  </a:t>
            </a:r>
          </a:p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“জীব  বংশবৃদ্ধি </a:t>
            </a:r>
            <a:r>
              <a:rPr lang="bn-BD" sz="24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করতে </a:t>
            </a:r>
            <a:r>
              <a:rPr lang="bn-BD" sz="24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পারে, অর্থাৎ জীবের প্রজনন ক্ষমতা আছে”  </a:t>
            </a:r>
            <a:endParaRPr lang="en-US" sz="2400" b="1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48400" y="765541"/>
            <a:ext cx="2775988" cy="2929000"/>
            <a:chOff x="6248400" y="765541"/>
            <a:chExt cx="2775988" cy="2929000"/>
          </a:xfrm>
        </p:grpSpPr>
        <p:sp>
          <p:nvSpPr>
            <p:cNvPr id="8" name="TextBox 7"/>
            <p:cNvSpPr txBox="1"/>
            <p:nvPr/>
          </p:nvSpPr>
          <p:spPr>
            <a:xfrm>
              <a:off x="6317512" y="3325209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চেয়ার, টেবিল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248400" y="765541"/>
              <a:ext cx="2775988" cy="2559668"/>
              <a:chOff x="1011866" y="609600"/>
              <a:chExt cx="4572000" cy="457200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1866" y="609600"/>
                <a:ext cx="4572000" cy="4572000"/>
              </a:xfrm>
              <a:prstGeom prst="rect">
                <a:avLst/>
              </a:prstGeom>
              <a:ln w="3175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906" b="89960" l="10000" r="9321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088" t="12572" r="5939" b="10549"/>
              <a:stretch/>
            </p:blipFill>
            <p:spPr>
              <a:xfrm>
                <a:off x="1119854" y="2179037"/>
                <a:ext cx="4343401" cy="2999017"/>
              </a:xfrm>
              <a:prstGeom prst="rect">
                <a:avLst/>
              </a:prstGeom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3092302" y="731873"/>
            <a:ext cx="3026734" cy="2947416"/>
            <a:chOff x="3092302" y="731873"/>
            <a:chExt cx="3026734" cy="2947416"/>
          </a:xfrm>
        </p:grpSpPr>
        <p:sp>
          <p:nvSpPr>
            <p:cNvPr id="11" name="TextBox 10"/>
            <p:cNvSpPr txBox="1"/>
            <p:nvPr/>
          </p:nvSpPr>
          <p:spPr>
            <a:xfrm>
              <a:off x="3308710" y="3309957"/>
              <a:ext cx="2777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মানুষের বাচ্চা হয়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4" r="5747"/>
            <a:stretch/>
          </p:blipFill>
          <p:spPr>
            <a:xfrm>
              <a:off x="3092302" y="731873"/>
              <a:ext cx="3026734" cy="2572579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08128" y="692510"/>
            <a:ext cx="2884174" cy="2981274"/>
            <a:chOff x="208128" y="692510"/>
            <a:chExt cx="2884174" cy="298127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8128" y="692510"/>
              <a:ext cx="2777319" cy="2611942"/>
            </a:xfrm>
            <a:prstGeom prst="rect">
              <a:avLst/>
            </a:prstGeom>
            <a:ln w="3175" cap="sq" cmpd="thickThin">
              <a:solidFill>
                <a:schemeClr val="tx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314410" y="3304452"/>
              <a:ext cx="2777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উদ্ভিদের বীজ থেকে চারা হয়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726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000"/>
          <a:stretch/>
        </p:blipFill>
        <p:spPr>
          <a:xfrm>
            <a:off x="1447800" y="533400"/>
            <a:ext cx="63246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3357" y="4618055"/>
            <a:ext cx="922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Shonar Bangla" pitchFamily="34" charset="0"/>
                <a:cs typeface="Shonar Bangla" pitchFamily="34" charset="0"/>
              </a:rPr>
              <a:t>উদ্ভিদ  মধ্যে জীবের </a:t>
            </a:r>
            <a:r>
              <a:rPr lang="bn-BD" sz="2000" b="1" dirty="0" smtClean="0">
                <a:latin typeface="Shonar Bangla" pitchFamily="34" charset="0"/>
                <a:cs typeface="Shonar Bangla" pitchFamily="34" charset="0"/>
              </a:rPr>
              <a:t>কী কী বৈশিষ্ট্য আছে তা পোস্টার কাগজে লিখ এবং বোর্ডে প্রদর্শন কর ।  </a:t>
            </a:r>
            <a:endParaRPr lang="en-US" sz="20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2543" y="3733800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>
                <a:latin typeface="Shonar Bangla" pitchFamily="34" charset="0"/>
                <a:cs typeface="Shonar Bangla" pitchFamily="34" charset="0"/>
              </a:rPr>
              <a:t>শিক্ষক পরিবেশ থেকে সুবিধামত কিছু উদ্ভিদ সংগ্রহ করবেন, এবার প্রতি দলেকে একটি করে উদ্ভিদ দিবেন। </a:t>
            </a:r>
          </a:p>
        </p:txBody>
      </p:sp>
    </p:spTree>
    <p:extLst>
      <p:ext uri="{BB962C8B-B14F-4D97-AF65-F5344CB8AC3E}">
        <p14:creationId xmlns:p14="http://schemas.microsoft.com/office/powerpoint/2010/main" val="406533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2773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* মূত্র ও কার্বন ডাই-অক্রাইড ত্যাগ এক ধরনের রেচন প্রক্রিয়া।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499" y="3664803"/>
            <a:ext cx="8915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Shonar Bangla" pitchFamily="34" charset="0"/>
                <a:cs typeface="Shonar Bangla" pitchFamily="34" charset="0"/>
              </a:rPr>
              <a:t>* প্রতিটি জীব বিশেষ প্রক্রিয়ায় তার দেহে উৎপাদিত বর্জ্য পদার্থ বাহিরে বের করে দেয়। </a:t>
            </a:r>
          </a:p>
          <a:p>
            <a:pPr algn="ctr"/>
            <a:r>
              <a:rPr lang="bn-BD" sz="2400" dirty="0" smtClean="0">
                <a:latin typeface="Shonar Bangla" pitchFamily="34" charset="0"/>
                <a:cs typeface="Shonar Bangla" pitchFamily="34" charset="0"/>
              </a:rPr>
              <a:t>একে রেচন প্রক্রিয়া বলে।</a:t>
            </a:r>
            <a:endParaRPr lang="en-US" sz="24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4724400"/>
            <a:ext cx="7467600" cy="685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কিন্তু </a:t>
            </a:r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একটা 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জড় পদার্থ  (যেমন- ধাতব চামচ) </a:t>
            </a:r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কি তা পারে 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5410199"/>
            <a:ext cx="2895600" cy="44656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না, পারে না। </a:t>
            </a:r>
            <a:endParaRPr lang="en-US" sz="28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8218" y="5867400"/>
            <a:ext cx="8740094" cy="838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তাহলে </a:t>
            </a:r>
            <a:r>
              <a:rPr lang="bn-BD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জীবের</a:t>
            </a:r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একটি বৈশিষ্ট্য হলো-  </a:t>
            </a:r>
          </a:p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“ জীবের</a:t>
            </a:r>
            <a:r>
              <a:rPr lang="en-US" sz="24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4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রেচন প্রক্রিয়া রয়েছে ”  </a:t>
            </a:r>
            <a:endParaRPr lang="en-US" sz="2400" b="1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7809" y="685800"/>
            <a:ext cx="3026391" cy="2960132"/>
            <a:chOff x="97809" y="685800"/>
            <a:chExt cx="3026391" cy="29601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9" t="4303" b="14070"/>
            <a:stretch/>
          </p:blipFill>
          <p:spPr>
            <a:xfrm>
              <a:off x="97809" y="685800"/>
              <a:ext cx="3026391" cy="2590800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168218" y="3276600"/>
              <a:ext cx="2955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বর্জ্য পদার্থ </a:t>
              </a:r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dirty="0" err="1" smtClean="0">
                  <a:latin typeface="Shonar Bangla" pitchFamily="34" charset="0"/>
                  <a:cs typeface="Shonar Bangla" pitchFamily="34" charset="0"/>
                </a:rPr>
                <a:t>ত্যাগ</a:t>
              </a:r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00400" y="685800"/>
            <a:ext cx="2971799" cy="2996063"/>
            <a:chOff x="3200400" y="685800"/>
            <a:chExt cx="2971799" cy="29960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526" b="4999"/>
            <a:stretch/>
          </p:blipFill>
          <p:spPr>
            <a:xfrm>
              <a:off x="3200400" y="685800"/>
              <a:ext cx="2971799" cy="2590800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3200400" y="3312531"/>
              <a:ext cx="2955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বর্জ্য পদার্থ </a:t>
              </a:r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dirty="0" err="1">
                  <a:latin typeface="Shonar Bangla" pitchFamily="34" charset="0"/>
                  <a:cs typeface="Shonar Bangla" pitchFamily="34" charset="0"/>
                </a:rPr>
                <a:t>ত্যাগ</a:t>
              </a:r>
              <a:r>
                <a:rPr lang="en-US" dirty="0"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72198" y="699448"/>
            <a:ext cx="2873994" cy="2949896"/>
            <a:chOff x="6172198" y="699448"/>
            <a:chExt cx="2873994" cy="29498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4" t="29860" r="7075" b="34470"/>
            <a:stretch/>
          </p:blipFill>
          <p:spPr bwMode="auto">
            <a:xfrm>
              <a:off x="6248400" y="699448"/>
              <a:ext cx="2797792" cy="2577152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172198" y="3280012"/>
              <a:ext cx="2873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Shonar Bangla" pitchFamily="34" charset="0"/>
                  <a:cs typeface="Shonar Bangla" pitchFamily="34" charset="0"/>
                </a:rPr>
                <a:t>ধাতব</a:t>
              </a:r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dirty="0" err="1" smtClean="0">
                  <a:latin typeface="Shonar Bangla" pitchFamily="34" charset="0"/>
                  <a:cs typeface="Shonar Bangla" pitchFamily="34" charset="0"/>
                </a:rPr>
                <a:t>চামচ</a:t>
              </a:r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124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8200" y="4648200"/>
            <a:ext cx="7467600" cy="56883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কিন্তু </a:t>
            </a:r>
            <a:r>
              <a:rPr lang="bn-BD" sz="20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একটা </a:t>
            </a:r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জড় পদার্থ </a:t>
            </a:r>
            <a:r>
              <a:rPr lang="en-US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(যেমন- </a:t>
            </a:r>
            <a:r>
              <a:rPr lang="en-US" sz="2000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রোবট</a:t>
            </a:r>
            <a:r>
              <a:rPr lang="en-US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সুফিয়া</a:t>
            </a:r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) তারও কি একই </a:t>
            </a:r>
            <a:r>
              <a:rPr lang="en-US" sz="2000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বৈশিষ্ট্য</a:t>
            </a:r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রয়েছে  ? </a:t>
            </a:r>
            <a:endParaRPr lang="en-US" sz="20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71800" y="5215269"/>
            <a:ext cx="2895600" cy="533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না,  </a:t>
            </a:r>
            <a:r>
              <a:rPr lang="bn-BD" sz="20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একই </a:t>
            </a:r>
            <a:r>
              <a:rPr lang="en-US" sz="2000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বৈশিষ্ট্য</a:t>
            </a:r>
            <a:r>
              <a:rPr lang="bn-BD" sz="20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নেই ।  </a:t>
            </a:r>
            <a:endParaRPr lang="en-US" sz="20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8218" y="5759302"/>
            <a:ext cx="8740094" cy="838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তাহলে </a:t>
            </a:r>
            <a:r>
              <a:rPr lang="bn-BD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জীবের</a:t>
            </a:r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একটি বৈশিষ্ট্য হলো-  </a:t>
            </a:r>
          </a:p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“জীবের আনুভূতি শক্তি আছে”  </a:t>
            </a:r>
            <a:endParaRPr lang="en-US" sz="2400" b="1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7708" y="827719"/>
            <a:ext cx="2807136" cy="2970011"/>
            <a:chOff x="117708" y="827719"/>
            <a:chExt cx="2807136" cy="2970011"/>
          </a:xfrm>
        </p:grpSpPr>
        <p:sp>
          <p:nvSpPr>
            <p:cNvPr id="11" name="TextBox 10"/>
            <p:cNvSpPr txBox="1"/>
            <p:nvPr/>
          </p:nvSpPr>
          <p:spPr>
            <a:xfrm>
              <a:off x="117708" y="3428398"/>
              <a:ext cx="2777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dirty="0" err="1" smtClean="0">
                  <a:latin typeface="Shonar Bangla" pitchFamily="34" charset="0"/>
                  <a:cs typeface="Shonar Bangla" pitchFamily="34" charset="0"/>
                </a:rPr>
                <a:t>চিত্রঃ</a:t>
              </a:r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dirty="0">
                  <a:latin typeface="Shonar Bangla" pitchFamily="34" charset="0"/>
                  <a:cs typeface="Shonar Bangla" pitchFamily="34" charset="0"/>
                </a:rPr>
                <a:t>১,  </a:t>
              </a:r>
              <a:r>
                <a:rPr lang="en-US" dirty="0" err="1">
                  <a:latin typeface="Shonar Bangla" pitchFamily="34" charset="0"/>
                  <a:cs typeface="Shonar Bangla" pitchFamily="34" charset="0"/>
                </a:rPr>
                <a:t>ঠান্ডায়</a:t>
              </a:r>
              <a:r>
                <a:rPr lang="en-US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dirty="0" err="1">
                  <a:latin typeface="Shonar Bangla" pitchFamily="34" charset="0"/>
                  <a:cs typeface="Shonar Bangla" pitchFamily="34" charset="0"/>
                </a:rPr>
                <a:t>জীব</a:t>
              </a:r>
              <a:r>
                <a:rPr lang="en-US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dirty="0" err="1">
                  <a:latin typeface="Shonar Bangla" pitchFamily="34" charset="0"/>
                  <a:cs typeface="Shonar Bangla" pitchFamily="34" charset="0"/>
                </a:rPr>
                <a:t>আগুন</a:t>
              </a:r>
              <a:r>
                <a:rPr lang="en-US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dirty="0" err="1">
                  <a:latin typeface="Shonar Bangla" pitchFamily="34" charset="0"/>
                  <a:cs typeface="Shonar Bangla" pitchFamily="34" charset="0"/>
                </a:rPr>
                <a:t>পোহাচ্ছে</a:t>
              </a:r>
              <a:r>
                <a:rPr lang="en-US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dirty="0">
                  <a:latin typeface="Shonar Bangla" pitchFamily="34" charset="0"/>
                  <a:cs typeface="Shonar Bangla" pitchFamily="34" charset="0"/>
                </a:rPr>
                <a:t>  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7" t="15198"/>
            <a:stretch/>
          </p:blipFill>
          <p:spPr>
            <a:xfrm>
              <a:off x="163033" y="827719"/>
              <a:ext cx="2761811" cy="2592192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5" name="Group 4"/>
          <p:cNvGrpSpPr/>
          <p:nvPr/>
        </p:nvGrpSpPr>
        <p:grpSpPr>
          <a:xfrm>
            <a:off x="2714625" y="827720"/>
            <a:ext cx="3648202" cy="2936250"/>
            <a:chOff x="2714625" y="827720"/>
            <a:chExt cx="3648202" cy="2936250"/>
          </a:xfrm>
        </p:grpSpPr>
        <p:sp>
          <p:nvSpPr>
            <p:cNvPr id="10" name="TextBox 9"/>
            <p:cNvSpPr txBox="1"/>
            <p:nvPr/>
          </p:nvSpPr>
          <p:spPr>
            <a:xfrm>
              <a:off x="2714625" y="3425416"/>
              <a:ext cx="3648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600" dirty="0" smtClean="0">
                  <a:latin typeface="Shonar Bangla" pitchFamily="34" charset="0"/>
                  <a:cs typeface="Shonar Bangla" pitchFamily="34" charset="0"/>
                </a:rPr>
                <a:t>  </a:t>
              </a:r>
              <a:r>
                <a:rPr lang="en-US" sz="1600" dirty="0" err="1">
                  <a:latin typeface="Shonar Bangla" pitchFamily="34" charset="0"/>
                  <a:cs typeface="Shonar Bangla" pitchFamily="34" charset="0"/>
                </a:rPr>
                <a:t>চিত্রঃ</a:t>
              </a:r>
              <a:r>
                <a:rPr lang="en-US" sz="1600" dirty="0">
                  <a:latin typeface="Shonar Bangla" pitchFamily="34" charset="0"/>
                  <a:cs typeface="Shonar Bangla" pitchFamily="34" charset="0"/>
                </a:rPr>
                <a:t> ২, </a:t>
              </a:r>
              <a:r>
                <a:rPr lang="bn-BD" sz="1600" dirty="0">
                  <a:latin typeface="Shonar Bangla" pitchFamily="34" charset="0"/>
                  <a:cs typeface="Shonar Bangla" pitchFamily="34" charset="0"/>
                </a:rPr>
                <a:t> জ</a:t>
              </a:r>
              <a:r>
                <a:rPr lang="en-US" sz="1600" dirty="0" err="1">
                  <a:latin typeface="Shonar Bangla" pitchFamily="34" charset="0"/>
                  <a:cs typeface="Shonar Bangla" pitchFamily="34" charset="0"/>
                </a:rPr>
                <a:t>ীবদেহ</a:t>
              </a:r>
              <a:r>
                <a:rPr lang="en-US" sz="16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dirty="0" err="1">
                  <a:latin typeface="Shonar Bangla" pitchFamily="34" charset="0"/>
                  <a:cs typeface="Shonar Bangla" pitchFamily="34" charset="0"/>
                </a:rPr>
                <a:t>কেটে</a:t>
              </a:r>
              <a:r>
                <a:rPr lang="en-US" sz="16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dirty="0" err="1">
                  <a:latin typeface="Shonar Bangla" pitchFamily="34" charset="0"/>
                  <a:cs typeface="Shonar Bangla" pitchFamily="34" charset="0"/>
                </a:rPr>
                <a:t>গেলে</a:t>
              </a:r>
              <a:r>
                <a:rPr lang="en-US" sz="16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dirty="0" err="1">
                  <a:latin typeface="Shonar Bangla" pitchFamily="34" charset="0"/>
                  <a:cs typeface="Shonar Bangla" pitchFamily="34" charset="0"/>
                </a:rPr>
                <a:t>ব্যাথা</a:t>
              </a:r>
              <a:r>
                <a:rPr lang="en-US" sz="16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dirty="0" err="1">
                  <a:latin typeface="Shonar Bangla" pitchFamily="34" charset="0"/>
                  <a:cs typeface="Shonar Bangla" pitchFamily="34" charset="0"/>
                </a:rPr>
                <a:t>অনুভূত</a:t>
              </a:r>
              <a:r>
                <a:rPr lang="en-US" sz="16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dirty="0" err="1">
                  <a:latin typeface="Shonar Bangla" pitchFamily="34" charset="0"/>
                  <a:cs typeface="Shonar Bangla" pitchFamily="34" charset="0"/>
                </a:rPr>
                <a:t>হয়</a:t>
              </a:r>
              <a:r>
                <a:rPr lang="bn-BD" sz="1600" dirty="0">
                  <a:latin typeface="Shonar Bangla" pitchFamily="34" charset="0"/>
                  <a:cs typeface="Shonar Bangla" pitchFamily="34" charset="0"/>
                </a:rPr>
                <a:t>। </a:t>
              </a:r>
              <a:r>
                <a:rPr lang="en-US" sz="16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1600" dirty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1600" dirty="0"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375" y="827720"/>
              <a:ext cx="3203188" cy="2612948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12" name="Group 11"/>
          <p:cNvGrpSpPr/>
          <p:nvPr/>
        </p:nvGrpSpPr>
        <p:grpSpPr>
          <a:xfrm>
            <a:off x="6272454" y="827720"/>
            <a:ext cx="2747721" cy="2982280"/>
            <a:chOff x="6272454" y="827720"/>
            <a:chExt cx="2747721" cy="2982280"/>
          </a:xfrm>
        </p:grpSpPr>
        <p:sp>
          <p:nvSpPr>
            <p:cNvPr id="9" name="TextBox 8"/>
            <p:cNvSpPr txBox="1"/>
            <p:nvPr/>
          </p:nvSpPr>
          <p:spPr>
            <a:xfrm>
              <a:off x="6317512" y="3440668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Shonar Bangla" pitchFamily="34" charset="0"/>
                  <a:cs typeface="Shonar Bangla" pitchFamily="34" charset="0"/>
                </a:rPr>
                <a:t>চিত্রঃ</a:t>
              </a:r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৩</a:t>
              </a:r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, </a:t>
              </a:r>
              <a:r>
                <a:rPr lang="en-US" dirty="0" err="1" smtClean="0">
                  <a:latin typeface="Shonar Bangla" pitchFamily="34" charset="0"/>
                  <a:cs typeface="Shonar Bangla" pitchFamily="34" charset="0"/>
                </a:rPr>
                <a:t>রোবট</a:t>
              </a:r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dirty="0" err="1">
                  <a:latin typeface="Shonar Bangla" pitchFamily="34" charset="0"/>
                  <a:cs typeface="Shonar Bangla" pitchFamily="34" charset="0"/>
                </a:rPr>
                <a:t>সুফিয়া</a:t>
              </a:r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54" y="827720"/>
              <a:ext cx="2747721" cy="2612948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219201" y="4048780"/>
            <a:ext cx="6781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*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চিত্রঃ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১</a:t>
            </a:r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চিত্রঃ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২</a:t>
            </a:r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, এ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জীবের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বৈশিষ্ট্যটি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লক্ষণীয়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75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4648200"/>
            <a:ext cx="7467600" cy="56883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কিন্তু </a:t>
            </a:r>
            <a:r>
              <a:rPr lang="bn-BD" sz="20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একটা </a:t>
            </a:r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জড় পদার্থ </a:t>
            </a:r>
            <a:r>
              <a:rPr lang="en-US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(যেমন- খেলনা পুতুল) তারও কি একই </a:t>
            </a:r>
            <a:r>
              <a:rPr lang="en-US" sz="2000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বৈশিষ্ট্য</a:t>
            </a:r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রয়েছে  ? </a:t>
            </a:r>
            <a:endParaRPr lang="en-US" sz="20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71800" y="5215269"/>
            <a:ext cx="2895600" cy="533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না,  </a:t>
            </a:r>
            <a:r>
              <a:rPr lang="bn-BD" sz="20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একই </a:t>
            </a:r>
            <a:r>
              <a:rPr lang="en-US" sz="2000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বৈশিষ্ট্য</a:t>
            </a:r>
            <a:r>
              <a:rPr lang="bn-BD" sz="20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নেই ।  </a:t>
            </a:r>
            <a:endParaRPr lang="en-US" sz="20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8218" y="5759302"/>
            <a:ext cx="8740094" cy="838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তাহলে </a:t>
            </a:r>
            <a:r>
              <a:rPr lang="bn-BD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জীবের</a:t>
            </a:r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একটি বৈশিষ্ট্য হলো-  </a:t>
            </a:r>
          </a:p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“ শ্বস গ্রহণ  ও ত্যাগ করে থাকে ”    </a:t>
            </a:r>
            <a:endParaRPr lang="en-US" sz="2400" b="1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1" y="4048780"/>
            <a:ext cx="6781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*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চিত্রঃ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১</a:t>
            </a:r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 এ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জীবের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বৈশিষ্ট্যটি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লক্ষণীয়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46284" y="514670"/>
            <a:ext cx="4342250" cy="3476305"/>
            <a:chOff x="146284" y="514670"/>
            <a:chExt cx="4342250" cy="3476305"/>
          </a:xfrm>
        </p:grpSpPr>
        <p:sp>
          <p:nvSpPr>
            <p:cNvPr id="9" name="TextBox 8"/>
            <p:cNvSpPr txBox="1"/>
            <p:nvPr/>
          </p:nvSpPr>
          <p:spPr>
            <a:xfrm>
              <a:off x="146284" y="3621643"/>
              <a:ext cx="4342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dirty="0" err="1" smtClean="0">
                  <a:latin typeface="Shonar Bangla" pitchFamily="34" charset="0"/>
                  <a:cs typeface="Shonar Bangla" pitchFamily="34" charset="0"/>
                </a:rPr>
                <a:t>চিত্রঃ</a:t>
              </a:r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১</a:t>
              </a:r>
              <a:r>
                <a:rPr lang="bn-BD" dirty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84" y="514670"/>
              <a:ext cx="4342250" cy="3110664"/>
            </a:xfrm>
            <a:prstGeom prst="rect">
              <a:avLst/>
            </a:prstGeom>
            <a:ln w="3175" cap="sq" cmpd="thickThin">
              <a:solidFill>
                <a:schemeClr val="tx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4623990" y="514670"/>
            <a:ext cx="4370047" cy="3466780"/>
            <a:chOff x="4623990" y="502401"/>
            <a:chExt cx="4370047" cy="3479049"/>
          </a:xfrm>
        </p:grpSpPr>
        <p:sp>
          <p:nvSpPr>
            <p:cNvPr id="7" name="TextBox 6"/>
            <p:cNvSpPr txBox="1"/>
            <p:nvPr/>
          </p:nvSpPr>
          <p:spPr>
            <a:xfrm>
              <a:off x="4655288" y="3612118"/>
              <a:ext cx="4298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Shonar Bangla" pitchFamily="34" charset="0"/>
                  <a:cs typeface="Shonar Bangla" pitchFamily="34" charset="0"/>
                </a:rPr>
                <a:t>চিত্রঃ</a:t>
              </a:r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২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3990" y="502401"/>
              <a:ext cx="4370047" cy="3110664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44368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0571" y="35052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# </a:t>
            </a:r>
            <a:r>
              <a:rPr lang="bn-BD" sz="28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জীব </a:t>
            </a:r>
            <a:r>
              <a:rPr lang="bn-BD" sz="2800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ও </a:t>
            </a:r>
            <a:r>
              <a:rPr lang="bn-BD" sz="28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জড়ের</a:t>
            </a:r>
            <a:r>
              <a:rPr lang="en-US" sz="28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ে </a:t>
            </a:r>
            <a:r>
              <a:rPr lang="en-US" sz="2800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তালিকা</a:t>
            </a:r>
            <a:r>
              <a:rPr lang="en-US" sz="28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তৈরি</a:t>
            </a:r>
            <a:r>
              <a:rPr lang="en-US" sz="28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28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en-US" sz="28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95400" y="304800"/>
            <a:ext cx="6072142" cy="2639797"/>
            <a:chOff x="1447800" y="762000"/>
            <a:chExt cx="6072142" cy="263979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800" y="762000"/>
              <a:ext cx="6072142" cy="263979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544744" y="762000"/>
              <a:ext cx="21307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</a:rPr>
                <a:t>জোড়ায়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কাজ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371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8200" y="4648200"/>
            <a:ext cx="7467600" cy="56883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কিন্তু </a:t>
            </a:r>
            <a:r>
              <a:rPr lang="bn-BD" sz="20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একটা </a:t>
            </a:r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জড় পদার্থ </a:t>
            </a:r>
            <a:r>
              <a:rPr lang="en-US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(যেমন- মাটির পুতুল) তারও কি একই </a:t>
            </a:r>
            <a:r>
              <a:rPr lang="en-US" sz="2000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বৈশিষ্ট্য</a:t>
            </a:r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রয়েছে  ? </a:t>
            </a:r>
            <a:endParaRPr lang="en-US" sz="20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71800" y="5215269"/>
            <a:ext cx="2895600" cy="533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না,  </a:t>
            </a:r>
            <a:r>
              <a:rPr lang="bn-BD" sz="20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একই </a:t>
            </a:r>
            <a:r>
              <a:rPr lang="en-US" sz="2000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বৈশিষ্ট্য</a:t>
            </a:r>
            <a:r>
              <a:rPr lang="bn-BD" sz="20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নেই ।  </a:t>
            </a:r>
            <a:endParaRPr lang="en-US" sz="20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8218" y="5759302"/>
            <a:ext cx="8740094" cy="838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তাহলে </a:t>
            </a:r>
            <a:r>
              <a:rPr lang="bn-BD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জীবের</a:t>
            </a:r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একটি বৈশিষ্ট্য হলো-  </a:t>
            </a:r>
          </a:p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“ </a:t>
            </a:r>
            <a:r>
              <a:rPr lang="bn-BD" sz="24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অ</a:t>
            </a:r>
            <a:r>
              <a:rPr lang="bn-BD" sz="24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ভিযোজন </a:t>
            </a:r>
            <a:r>
              <a:rPr lang="en-US" sz="2400" b="1" dirty="0" err="1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ক্ষ</a:t>
            </a:r>
            <a:r>
              <a:rPr lang="bn-BD" sz="24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মতা, অর্থৎ এক পরিবেশ থেকে আর এক পরিবেশে মানিয়ে নিতে পারে”    </a:t>
            </a:r>
            <a:endParaRPr lang="en-US" sz="2400" b="1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1" y="4048780"/>
            <a:ext cx="6781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*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চিত্রঃ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১</a:t>
            </a:r>
            <a:r>
              <a:rPr lang="bn-BD" sz="2800" dirty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চিত্রঃ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২</a:t>
            </a:r>
            <a:r>
              <a:rPr lang="bn-BD" sz="2800" dirty="0">
                <a:latin typeface="Shonar Bangla" pitchFamily="34" charset="0"/>
                <a:cs typeface="Shonar Bangla" pitchFamily="34" charset="0"/>
              </a:rPr>
              <a:t>, এ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জীবের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বৈশিষ্ট্যটি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লক্ষণীয়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3350" y="685800"/>
            <a:ext cx="2971800" cy="3057174"/>
            <a:chOff x="133350" y="685800"/>
            <a:chExt cx="2971800" cy="30571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62" r="7032" b="11667"/>
            <a:stretch/>
          </p:blipFill>
          <p:spPr>
            <a:xfrm>
              <a:off x="133350" y="685800"/>
              <a:ext cx="2971800" cy="2687842"/>
            </a:xfrm>
            <a:prstGeom prst="rect">
              <a:avLst/>
            </a:prstGeom>
            <a:ln w="12700" cap="sq" cmpd="thickThin">
              <a:solidFill>
                <a:srgbClr val="FE0202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4" name="TextBox 23"/>
            <p:cNvSpPr txBox="1"/>
            <p:nvPr/>
          </p:nvSpPr>
          <p:spPr>
            <a:xfrm>
              <a:off x="133350" y="3373642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চিত্রঃ ১, শিশু মাটি নিয়ে খেলা করছে।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71800" y="685800"/>
            <a:ext cx="3295650" cy="3349532"/>
            <a:chOff x="2971800" y="685800"/>
            <a:chExt cx="3295650" cy="33495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81350" y="685800"/>
              <a:ext cx="2838450" cy="2687842"/>
            </a:xfrm>
            <a:prstGeom prst="rect">
              <a:avLst/>
            </a:prstGeom>
            <a:ln w="12700" cap="sq" cmpd="thickThin">
              <a:solidFill>
                <a:srgbClr val="FE0202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5" name="Rectangle 24"/>
            <p:cNvSpPr/>
            <p:nvPr/>
          </p:nvSpPr>
          <p:spPr>
            <a:xfrm>
              <a:off x="2971800" y="3389001"/>
              <a:ext cx="32956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চিত্রঃ </a:t>
              </a:r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২, একই </a:t>
              </a:r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শিশু </a:t>
              </a:r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বিদ্যালয়ের পরিবেশে  মানিয়ে নিচ্ছে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76950" y="704850"/>
            <a:ext cx="2971800" cy="3044755"/>
            <a:chOff x="6076950" y="704850"/>
            <a:chExt cx="2971800" cy="30447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5" t="6145" r="4500" b="7543"/>
            <a:stretch/>
          </p:blipFill>
          <p:spPr>
            <a:xfrm>
              <a:off x="6076950" y="704850"/>
              <a:ext cx="2971800" cy="266879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87186" y="3380273"/>
              <a:ext cx="29615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মাটির পুতুল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396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648200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১। জ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ীব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কাকে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?</a:t>
            </a:r>
          </a:p>
          <a:p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জড়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কাকে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?</a:t>
            </a:r>
          </a:p>
          <a:p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জীব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জড়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মধ্যে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৩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টি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পার্থক্য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লিখ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?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2191" r="2099" b="37909"/>
          <a:stretch/>
        </p:blipFill>
        <p:spPr>
          <a:xfrm>
            <a:off x="232012" y="150125"/>
            <a:ext cx="8570794" cy="41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7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" b="54444"/>
          <a:stretch/>
        </p:blipFill>
        <p:spPr>
          <a:xfrm>
            <a:off x="76200" y="163772"/>
            <a:ext cx="8991600" cy="66942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851561" y="212467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700" b="1" dirty="0">
                <a:latin typeface="Shonar Bangla" pitchFamily="34" charset="0"/>
                <a:cs typeface="Shonar Bangla" pitchFamily="34" charset="0"/>
              </a:rPr>
              <a:t>১। তোমরা আগামী ক্লাসে জীব ও জড়ের </a:t>
            </a:r>
            <a:r>
              <a:rPr lang="en-US" sz="2700" b="1" dirty="0" smtClean="0">
                <a:latin typeface="Shonar Bangla" pitchFamily="34" charset="0"/>
                <a:cs typeface="Shonar Bangla" pitchFamily="34" charset="0"/>
              </a:rPr>
              <a:t>  </a:t>
            </a:r>
          </a:p>
          <a:p>
            <a:pPr algn="ctr"/>
            <a:r>
              <a:rPr lang="en-US" sz="2700" b="1" dirty="0" smtClean="0">
                <a:latin typeface="Shonar Bangla" pitchFamily="34" charset="0"/>
                <a:cs typeface="Shonar Bangla" pitchFamily="34" charset="0"/>
              </a:rPr>
              <a:t>৩ </a:t>
            </a:r>
            <a:r>
              <a:rPr lang="en-US" sz="2700" b="1" dirty="0" err="1" smtClean="0">
                <a:latin typeface="Shonar Bangla" pitchFamily="34" charset="0"/>
                <a:cs typeface="Shonar Bangla" pitchFamily="34" charset="0"/>
              </a:rPr>
              <a:t>টি</a:t>
            </a:r>
            <a:r>
              <a:rPr lang="en-US" sz="27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700" b="1" dirty="0" err="1" smtClean="0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27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700" b="1" dirty="0" err="1" smtClean="0">
                <a:latin typeface="Shonar Bangla" pitchFamily="34" charset="0"/>
                <a:cs typeface="Shonar Bangla" pitchFamily="34" charset="0"/>
              </a:rPr>
              <a:t>বৈশিষ্ট</a:t>
            </a:r>
            <a:r>
              <a:rPr lang="en-US" sz="27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700" b="1" dirty="0" err="1" smtClean="0">
                <a:latin typeface="Shonar Bangla" pitchFamily="34" charset="0"/>
                <a:cs typeface="Shonar Bangla" pitchFamily="34" charset="0"/>
              </a:rPr>
              <a:t>লিখে</a:t>
            </a:r>
            <a:r>
              <a:rPr lang="en-US" sz="27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700" b="1" dirty="0" smtClean="0">
                <a:latin typeface="Shonar Bangla" pitchFamily="34" charset="0"/>
                <a:cs typeface="Shonar Bangla" pitchFamily="34" charset="0"/>
              </a:rPr>
              <a:t>আনবে </a:t>
            </a:r>
            <a:r>
              <a:rPr lang="bn-BD" sz="2700" b="1" dirty="0" smtClean="0">
                <a:latin typeface="Shonar Bangla" pitchFamily="34" charset="0"/>
                <a:cs typeface="Shonar Bangla" pitchFamily="34" charset="0"/>
              </a:rPr>
              <a:t>।  </a:t>
            </a:r>
            <a:endParaRPr lang="en-US" sz="2700" b="1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2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8" y="141927"/>
            <a:ext cx="8969992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3" t="67997" r="10813"/>
          <a:stretch/>
        </p:blipFill>
        <p:spPr>
          <a:xfrm>
            <a:off x="1043631" y="4646896"/>
            <a:ext cx="1928169" cy="212125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228600" y="2209800"/>
            <a:ext cx="4495800" cy="2338556"/>
            <a:chOff x="-304800" y="2266890"/>
            <a:chExt cx="4495800" cy="2338556"/>
          </a:xfrm>
        </p:grpSpPr>
        <p:grpSp>
          <p:nvGrpSpPr>
            <p:cNvPr id="7" name="Group 6"/>
            <p:cNvGrpSpPr/>
            <p:nvPr/>
          </p:nvGrpSpPr>
          <p:grpSpPr>
            <a:xfrm>
              <a:off x="-304800" y="2743200"/>
              <a:ext cx="4495800" cy="1862246"/>
              <a:chOff x="4806503" y="3207365"/>
              <a:chExt cx="4979733" cy="1862246"/>
            </a:xfrm>
          </p:grpSpPr>
          <p:sp>
            <p:nvSpPr>
              <p:cNvPr id="8" name="Flowchart: Alternate Process 7"/>
              <p:cNvSpPr/>
              <p:nvPr/>
            </p:nvSpPr>
            <p:spPr>
              <a:xfrm>
                <a:off x="5481721" y="3207365"/>
                <a:ext cx="3629297" cy="1846659"/>
              </a:xfrm>
              <a:prstGeom prst="flowChartAlternate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806503" y="3222952"/>
                <a:ext cx="4979733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b="1" dirty="0" smtClean="0">
                    <a:latin typeface="Shonar Bangla" pitchFamily="34" charset="0"/>
                    <a:cs typeface="Shonar Bangla" pitchFamily="34" charset="0"/>
                  </a:rPr>
                  <a:t>মোঃ নুরুল ইসলাম  </a:t>
                </a:r>
                <a:r>
                  <a:rPr lang="en-US" sz="28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800" b="1" dirty="0">
                  <a:latin typeface="Shonar Bangla" pitchFamily="34" charset="0"/>
                  <a:cs typeface="Shonar Bangla" pitchFamily="34" charset="0"/>
                </a:endParaRPr>
              </a:p>
              <a:p>
                <a:pPr algn="ctr"/>
                <a:r>
                  <a:rPr lang="bn-BD" b="1" dirty="0">
                    <a:latin typeface="Shonar Bangla" pitchFamily="34" charset="0"/>
                    <a:cs typeface="Shonar Bangla" pitchFamily="34" charset="0"/>
                  </a:rPr>
                  <a:t>সহকারী </a:t>
                </a:r>
                <a:r>
                  <a:rPr lang="bn-BD" b="1" dirty="0" smtClean="0">
                    <a:latin typeface="Shonar Bangla" pitchFamily="34" charset="0"/>
                    <a:cs typeface="Shonar Bangla" pitchFamily="34" charset="0"/>
                  </a:rPr>
                  <a:t>শিক্ষক (কৃষি)</a:t>
                </a:r>
                <a:endParaRPr lang="bn-BD" b="1" dirty="0">
                  <a:latin typeface="Shonar Bangla" pitchFamily="34" charset="0"/>
                  <a:cs typeface="Shonar Bangla" pitchFamily="34" charset="0"/>
                </a:endParaRPr>
              </a:p>
              <a:p>
                <a:pPr algn="ctr"/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জালদিয়া উচ্চ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বিদ্যালয়</a:t>
                </a:r>
              </a:p>
              <a:p>
                <a:pPr algn="ctr"/>
                <a:r>
                  <a:rPr lang="bn-BD" sz="1600" b="1" dirty="0">
                    <a:latin typeface="Shonar Bangla" pitchFamily="34" charset="0"/>
                    <a:cs typeface="Shonar Bangla" pitchFamily="34" charset="0"/>
                  </a:rPr>
                  <a:t>রাজবাড়ী সাদর, রাজবাড়ী</a:t>
                </a:r>
              </a:p>
              <a:p>
                <a:pPr algn="ctr"/>
                <a:r>
                  <a:rPr lang="bn-BD" sz="1600" b="1" dirty="0">
                    <a:latin typeface="Shonar Bangla" pitchFamily="34" charset="0"/>
                    <a:cs typeface="Shonar Bangla" pitchFamily="34" charset="0"/>
                  </a:rPr>
                  <a:t>মোবাঃ </a:t>
                </a:r>
                <a:r>
                  <a:rPr lang="en-US" sz="1600" b="1" dirty="0" smtClean="0">
                    <a:latin typeface="Shonar Bangla" pitchFamily="34" charset="0"/>
                    <a:cs typeface="Shonar Bangla" pitchFamily="34" charset="0"/>
                  </a:rPr>
                  <a:t>01711  515476</a:t>
                </a:r>
                <a:endParaRPr lang="bn-BD" sz="16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pPr algn="ctr"/>
                <a:r>
                  <a:rPr lang="en-US" sz="1600" b="1" dirty="0" smtClean="0">
                    <a:latin typeface="Shonar Bangla" pitchFamily="34" charset="0"/>
                    <a:cs typeface="Shonar Bangla" pitchFamily="34" charset="0"/>
                  </a:rPr>
                  <a:t>E-mail: 26kesloy@gmail.com</a:t>
                </a:r>
                <a:endParaRPr lang="bn-BD" sz="16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304800" y="2266890"/>
              <a:ext cx="317162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শিক্ষক পরিচিতি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99986" y="2305336"/>
            <a:ext cx="4748814" cy="2288005"/>
            <a:chOff x="-228600" y="2250744"/>
            <a:chExt cx="4748814" cy="2288005"/>
          </a:xfrm>
        </p:grpSpPr>
        <p:sp>
          <p:nvSpPr>
            <p:cNvPr id="10" name="Flowchart: Alternate Process 9"/>
            <p:cNvSpPr/>
            <p:nvPr/>
          </p:nvSpPr>
          <p:spPr>
            <a:xfrm>
              <a:off x="685800" y="2631744"/>
              <a:ext cx="3171624" cy="1846659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Shonar Bangla" pitchFamily="34" charset="0"/>
                <a:cs typeface="Shonar Bangla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228600" y="2250744"/>
              <a:ext cx="4748814" cy="2288005"/>
              <a:chOff x="-125028" y="2250744"/>
              <a:chExt cx="4748814" cy="228800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85800" y="2250744"/>
                <a:ext cx="317162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পরিচিতি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-125028" y="2661312"/>
                <a:ext cx="4748814" cy="1877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শ্রেণীঃ </a:t>
                </a:r>
                <a:r>
                  <a:rPr lang="bn-BD" sz="2000" b="1" dirty="0" smtClean="0">
                    <a:latin typeface="Shonar Bangla" pitchFamily="34" charset="0"/>
                    <a:cs typeface="Shonar Bangla" pitchFamily="34" charset="0"/>
                  </a:rPr>
                  <a:t>৬ষ্ঠ </a:t>
                </a:r>
                <a:endParaRPr lang="bn-BD" sz="2000" b="1" dirty="0">
                  <a:latin typeface="Shonar Bangla" pitchFamily="34" charset="0"/>
                  <a:cs typeface="Shonar Bangla" pitchFamily="34" charset="0"/>
                </a:endParaRPr>
              </a:p>
              <a:p>
                <a:pPr algn="ctr"/>
                <a:r>
                  <a:rPr lang="bn-BD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400" b="1" dirty="0">
                    <a:latin typeface="Shonar Bangla" pitchFamily="34" charset="0"/>
                    <a:cs typeface="Shonar Bangla" pitchFamily="34" charset="0"/>
                  </a:rPr>
                  <a:t>বিষয়ঃ </a:t>
                </a:r>
                <a:r>
                  <a:rPr lang="bn-BD" sz="2400" b="1" dirty="0" smtClean="0">
                    <a:latin typeface="Shonar Bangla" pitchFamily="34" charset="0"/>
                    <a:cs typeface="Shonar Bangla" pitchFamily="34" charset="0"/>
                  </a:rPr>
                  <a:t>বিজ্ঞান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  <a:p>
                <a:pPr algn="ctr"/>
                <a:r>
                  <a:rPr lang="bn-BD" b="1" dirty="0">
                    <a:latin typeface="Shonar Bangla" pitchFamily="34" charset="0"/>
                    <a:cs typeface="Shonar Bangla" pitchFamily="34" charset="0"/>
                  </a:rPr>
                  <a:t>অধ্যায়ঃ </a:t>
                </a:r>
                <a:r>
                  <a:rPr lang="en-US" b="1" dirty="0" smtClean="0">
                    <a:latin typeface="Shonar Bangla" pitchFamily="34" charset="0"/>
                    <a:cs typeface="Shonar Bangla" pitchFamily="34" charset="0"/>
                  </a:rPr>
                  <a:t>২য়</a:t>
                </a:r>
                <a:r>
                  <a:rPr lang="bn-BD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pPr algn="ctr"/>
                <a:r>
                  <a:rPr lang="bn-BD" b="1" dirty="0" smtClean="0">
                    <a:latin typeface="Shonar Bangla" pitchFamily="34" charset="0"/>
                    <a:cs typeface="Shonar Bangla" pitchFamily="34" charset="0"/>
                  </a:rPr>
                  <a:t>পাঠঃ ১</a:t>
                </a:r>
                <a:r>
                  <a:rPr lang="en-US" dirty="0">
                    <a:latin typeface="Shonar Bangla" pitchFamily="34" charset="0"/>
                    <a:cs typeface="Shonar Bangla" pitchFamily="34" charset="0"/>
                  </a:rPr>
                  <a:t>;</a:t>
                </a:r>
                <a:r>
                  <a:rPr lang="en-US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b="1" dirty="0" smtClean="0">
                    <a:latin typeface="Shonar Bangla" pitchFamily="34" charset="0"/>
                    <a:cs typeface="Shonar Bangla" pitchFamily="34" charset="0"/>
                  </a:rPr>
                  <a:t>জীবের  </a:t>
                </a:r>
                <a:r>
                  <a:rPr lang="bn-BD" b="1" dirty="0">
                    <a:latin typeface="Shonar Bangla" pitchFamily="34" charset="0"/>
                    <a:cs typeface="Shonar Bangla" pitchFamily="34" charset="0"/>
                  </a:rPr>
                  <a:t>প্রধান  বৈশিষ্ট্য </a:t>
                </a:r>
                <a:endParaRPr lang="bn-BD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pPr algn="ctr"/>
                <a:r>
                  <a:rPr lang="bn-BD" b="1" dirty="0" smtClean="0">
                    <a:latin typeface="Shonar Bangla" pitchFamily="34" charset="0"/>
                    <a:cs typeface="Shonar Bangla" pitchFamily="34" charset="0"/>
                  </a:rPr>
                  <a:t>সময়ঃ ৪০ মিনিট </a:t>
                </a:r>
                <a:endParaRPr lang="en-US" b="1" dirty="0">
                  <a:latin typeface="Shonar Bangla" pitchFamily="34" charset="0"/>
                  <a:cs typeface="Shonar Bangla" pitchFamily="34" charset="0"/>
                </a:endParaRPr>
              </a:p>
              <a:p>
                <a:pPr algn="ctr"/>
                <a:r>
                  <a:rPr lang="en-US" b="1" dirty="0" err="1" smtClean="0">
                    <a:latin typeface="Shonar Bangla" pitchFamily="34" charset="0"/>
                    <a:cs typeface="Shonar Bangla" pitchFamily="34" charset="0"/>
                  </a:rPr>
                  <a:t>তারিখঃ</a:t>
                </a:r>
                <a:r>
                  <a:rPr lang="en-US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b="1" dirty="0" smtClean="0">
                    <a:latin typeface="Shonar Bangla" pitchFamily="34" charset="0"/>
                    <a:cs typeface="Shonar Bangla" pitchFamily="34" charset="0"/>
                  </a:rPr>
                  <a:t>১৬/১২/২০</a:t>
                </a:r>
                <a:r>
                  <a:rPr lang="bn-BD" b="1" dirty="0" smtClean="0">
                    <a:latin typeface="Shonar Bangla" pitchFamily="34" charset="0"/>
                    <a:cs typeface="Shonar Bangla" pitchFamily="34" charset="0"/>
                  </a:rPr>
                  <a:t>২০ খ্রীঃ </a:t>
                </a:r>
                <a:endParaRPr lang="en-US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4" t="17647" r="6727" b="11765"/>
          <a:stretch/>
        </p:blipFill>
        <p:spPr>
          <a:xfrm>
            <a:off x="3657600" y="4883727"/>
            <a:ext cx="1981200" cy="189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1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nar Bangla" pitchFamily="34" charset="0"/>
                <a:cs typeface="Shonar Bangla" pitchFamily="34" charset="0"/>
              </a:rPr>
              <a:t> ধন্যবাদ সবাইকে 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1238" y="909872"/>
            <a:ext cx="6583194" cy="2448374"/>
            <a:chOff x="1391907" y="1369622"/>
            <a:chExt cx="6721337" cy="2176153"/>
          </a:xfrm>
          <a:solidFill>
            <a:schemeClr val="accent2"/>
          </a:solidFill>
        </p:grpSpPr>
        <p:sp>
          <p:nvSpPr>
            <p:cNvPr id="9" name="Rounded Rectangle 8"/>
            <p:cNvSpPr/>
            <p:nvPr/>
          </p:nvSpPr>
          <p:spPr>
            <a:xfrm>
              <a:off x="1391907" y="2436421"/>
              <a:ext cx="6721337" cy="1109354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391907" y="1369622"/>
              <a:ext cx="6721337" cy="1066800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10800000">
            <a:off x="1657968" y="3148998"/>
            <a:ext cx="6615514" cy="1499195"/>
            <a:chOff x="1576450" y="2213267"/>
            <a:chExt cx="6705600" cy="1332508"/>
          </a:xfrm>
        </p:grpSpPr>
        <p:sp>
          <p:nvSpPr>
            <p:cNvPr id="12" name="Rounded Rectangle 11"/>
            <p:cNvSpPr/>
            <p:nvPr/>
          </p:nvSpPr>
          <p:spPr>
            <a:xfrm>
              <a:off x="1576450" y="2213267"/>
              <a:ext cx="6705600" cy="1332508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050574" y="2555084"/>
              <a:ext cx="5544430" cy="648705"/>
            </a:xfrm>
            <a:prstGeom prst="roundRect">
              <a:avLst>
                <a:gd name="adj" fmla="val 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21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5" y="447675"/>
            <a:ext cx="4273231" cy="2250892"/>
          </a:xfrm>
          <a:prstGeom prst="rect">
            <a:avLst/>
          </a:prstGeom>
          <a:ln w="317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99" y="464504"/>
            <a:ext cx="4284918" cy="22340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8733" y="48286"/>
            <a:ext cx="889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নিচের চিত্র গুলো ভালো ভাবে লক্ষ কর, এবং বুঝতে চেষ্টাকর ...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52400" y="2717617"/>
            <a:ext cx="4227180" cy="504825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atin typeface="Shonar Bangla" pitchFamily="34" charset="0"/>
                <a:cs typeface="Shonar Bangla" pitchFamily="34" charset="0"/>
              </a:rPr>
              <a:t>ছবি তে কি দেখতে পাচ্ছ ?</a:t>
            </a:r>
            <a:endParaRPr lang="en-US" sz="17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43535" y="2717617"/>
            <a:ext cx="4227180" cy="504825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700" dirty="0">
                <a:latin typeface="Shonar Bangla" pitchFamily="34" charset="0"/>
                <a:cs typeface="Shonar Bangla" pitchFamily="34" charset="0"/>
              </a:rPr>
              <a:t>* গরু </a:t>
            </a:r>
            <a:r>
              <a:rPr lang="bn-BD" sz="1700" dirty="0" smtClean="0">
                <a:latin typeface="Shonar Bangla" pitchFamily="34" charset="0"/>
                <a:cs typeface="Shonar Bangla" pitchFamily="34" charset="0"/>
              </a:rPr>
              <a:t>ও </a:t>
            </a:r>
            <a:r>
              <a:rPr lang="bn-BD" sz="1700" dirty="0">
                <a:latin typeface="Shonar Bangla" pitchFamily="34" charset="0"/>
                <a:cs typeface="Shonar Bangla" pitchFamily="34" charset="0"/>
              </a:rPr>
              <a:t>কাঠ </a:t>
            </a:r>
            <a:r>
              <a:rPr lang="bn-BD" sz="1700" dirty="0" smtClean="0">
                <a:latin typeface="Shonar Bangla" pitchFamily="34" charset="0"/>
                <a:cs typeface="Shonar Bangla" pitchFamily="34" charset="0"/>
              </a:rPr>
              <a:t>বিড়ালী খাদ্য খাচ্ছে। </a:t>
            </a:r>
            <a:endParaRPr lang="en-US" sz="17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52400" y="2717617"/>
            <a:ext cx="4227180" cy="504825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atin typeface="Shonar Bangla" pitchFamily="34" charset="0"/>
                <a:cs typeface="Shonar Bangla" pitchFamily="34" charset="0"/>
              </a:rPr>
              <a:t>আচ্ছা, গরু ও </a:t>
            </a:r>
            <a:r>
              <a:rPr lang="bn-BD" sz="1700" dirty="0">
                <a:latin typeface="Shonar Bangla" pitchFamily="34" charset="0"/>
                <a:cs typeface="Shonar Bangla" pitchFamily="34" charset="0"/>
              </a:rPr>
              <a:t>কাঠ </a:t>
            </a:r>
            <a:r>
              <a:rPr lang="bn-BD" sz="1700" dirty="0" smtClean="0">
                <a:latin typeface="Shonar Bangla" pitchFamily="34" charset="0"/>
                <a:cs typeface="Shonar Bangla" pitchFamily="34" charset="0"/>
              </a:rPr>
              <a:t>বিড়ালী কি জীব ? </a:t>
            </a:r>
            <a:endParaRPr lang="en-US" sz="17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43535" y="2727142"/>
            <a:ext cx="4227180" cy="504825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atin typeface="Shonar Bangla" pitchFamily="34" charset="0"/>
                <a:cs typeface="Shonar Bangla" pitchFamily="34" charset="0"/>
              </a:rPr>
              <a:t>হ্য জীব, তাহলে- </a:t>
            </a:r>
            <a:endParaRPr lang="en-US" sz="17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48119" y="2727142"/>
            <a:ext cx="4227180" cy="504825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700" b="1" dirty="0">
                <a:latin typeface="Shonar Bangla" pitchFamily="34" charset="0"/>
                <a:cs typeface="Shonar Bangla" pitchFamily="34" charset="0"/>
              </a:rPr>
              <a:t>* গরু বা কাঠ বিড়ালীও জ</a:t>
            </a:r>
            <a:r>
              <a:rPr lang="en-US" sz="1700" b="1" dirty="0" err="1">
                <a:latin typeface="Shonar Bangla" pitchFamily="34" charset="0"/>
                <a:cs typeface="Shonar Bangla" pitchFamily="34" charset="0"/>
              </a:rPr>
              <a:t>ীব</a:t>
            </a:r>
            <a:r>
              <a:rPr lang="en-US" sz="1700" b="1" dirty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1700" b="1" dirty="0" err="1">
                <a:latin typeface="Shonar Bangla" pitchFamily="34" charset="0"/>
                <a:cs typeface="Shonar Bangla" pitchFamily="34" charset="0"/>
              </a:rPr>
              <a:t>যার</a:t>
            </a:r>
            <a:r>
              <a:rPr lang="bn-BD" sz="1700" b="1" dirty="0">
                <a:latin typeface="Shonar Bangla" pitchFamily="34" charset="0"/>
                <a:cs typeface="Shonar Bangla" pitchFamily="34" charset="0"/>
              </a:rPr>
              <a:t>া</a:t>
            </a:r>
            <a:r>
              <a:rPr lang="en-US" sz="17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1700" b="1" dirty="0">
                <a:latin typeface="Shonar Bangla" pitchFamily="34" charset="0"/>
                <a:cs typeface="Shonar Bangla" pitchFamily="34" charset="0"/>
              </a:rPr>
              <a:t>খাদ্য গ্রহণ করতে</a:t>
            </a:r>
            <a:r>
              <a:rPr lang="en-US" sz="17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700" b="1" dirty="0" err="1">
                <a:latin typeface="Shonar Bangla" pitchFamily="34" charset="0"/>
                <a:cs typeface="Shonar Bangla" pitchFamily="34" charset="0"/>
              </a:rPr>
              <a:t>পারে</a:t>
            </a:r>
            <a:r>
              <a:rPr lang="en-US" sz="17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1700" b="1" dirty="0">
                <a:latin typeface="Shonar Bangla" pitchFamily="34" charset="0"/>
                <a:cs typeface="Shonar Bangla" pitchFamily="34" charset="0"/>
              </a:rPr>
              <a:t> </a:t>
            </a:r>
            <a:endParaRPr lang="en-US" sz="17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649532" y="2722379"/>
            <a:ext cx="4284918" cy="4953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Shonar Bangla" pitchFamily="34" charset="0"/>
                <a:cs typeface="Shonar Bangla" pitchFamily="34" charset="0"/>
              </a:rPr>
              <a:t>চিত্রে কি দেখতে পাচ্ছ ?</a:t>
            </a:r>
            <a:endParaRPr lang="en-US" sz="1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649532" y="2731904"/>
            <a:ext cx="4284918" cy="4953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Shonar Bangla" pitchFamily="34" charset="0"/>
                <a:cs typeface="Shonar Bangla" pitchFamily="34" charset="0"/>
              </a:rPr>
              <a:t>একটা  (উদ্ভিদের অংশ)  ফুল। </a:t>
            </a:r>
            <a:endParaRPr lang="en-US" sz="1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640007" y="2727142"/>
            <a:ext cx="4284918" cy="4953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Shonar Bangla" pitchFamily="34" charset="0"/>
                <a:cs typeface="Shonar Bangla" pitchFamily="34" charset="0"/>
              </a:rPr>
              <a:t>আচ্ছা, উদ্ভিদ কি জীব ?</a:t>
            </a:r>
            <a:endParaRPr lang="en-US" sz="1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640007" y="2731904"/>
            <a:ext cx="4284918" cy="4953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Shonar Bangla" pitchFamily="34" charset="0"/>
                <a:cs typeface="Shonar Bangla" pitchFamily="34" charset="0"/>
              </a:rPr>
              <a:t>হ্যা জীব, তাহলে-</a:t>
            </a:r>
            <a:endParaRPr lang="en-US" sz="1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648200" y="2731904"/>
            <a:ext cx="4284918" cy="4953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b="1" dirty="0">
                <a:latin typeface="Shonar Bangla" pitchFamily="34" charset="0"/>
                <a:cs typeface="Shonar Bangla" pitchFamily="34" charset="0"/>
              </a:rPr>
              <a:t>* </a:t>
            </a:r>
            <a:r>
              <a:rPr lang="en-US" sz="1600" b="1" dirty="0" err="1" smtClean="0">
                <a:latin typeface="Shonar Bangla" pitchFamily="34" charset="0"/>
                <a:cs typeface="Shonar Bangla" pitchFamily="34" charset="0"/>
              </a:rPr>
              <a:t>উদ্ভিদ</a:t>
            </a:r>
            <a:r>
              <a:rPr lang="bn-BD" sz="1600" b="1" dirty="0" smtClean="0">
                <a:latin typeface="Shonar Bangla" pitchFamily="34" charset="0"/>
                <a:cs typeface="Shonar Bangla" pitchFamily="34" charset="0"/>
              </a:rPr>
              <a:t>ও </a:t>
            </a:r>
            <a:r>
              <a:rPr lang="bn-BD" sz="1600" b="1" dirty="0">
                <a:latin typeface="Shonar Bangla" pitchFamily="34" charset="0"/>
                <a:cs typeface="Shonar Bangla" pitchFamily="34" charset="0"/>
              </a:rPr>
              <a:t>জীব </a:t>
            </a:r>
            <a:r>
              <a:rPr lang="bn-BD" sz="1600" b="1" dirty="0" smtClean="0">
                <a:latin typeface="Shonar Bangla" pitchFamily="34" charset="0"/>
                <a:cs typeface="Shonar Bangla" pitchFamily="34" charset="0"/>
              </a:rPr>
              <a:t>, যাদের 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বে</a:t>
            </a:r>
            <a:r>
              <a:rPr lang="bn-BD" sz="1600" b="1" dirty="0">
                <a:latin typeface="Shonar Bangla" pitchFamily="34" charset="0"/>
                <a:cs typeface="Shonar Bangla" pitchFamily="34" charset="0"/>
              </a:rPr>
              <a:t>ড়ে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উঠার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সময়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ডগা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নড়াচড়া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bn-BD" sz="1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smtClean="0">
                <a:latin typeface="Shonar Bangla" pitchFamily="34" charset="0"/>
                <a:cs typeface="Shonar Bangla" pitchFamily="34" charset="0"/>
              </a:rPr>
              <a:t>    </a:t>
            </a:r>
            <a:r>
              <a:rPr lang="bn-BD" sz="1600" b="1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1600" b="1" dirty="0"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6371" y="3282769"/>
            <a:ext cx="4273229" cy="2206122"/>
            <a:chOff x="1066800" y="304800"/>
            <a:chExt cx="6934200" cy="475297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04800"/>
              <a:ext cx="6934200" cy="4752976"/>
            </a:xfrm>
            <a:prstGeom prst="rect">
              <a:avLst/>
            </a:prstGeom>
            <a:ln w="127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57" t="89328"/>
            <a:stretch/>
          </p:blipFill>
          <p:spPr>
            <a:xfrm>
              <a:off x="6960245" y="4483538"/>
              <a:ext cx="975815" cy="487906"/>
            </a:xfrm>
            <a:prstGeom prst="rect">
              <a:avLst/>
            </a:prstGeom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18" y="3276600"/>
            <a:ext cx="4267200" cy="220750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2" name="Rounded Rectangle 31"/>
          <p:cNvSpPr/>
          <p:nvPr/>
        </p:nvSpPr>
        <p:spPr>
          <a:xfrm>
            <a:off x="185028" y="5517932"/>
            <a:ext cx="4273231" cy="400678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চিত্রে কি দেখতে পাচ্ছ ?</a:t>
            </a:r>
            <a:endParaRPr lang="en-US" sz="1600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93665" y="5563116"/>
            <a:ext cx="4273231" cy="400678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প্রজাপ্রতি উড়চ্ছে । </a:t>
            </a:r>
            <a:endParaRPr lang="en-US" sz="1600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93666" y="5557527"/>
            <a:ext cx="4273231" cy="400678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আচ্ছা, প্রজাপতি কি জীব ?</a:t>
            </a:r>
            <a:endParaRPr lang="en-US" sz="1600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81303" y="5540848"/>
            <a:ext cx="4273231" cy="400678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হ্যা, তাহলে-</a:t>
            </a:r>
            <a:endParaRPr lang="en-US" sz="1600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93667" y="5517932"/>
            <a:ext cx="4273231" cy="400678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* </a:t>
            </a:r>
            <a:r>
              <a:rPr lang="en-US" sz="1600" dirty="0" err="1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প্রজাপতি</a:t>
            </a:r>
            <a:r>
              <a:rPr lang="en-US" sz="1600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একটা</a:t>
            </a:r>
            <a:r>
              <a:rPr lang="en-US" sz="1600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1600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জ</a:t>
            </a:r>
            <a:r>
              <a:rPr lang="en-US" sz="1600" dirty="0" err="1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ীব</a:t>
            </a:r>
            <a:r>
              <a:rPr lang="en-US" sz="1600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যা</a:t>
            </a:r>
            <a:r>
              <a:rPr lang="en-US" sz="1600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নিজের</a:t>
            </a:r>
            <a:r>
              <a:rPr lang="en-US" sz="1600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ইচচ্ছায়</a:t>
            </a:r>
            <a:r>
              <a:rPr lang="en-US" sz="1600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নড়াচড়া</a:t>
            </a:r>
            <a:r>
              <a:rPr lang="en-US" sz="1600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1600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পারে</a:t>
            </a:r>
            <a:endParaRPr lang="en-US" sz="1600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649532" y="5512278"/>
            <a:ext cx="4296083" cy="44521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Shonar Bangla" pitchFamily="34" charset="0"/>
                <a:cs typeface="Shonar Bangla" pitchFamily="34" charset="0"/>
              </a:rPr>
              <a:t>এই ছবিটিতে কি দেখতে পাচ্ছ ?</a:t>
            </a:r>
            <a:endParaRPr lang="en-US" sz="1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643949" y="5520991"/>
            <a:ext cx="4296083" cy="44521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Shonar Bangla" pitchFamily="34" charset="0"/>
                <a:cs typeface="Shonar Bangla" pitchFamily="34" charset="0"/>
              </a:rPr>
              <a:t>দুজন গুণিজন আলোচনা করছেন ।  </a:t>
            </a:r>
            <a:endParaRPr lang="en-US" sz="1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649532" y="5520991"/>
            <a:ext cx="4296083" cy="44521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Shonar Bangla" pitchFamily="34" charset="0"/>
                <a:cs typeface="Shonar Bangla" pitchFamily="34" charset="0"/>
              </a:rPr>
              <a:t>আচ্ছা, গুণিজনেরা কি জীব ?</a:t>
            </a:r>
            <a:endParaRPr lang="en-US" sz="1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649532" y="5522191"/>
            <a:ext cx="4296083" cy="44521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Shonar Bangla" pitchFamily="34" charset="0"/>
                <a:cs typeface="Shonar Bangla" pitchFamily="34" charset="0"/>
              </a:rPr>
              <a:t>হ্যা, তাহলে-</a:t>
            </a:r>
            <a:endParaRPr lang="en-US" sz="1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48200" y="5512278"/>
            <a:ext cx="4296083" cy="44521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latin typeface="Shonar Bangla" pitchFamily="34" charset="0"/>
                <a:cs typeface="Shonar Bangla" pitchFamily="34" charset="0"/>
              </a:rPr>
              <a:t>* </a:t>
            </a:r>
            <a:r>
              <a:rPr lang="en-US" sz="1600" dirty="0" err="1" smtClean="0">
                <a:latin typeface="Shonar Bangla" pitchFamily="34" charset="0"/>
                <a:cs typeface="Shonar Bangla" pitchFamily="34" charset="0"/>
              </a:rPr>
              <a:t>মানুষ</a:t>
            </a:r>
            <a:r>
              <a:rPr lang="en-US" sz="1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1600" dirty="0">
                <a:latin typeface="Shonar Bangla" pitchFamily="34" charset="0"/>
                <a:cs typeface="Shonar Bangla" pitchFamily="34" charset="0"/>
              </a:rPr>
              <a:t>জ</a:t>
            </a:r>
            <a:r>
              <a:rPr lang="en-US" sz="1600" dirty="0" err="1">
                <a:latin typeface="Shonar Bangla" pitchFamily="34" charset="0"/>
                <a:cs typeface="Shonar Bangla" pitchFamily="34" charset="0"/>
              </a:rPr>
              <a:t>ীব</a:t>
            </a:r>
            <a:r>
              <a:rPr lang="en-US" sz="1600" dirty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1600" dirty="0" err="1" smtClean="0">
                <a:latin typeface="Shonar Bangla" pitchFamily="34" charset="0"/>
                <a:cs typeface="Shonar Bangla" pitchFamily="34" charset="0"/>
              </a:rPr>
              <a:t>যারা</a:t>
            </a:r>
            <a:r>
              <a:rPr lang="en-US" sz="1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dirty="0" err="1">
                <a:latin typeface="Shonar Bangla" pitchFamily="34" charset="0"/>
                <a:cs typeface="Shonar Bangla" pitchFamily="34" charset="0"/>
              </a:rPr>
              <a:t>নিজেদের</a:t>
            </a:r>
            <a:r>
              <a:rPr lang="en-US" sz="16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dirty="0" err="1" smtClean="0">
                <a:latin typeface="Shonar Bangla" pitchFamily="34" charset="0"/>
                <a:cs typeface="Shonar Bangla" pitchFamily="34" charset="0"/>
              </a:rPr>
              <a:t>মধ্যে</a:t>
            </a:r>
            <a:r>
              <a:rPr lang="bn-BD" sz="1600" dirty="0" smtClean="0">
                <a:latin typeface="Shonar Bangla" pitchFamily="34" charset="0"/>
                <a:cs typeface="Shonar Bangla" pitchFamily="34" charset="0"/>
              </a:rPr>
              <a:t> (অনুভূতি)</a:t>
            </a:r>
            <a:r>
              <a:rPr lang="en-US" sz="1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dirty="0" err="1">
                <a:latin typeface="Shonar Bangla" pitchFamily="34" charset="0"/>
                <a:cs typeface="Shonar Bangla" pitchFamily="34" charset="0"/>
              </a:rPr>
              <a:t>আনন্দ</a:t>
            </a:r>
            <a:r>
              <a:rPr lang="en-US" sz="16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dirty="0" err="1">
                <a:latin typeface="Shonar Bangla" pitchFamily="34" charset="0"/>
                <a:cs typeface="Shonar Bangla" pitchFamily="34" charset="0"/>
              </a:rPr>
              <a:t>ভাগাভাগি</a:t>
            </a:r>
            <a:r>
              <a:rPr lang="en-US" sz="16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dirty="0" err="1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16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dirty="0" err="1">
                <a:latin typeface="Shonar Bangla" pitchFamily="34" charset="0"/>
                <a:cs typeface="Shonar Bangla" pitchFamily="34" charset="0"/>
              </a:rPr>
              <a:t>নিতে</a:t>
            </a:r>
            <a:r>
              <a:rPr lang="en-US" sz="16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dirty="0" err="1">
                <a:latin typeface="Shonar Bangla" pitchFamily="34" charset="0"/>
                <a:cs typeface="Shonar Bangla" pitchFamily="34" charset="0"/>
              </a:rPr>
              <a:t>পারে</a:t>
            </a:r>
            <a:r>
              <a:rPr lang="en-US" sz="1600" dirty="0"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3667" y="6019800"/>
            <a:ext cx="8740783" cy="685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খাদ্য গ্রহণ</a:t>
            </a:r>
            <a:r>
              <a:rPr lang="en-US" sz="2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করা, </a:t>
            </a:r>
            <a:r>
              <a:rPr lang="en-US" sz="20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বে</a:t>
            </a:r>
            <a:r>
              <a:rPr lang="bn-BD" sz="2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ড়ে</a:t>
            </a:r>
            <a:r>
              <a:rPr lang="en-US" sz="2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উঠার</a:t>
            </a:r>
            <a:r>
              <a:rPr lang="en-US" sz="2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সময়</a:t>
            </a:r>
            <a:r>
              <a:rPr lang="en-US" sz="2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ডগা</a:t>
            </a:r>
            <a:r>
              <a:rPr lang="en-US" sz="2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নড়াচড়া</a:t>
            </a:r>
            <a:r>
              <a:rPr lang="bn-BD" sz="2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করা,  </a:t>
            </a:r>
            <a:r>
              <a:rPr lang="en-US" sz="20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নিজের</a:t>
            </a:r>
            <a:r>
              <a:rPr lang="en-US" sz="2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ইচচ্ছায়</a:t>
            </a:r>
            <a:r>
              <a:rPr lang="en-US" sz="2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নড়াচড়া</a:t>
            </a:r>
            <a:r>
              <a:rPr lang="bn-BD" sz="2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করা, </a:t>
            </a:r>
            <a:r>
              <a:rPr lang="en-US" sz="20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আনন্দ</a:t>
            </a:r>
            <a:r>
              <a:rPr lang="en-US" sz="2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ভাগাভাগি</a:t>
            </a:r>
            <a:r>
              <a:rPr lang="en-US" sz="2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bn-BD" sz="20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া এ গুলো হচ্ছে  </a:t>
            </a:r>
            <a:r>
              <a:rPr lang="bn-BD" sz="20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“</a:t>
            </a:r>
            <a:r>
              <a:rPr lang="bn-BD" sz="24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জীবের বৈশিষ্ট্য” </a:t>
            </a:r>
            <a:r>
              <a:rPr lang="en-US" sz="24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4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70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0" grpId="0" animBg="1"/>
      <p:bldP spid="51" grpId="0" animBg="1"/>
      <p:bldP spid="52" grpId="0" animBg="1"/>
      <p:bldP spid="53" grpId="0" animBg="1"/>
      <p:bldP spid="54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03188"/>
            <a:ext cx="8943975" cy="665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98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2400" y="1223084"/>
            <a:ext cx="8782179" cy="4524315"/>
            <a:chOff x="165119" y="1570038"/>
            <a:chExt cx="8782179" cy="4106983"/>
          </a:xfrm>
        </p:grpSpPr>
        <p:sp>
          <p:nvSpPr>
            <p:cNvPr id="6" name="TextBox 5"/>
            <p:cNvSpPr txBox="1"/>
            <p:nvPr/>
          </p:nvSpPr>
          <p:spPr>
            <a:xfrm>
              <a:off x="165119" y="1570038"/>
              <a:ext cx="8782179" cy="4106983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r>
                <a:rPr lang="bn-BD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4327609" y="5094767"/>
              <a:ext cx="457200" cy="4572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2" name="5-Point Star 11"/>
            <p:cNvSpPr/>
            <p:nvPr/>
          </p:nvSpPr>
          <p:spPr>
            <a:xfrm rot="2190803">
              <a:off x="4347717" y="5094767"/>
              <a:ext cx="457200" cy="457200"/>
            </a:xfrm>
            <a:prstGeom prst="star5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Shonar Bangla" pitchFamily="34" charset="0"/>
                <a:cs typeface="Shonar Bangla" panose="020B0502040204020203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438400" y="5323367"/>
              <a:ext cx="1889209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816391" y="5323367"/>
              <a:ext cx="1889209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6248400"/>
            <a:ext cx="987638" cy="48162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14400" y="3216681"/>
            <a:ext cx="7353300" cy="523220"/>
            <a:chOff x="952500" y="3104242"/>
            <a:chExt cx="5905500" cy="523220"/>
          </a:xfrm>
        </p:grpSpPr>
        <p:sp>
          <p:nvSpPr>
            <p:cNvPr id="25" name="TextBox 24"/>
            <p:cNvSpPr txBox="1"/>
            <p:nvPr/>
          </p:nvSpPr>
          <p:spPr>
            <a:xfrm>
              <a:off x="1524000" y="3104242"/>
              <a:ext cx="533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latin typeface="Shonar Bangla" pitchFamily="34" charset="0"/>
                  <a:cs typeface="Shonar Bangla" pitchFamily="34" charset="0"/>
                </a:rPr>
                <a:t>১। জীব ও জড় কী তা বলতে পারবে। 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27" name="Picture 2" descr="F:\ME CLASS\POTOS\Anemistion\__ArroRig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3104242"/>
              <a:ext cx="5715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879144" y="3811420"/>
            <a:ext cx="7542319" cy="531980"/>
            <a:chOff x="952500" y="3570495"/>
            <a:chExt cx="5676900" cy="531980"/>
          </a:xfrm>
        </p:grpSpPr>
        <p:sp>
          <p:nvSpPr>
            <p:cNvPr id="26" name="Rectangle 25"/>
            <p:cNvSpPr/>
            <p:nvPr/>
          </p:nvSpPr>
          <p:spPr>
            <a:xfrm>
              <a:off x="1524000" y="3579255"/>
              <a:ext cx="5105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b="1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২। জীবের  প্রধান  প্রধান  বৈশিষ্ট্য ব্যাখ্যা করতে পারবে।  </a:t>
              </a:r>
              <a:endParaRPr lang="en-US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28" name="Picture 2" descr="F:\ME CLASS\POTOS\Anemistion\__ArroRig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3570495"/>
              <a:ext cx="5715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304800" y="2550060"/>
            <a:ext cx="483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Shonar Bangla" pitchFamily="34" charset="0"/>
                <a:cs typeface="Shonar Bangla" pitchFamily="34" charset="0"/>
              </a:rPr>
              <a:t>এ পাঠ শেষে তোমরা......</a:t>
            </a:r>
            <a:endParaRPr lang="en-US" sz="24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400" y="1647884"/>
            <a:ext cx="6172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5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শিক্ষণ</a:t>
            </a:r>
            <a:r>
              <a:rPr lang="bn-BD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5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ফলঃ </a:t>
            </a:r>
            <a:endParaRPr lang="en-US" sz="54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962571" y="1066800"/>
            <a:ext cx="28591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Shonar Bangla" pitchFamily="34" charset="0"/>
                <a:cs typeface="Shonar Bangla" pitchFamily="34" charset="0"/>
              </a:rPr>
              <a:t>যাদের জীবন আছে তাদের কে জীব </a:t>
            </a:r>
            <a:r>
              <a:rPr lang="bn-BD" sz="2800" b="1" dirty="0" smtClean="0"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যেমনঃ</a:t>
            </a:r>
            <a:r>
              <a:rPr lang="en-US" sz="2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মানুষ</a:t>
            </a:r>
            <a:r>
              <a:rPr lang="en-US" sz="2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গরু</a:t>
            </a:r>
            <a:r>
              <a:rPr lang="en-US" sz="2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পখি</a:t>
            </a:r>
            <a:r>
              <a:rPr lang="en-US" sz="2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ইত্যাদি</a:t>
            </a:r>
            <a:r>
              <a:rPr lang="bn-BD" sz="2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। </a:t>
            </a:r>
            <a:endParaRPr lang="en-US" sz="20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4572000"/>
            <a:ext cx="3048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2800" b="1" dirty="0" smtClean="0">
                <a:latin typeface="Shonar Bangla" pitchFamily="34" charset="0"/>
                <a:cs typeface="Shonar Bangla" pitchFamily="34" charset="0"/>
              </a:rPr>
              <a:t>যাদের জীবন নেই   তাদের কে জড় বলে </a:t>
            </a:r>
            <a:r>
              <a:rPr lang="bn-BD" sz="2800" b="1" dirty="0" smtClean="0">
                <a:latin typeface="Shonar Bangla" pitchFamily="34" charset="0"/>
                <a:cs typeface="Shonar Bangla" pitchFamily="34" charset="0"/>
              </a:rPr>
              <a:t>।</a:t>
            </a:r>
            <a:endParaRPr lang="en-US" sz="2800" b="1" dirty="0" smtClean="0">
              <a:latin typeface="Shonar Bangla" pitchFamily="34" charset="0"/>
              <a:cs typeface="Shonar Bangla" pitchFamily="34" charset="0"/>
            </a:endParaRPr>
          </a:p>
          <a:p>
            <a:pPr algn="r"/>
            <a:r>
              <a:rPr lang="en-US" sz="20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যেমনঃ</a:t>
            </a:r>
            <a:r>
              <a:rPr lang="en-US" sz="2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চেয়ার</a:t>
            </a:r>
            <a:r>
              <a:rPr lang="en-US" sz="2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টেবিল</a:t>
            </a:r>
            <a:r>
              <a:rPr lang="en-US" sz="2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ইট</a:t>
            </a:r>
            <a:r>
              <a:rPr lang="en-US" sz="20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ইত্যাদি</a:t>
            </a:r>
            <a:r>
              <a:rPr lang="bn-BD" sz="2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92" b="51642"/>
          <a:stretch/>
        </p:blipFill>
        <p:spPr>
          <a:xfrm>
            <a:off x="381000" y="457200"/>
            <a:ext cx="5048170" cy="2807812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6" t="54328"/>
          <a:stretch/>
        </p:blipFill>
        <p:spPr>
          <a:xfrm>
            <a:off x="3414259" y="3505200"/>
            <a:ext cx="5096624" cy="2651822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72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9173"/>
          <a:stretch/>
        </p:blipFill>
        <p:spPr>
          <a:xfrm>
            <a:off x="1661615" y="838200"/>
            <a:ext cx="5791200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10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১। জীব ও জড়ের আরো  ৩ টি করে  উদাহারন লেখ ? </a:t>
            </a:r>
            <a:endParaRPr lang="en-US" sz="28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63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2606" y="34290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* জ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ীব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নিজের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ইচচ্ছায়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নড়াচড়া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পারে</a:t>
            </a:r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। 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6569" y="3834804"/>
            <a:ext cx="5416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*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উদ্ভিদ</a:t>
            </a:r>
            <a:r>
              <a:rPr lang="bn-BD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বে</a:t>
            </a:r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ড়ে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উঠার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সময়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তার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ডগা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নড়াচড়া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19200" y="4345169"/>
            <a:ext cx="6591300" cy="685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কিন্তু </a:t>
            </a:r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একটা 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জড় পদার্থ </a:t>
            </a:r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(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যেমন- </a:t>
            </a:r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ইট)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কি তা পারে 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847982"/>
            <a:ext cx="2590800" cy="2607450"/>
            <a:chOff x="228600" y="847982"/>
            <a:chExt cx="2590800" cy="2607450"/>
          </a:xfrm>
        </p:grpSpPr>
        <p:grpSp>
          <p:nvGrpSpPr>
            <p:cNvPr id="11" name="Group 10"/>
            <p:cNvGrpSpPr/>
            <p:nvPr/>
          </p:nvGrpSpPr>
          <p:grpSpPr>
            <a:xfrm>
              <a:off x="228600" y="847982"/>
              <a:ext cx="2590800" cy="2238118"/>
              <a:chOff x="228600" y="847982"/>
              <a:chExt cx="2590800" cy="223811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" y="876300"/>
                <a:ext cx="1752600" cy="22098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228600" y="847982"/>
                <a:ext cx="2590800" cy="223811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28600" y="308610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জীব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26734" y="847982"/>
            <a:ext cx="3124200" cy="2607450"/>
            <a:chOff x="3276600" y="876300"/>
            <a:chExt cx="2590800" cy="25791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876300"/>
              <a:ext cx="2590800" cy="22098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276600" y="308610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উদ্ভিদ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24600" y="847982"/>
            <a:ext cx="2594345" cy="2607450"/>
            <a:chOff x="6324600" y="847982"/>
            <a:chExt cx="2594345" cy="26074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847982"/>
              <a:ext cx="2590800" cy="2238118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6328145" y="308610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ইট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971800" y="5029200"/>
            <a:ext cx="2895600" cy="533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না, পারে না। </a:t>
            </a:r>
            <a:endParaRPr lang="en-US" sz="28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76350" y="5573233"/>
            <a:ext cx="6591300" cy="685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তাহলে </a:t>
            </a:r>
            <a:r>
              <a:rPr lang="bn-BD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জীবের</a:t>
            </a:r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একটি বৈশিষ্ট্য হলো  </a:t>
            </a:r>
            <a:r>
              <a:rPr lang="bn-BD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“জীবের চলন ক্ষমতা আছে”</a:t>
            </a:r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endParaRPr lang="en-US" sz="24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26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2606" y="4114347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* প্রতিটি জ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ীব</a:t>
            </a:r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 খাদ্য গ্রহণ করে। 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9862" y="3712534"/>
            <a:ext cx="3610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* </a:t>
            </a:r>
            <a:r>
              <a:rPr lang="bn-BD" sz="2800" dirty="0">
                <a:latin typeface="Shonar Bangla" pitchFamily="34" charset="0"/>
                <a:cs typeface="Shonar Bangla" pitchFamily="34" charset="0"/>
              </a:rPr>
              <a:t>প্রতিটি 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উদ্ভিদ</a:t>
            </a:r>
            <a:r>
              <a:rPr lang="bn-BD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খাদ্য </a:t>
            </a:r>
            <a:r>
              <a:rPr lang="bn-BD" sz="2800" dirty="0">
                <a:latin typeface="Shonar Bangla" pitchFamily="34" charset="0"/>
                <a:cs typeface="Shonar Bangla" pitchFamily="34" charset="0"/>
              </a:rPr>
              <a:t>গ্রহণ করে</a:t>
            </a:r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।  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9200" y="4639336"/>
            <a:ext cx="6591300" cy="685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কিন্তু </a:t>
            </a:r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একটা 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জড় পদার্থ </a:t>
            </a:r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(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যেমন- পাথর) </a:t>
            </a:r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কি তা পারে 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71800" y="5323367"/>
            <a:ext cx="2895600" cy="533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না, পারে না। </a:t>
            </a:r>
            <a:endParaRPr lang="en-US" sz="28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76350" y="5867400"/>
            <a:ext cx="6591300" cy="685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তাহলে </a:t>
            </a:r>
            <a:r>
              <a:rPr lang="bn-BD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জীবের</a:t>
            </a:r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একটি বৈশিষ্ট্য হলো  </a:t>
            </a:r>
            <a:r>
              <a:rPr lang="bn-BD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“জীব খদ্য গ্রহন করে”</a:t>
            </a:r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endParaRPr lang="en-US" sz="24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223589" y="751367"/>
            <a:ext cx="2746745" cy="2943174"/>
            <a:chOff x="6127892" y="846174"/>
            <a:chExt cx="2746745" cy="2561343"/>
          </a:xfrm>
        </p:grpSpPr>
        <p:sp>
          <p:nvSpPr>
            <p:cNvPr id="15" name="TextBox 14"/>
            <p:cNvSpPr txBox="1"/>
            <p:nvPr/>
          </p:nvSpPr>
          <p:spPr>
            <a:xfrm>
              <a:off x="6221815" y="3086100"/>
              <a:ext cx="2590800" cy="321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পাথর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8" t="1878" b="11486"/>
            <a:stretch/>
          </p:blipFill>
          <p:spPr>
            <a:xfrm>
              <a:off x="6127892" y="846174"/>
              <a:ext cx="2746745" cy="2249623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016101" y="751367"/>
            <a:ext cx="3104704" cy="2927919"/>
            <a:chOff x="3003698" y="883437"/>
            <a:chExt cx="2895601" cy="2520617"/>
          </a:xfrm>
        </p:grpSpPr>
        <p:sp>
          <p:nvSpPr>
            <p:cNvPr id="12" name="TextBox 11"/>
            <p:cNvSpPr txBox="1"/>
            <p:nvPr/>
          </p:nvSpPr>
          <p:spPr>
            <a:xfrm>
              <a:off x="3276600" y="3086100"/>
              <a:ext cx="2590800" cy="317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গরু ঘাস খায়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698" y="883437"/>
              <a:ext cx="2895601" cy="2212360"/>
            </a:xfrm>
            <a:prstGeom prst="rect">
              <a:avLst/>
            </a:prstGeom>
            <a:ln w="3175" cap="sq" cmpd="thickThin">
              <a:solidFill>
                <a:schemeClr val="tx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5" name="Group 4"/>
          <p:cNvGrpSpPr/>
          <p:nvPr/>
        </p:nvGrpSpPr>
        <p:grpSpPr>
          <a:xfrm>
            <a:off x="163033" y="751367"/>
            <a:ext cx="2783077" cy="2922418"/>
            <a:chOff x="163033" y="751367"/>
            <a:chExt cx="2783077" cy="2922418"/>
          </a:xfrm>
        </p:grpSpPr>
        <p:pic>
          <p:nvPicPr>
            <p:cNvPr id="1026" name="Picture 2" descr="F:\ME CLASS\POTOS\Pata\@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53" r="34787"/>
            <a:stretch/>
          </p:blipFill>
          <p:spPr bwMode="auto">
            <a:xfrm>
              <a:off x="163033" y="751367"/>
              <a:ext cx="2775988" cy="2558587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68218" y="3304453"/>
              <a:ext cx="2777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উদ্ভিদ মূলের সাহায্যে খাদ্য খায়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726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844</Words>
  <Application>Microsoft Office PowerPoint</Application>
  <PresentationFormat>On-screen Show (4:3)</PresentationFormat>
  <Paragraphs>134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Shonar Bangla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noosorat</dc:creator>
  <cp:lastModifiedBy>Nusrat Pc</cp:lastModifiedBy>
  <cp:revision>662</cp:revision>
  <dcterms:created xsi:type="dcterms:W3CDTF">2019-12-14T04:44:44Z</dcterms:created>
  <dcterms:modified xsi:type="dcterms:W3CDTF">2020-12-16T06:56:38Z</dcterms:modified>
</cp:coreProperties>
</file>