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73" r:id="rId4"/>
    <p:sldId id="277" r:id="rId5"/>
    <p:sldId id="275" r:id="rId6"/>
    <p:sldId id="276" r:id="rId7"/>
    <p:sldId id="274" r:id="rId8"/>
    <p:sldId id="272" r:id="rId9"/>
    <p:sldId id="271" r:id="rId10"/>
    <p:sldId id="270" r:id="rId11"/>
    <p:sldId id="269" r:id="rId12"/>
    <p:sldId id="268" r:id="rId13"/>
    <p:sldId id="267" r:id="rId14"/>
    <p:sldId id="266" r:id="rId15"/>
    <p:sldId id="265" r:id="rId16"/>
    <p:sldId id="264" r:id="rId17"/>
    <p:sldId id="263" r:id="rId18"/>
    <p:sldId id="26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Ref idx="1003">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95785" y="6086760"/>
            <a:ext cx="2688609" cy="365125"/>
          </a:xfrm>
          <a:ln>
            <a:noFill/>
          </a:ln>
        </p:spPr>
        <p:txBody>
          <a:bodyPr>
            <a:scene3d>
              <a:camera prst="orthographicFront"/>
              <a:lightRig rig="soft" dir="t">
                <a:rot lat="0" lon="0" rev="15600000"/>
              </a:lightRig>
            </a:scene3d>
            <a:sp3d extrusionH="57150" prstMaterial="softEdge">
              <a:bevelT w="25400" h="38100"/>
            </a:sp3d>
          </a:bodyPr>
          <a:lstStyle>
            <a:lvl1pPr>
              <a:defRPr sz="3200" b="1" cap="none" spc="0">
                <a:ln/>
                <a:solidFill>
                  <a:schemeClr val="accent4">
                    <a:lumMod val="75000"/>
                  </a:schemeClr>
                </a:solidFill>
                <a:effectLst>
                  <a:outerShdw blurRad="38100" dist="38100" dir="2700000" algn="tl">
                    <a:srgbClr val="000000">
                      <a:alpha val="43137"/>
                    </a:srgbClr>
                  </a:outerShdw>
                </a:effectLst>
                <a:latin typeface="Blackadder ITC" panose="04020505051007020D02" pitchFamily="82" charset="0"/>
              </a:defRPr>
            </a:lvl1pPr>
          </a:lstStyle>
          <a:p>
            <a:r>
              <a:rPr lang="en-US" dirty="0" smtClean="0"/>
              <a:t>Golam </a:t>
            </a:r>
            <a:r>
              <a:rPr lang="en-US" dirty="0" err="1" smtClean="0"/>
              <a:t>Mostofa</a:t>
            </a:r>
            <a:endParaRPr lang="en-US" dirty="0"/>
          </a:p>
        </p:txBody>
      </p:sp>
      <p:grpSp>
        <p:nvGrpSpPr>
          <p:cNvPr id="13" name="Group 12"/>
          <p:cNvGrpSpPr/>
          <p:nvPr userDrawn="1"/>
        </p:nvGrpSpPr>
        <p:grpSpPr>
          <a:xfrm>
            <a:off x="0" y="0"/>
            <a:ext cx="12192000" cy="6858000"/>
            <a:chOff x="0" y="0"/>
            <a:chExt cx="12192000" cy="6858000"/>
          </a:xfrm>
        </p:grpSpPr>
        <p:sp>
          <p:nvSpPr>
            <p:cNvPr id="7" name="Frame 6"/>
            <p:cNvSpPr/>
            <p:nvPr userDrawn="1"/>
          </p:nvSpPr>
          <p:spPr>
            <a:xfrm>
              <a:off x="0" y="0"/>
              <a:ext cx="12192000" cy="6858000"/>
            </a:xfrm>
            <a:prstGeom prst="frame">
              <a:avLst>
                <a:gd name="adj1" fmla="val 1555"/>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userDrawn="1"/>
          </p:nvSpPr>
          <p:spPr>
            <a:xfrm>
              <a:off x="191069" y="204716"/>
              <a:ext cx="11764370" cy="6428096"/>
            </a:xfrm>
            <a:prstGeom prst="frame">
              <a:avLst>
                <a:gd name="adj1" fmla="val 167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userDrawn="1"/>
          </p:nvSpPr>
          <p:spPr>
            <a:xfrm>
              <a:off x="395785" y="559558"/>
              <a:ext cx="682388" cy="69603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1180530" y="627795"/>
              <a:ext cx="457201" cy="43672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457199" y="1364774"/>
              <a:ext cx="457201" cy="4708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511791" y="1985744"/>
              <a:ext cx="313899" cy="293431"/>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943378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BCAB5-DC41-4020-B812-134AB1DFD2BA}"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60CF5-C595-4880-85C5-28267C9EBF56}" type="slidenum">
              <a:rPr lang="en-US" smtClean="0"/>
              <a:t>‹#›</a:t>
            </a:fld>
            <a:endParaRPr lang="en-US"/>
          </a:p>
        </p:txBody>
      </p:sp>
    </p:spTree>
    <p:extLst>
      <p:ext uri="{BB962C8B-B14F-4D97-AF65-F5344CB8AC3E}">
        <p14:creationId xmlns:p14="http://schemas.microsoft.com/office/powerpoint/2010/main" val="2002587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BCAB5-DC41-4020-B812-134AB1DFD2BA}"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60CF5-C595-4880-85C5-28267C9EBF56}" type="slidenum">
              <a:rPr lang="en-US" smtClean="0"/>
              <a:t>‹#›</a:t>
            </a:fld>
            <a:endParaRPr lang="en-US"/>
          </a:p>
        </p:txBody>
      </p:sp>
    </p:spTree>
    <p:extLst>
      <p:ext uri="{BB962C8B-B14F-4D97-AF65-F5344CB8AC3E}">
        <p14:creationId xmlns:p14="http://schemas.microsoft.com/office/powerpoint/2010/main" val="354163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6BCAB5-DC41-4020-B812-134AB1DFD2BA}"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60CF5-C595-4880-85C5-28267C9EBF56}" type="slidenum">
              <a:rPr lang="en-US" smtClean="0"/>
              <a:t>‹#›</a:t>
            </a:fld>
            <a:endParaRPr lang="en-US"/>
          </a:p>
        </p:txBody>
      </p:sp>
    </p:spTree>
    <p:extLst>
      <p:ext uri="{BB962C8B-B14F-4D97-AF65-F5344CB8AC3E}">
        <p14:creationId xmlns:p14="http://schemas.microsoft.com/office/powerpoint/2010/main" val="3123245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BCAB5-DC41-4020-B812-134AB1DFD2BA}"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60CF5-C595-4880-85C5-28267C9EBF56}" type="slidenum">
              <a:rPr lang="en-US" smtClean="0"/>
              <a:t>‹#›</a:t>
            </a:fld>
            <a:endParaRPr lang="en-US"/>
          </a:p>
        </p:txBody>
      </p:sp>
    </p:spTree>
    <p:extLst>
      <p:ext uri="{BB962C8B-B14F-4D97-AF65-F5344CB8AC3E}">
        <p14:creationId xmlns:p14="http://schemas.microsoft.com/office/powerpoint/2010/main" val="207510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36BCAB5-DC41-4020-B812-134AB1DFD2BA}"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60CF5-C595-4880-85C5-28267C9EBF56}" type="slidenum">
              <a:rPr lang="en-US" smtClean="0"/>
              <a:t>‹#›</a:t>
            </a:fld>
            <a:endParaRPr lang="en-US"/>
          </a:p>
        </p:txBody>
      </p:sp>
    </p:spTree>
    <p:extLst>
      <p:ext uri="{BB962C8B-B14F-4D97-AF65-F5344CB8AC3E}">
        <p14:creationId xmlns:p14="http://schemas.microsoft.com/office/powerpoint/2010/main" val="1873489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6BCAB5-DC41-4020-B812-134AB1DFD2BA}"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60CF5-C595-4880-85C5-28267C9EBF56}" type="slidenum">
              <a:rPr lang="en-US" smtClean="0"/>
              <a:t>‹#›</a:t>
            </a:fld>
            <a:endParaRPr lang="en-US"/>
          </a:p>
        </p:txBody>
      </p:sp>
    </p:spTree>
    <p:extLst>
      <p:ext uri="{BB962C8B-B14F-4D97-AF65-F5344CB8AC3E}">
        <p14:creationId xmlns:p14="http://schemas.microsoft.com/office/powerpoint/2010/main" val="3829941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6BCAB5-DC41-4020-B812-134AB1DFD2BA}" type="datetimeFigureOut">
              <a:rPr lang="en-US" smtClean="0"/>
              <a:t>12/16/2020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60CF5-C595-4880-85C5-28267C9EBF56}" type="slidenum">
              <a:rPr lang="en-US" smtClean="0"/>
              <a:t>‹#›</a:t>
            </a:fld>
            <a:endParaRPr lang="en-US"/>
          </a:p>
        </p:txBody>
      </p:sp>
    </p:spTree>
    <p:extLst>
      <p:ext uri="{BB962C8B-B14F-4D97-AF65-F5344CB8AC3E}">
        <p14:creationId xmlns:p14="http://schemas.microsoft.com/office/powerpoint/2010/main" val="2651502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6BCAB5-DC41-4020-B812-134AB1DFD2BA}" type="datetimeFigureOut">
              <a:rPr lang="en-US" smtClean="0"/>
              <a:t>12/16/2020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60CF5-C595-4880-85C5-28267C9EBF56}" type="slidenum">
              <a:rPr lang="en-US" smtClean="0"/>
              <a:t>‹#›</a:t>
            </a:fld>
            <a:endParaRPr lang="en-US"/>
          </a:p>
        </p:txBody>
      </p:sp>
    </p:spTree>
    <p:extLst>
      <p:ext uri="{BB962C8B-B14F-4D97-AF65-F5344CB8AC3E}">
        <p14:creationId xmlns:p14="http://schemas.microsoft.com/office/powerpoint/2010/main" val="280142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6BCAB5-DC41-4020-B812-134AB1DFD2BA}"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60CF5-C595-4880-85C5-28267C9EBF56}" type="slidenum">
              <a:rPr lang="en-US" smtClean="0"/>
              <a:t>‹#›</a:t>
            </a:fld>
            <a:endParaRPr lang="en-US"/>
          </a:p>
        </p:txBody>
      </p:sp>
    </p:spTree>
    <p:extLst>
      <p:ext uri="{BB962C8B-B14F-4D97-AF65-F5344CB8AC3E}">
        <p14:creationId xmlns:p14="http://schemas.microsoft.com/office/powerpoint/2010/main" val="152763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6BCAB5-DC41-4020-B812-134AB1DFD2BA}"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60CF5-C595-4880-85C5-28267C9EBF56}" type="slidenum">
              <a:rPr lang="en-US" smtClean="0"/>
              <a:t>‹#›</a:t>
            </a:fld>
            <a:endParaRPr lang="en-US"/>
          </a:p>
        </p:txBody>
      </p:sp>
    </p:spTree>
    <p:extLst>
      <p:ext uri="{BB962C8B-B14F-4D97-AF65-F5344CB8AC3E}">
        <p14:creationId xmlns:p14="http://schemas.microsoft.com/office/powerpoint/2010/main" val="2287008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BCAB5-DC41-4020-B812-134AB1DFD2BA}" type="datetimeFigureOut">
              <a:rPr lang="en-US" smtClean="0"/>
              <a:t>12/16/2020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60CF5-C595-4880-85C5-28267C9EBF56}" type="slidenum">
              <a:rPr lang="en-US" smtClean="0"/>
              <a:t>‹#›</a:t>
            </a:fld>
            <a:endParaRPr lang="en-US"/>
          </a:p>
        </p:txBody>
      </p:sp>
    </p:spTree>
    <p:extLst>
      <p:ext uri="{BB962C8B-B14F-4D97-AF65-F5344CB8AC3E}">
        <p14:creationId xmlns:p14="http://schemas.microsoft.com/office/powerpoint/2010/main" val="2599524718"/>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hyperlink" Target="http://neophilosophical.blogspot.com/2013/01/an-ethical-solution-to-terminal-problem.htm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03" y="117984"/>
            <a:ext cx="11956026" cy="6667414"/>
          </a:xfrm>
          <a:prstGeom prst="rect">
            <a:avLst/>
          </a:prstGeom>
        </p:spPr>
      </p:pic>
      <p:sp>
        <p:nvSpPr>
          <p:cNvPr id="3" name="TextBox 2"/>
          <p:cNvSpPr txBox="1"/>
          <p:nvPr/>
        </p:nvSpPr>
        <p:spPr>
          <a:xfrm>
            <a:off x="894735" y="2262988"/>
            <a:ext cx="10412362" cy="1323439"/>
          </a:xfrm>
          <a:prstGeom prst="rect">
            <a:avLst/>
          </a:prstGeom>
          <a:noFill/>
        </p:spPr>
        <p:txBody>
          <a:bodyPr wrap="square" rtlCol="0">
            <a:spAutoFit/>
          </a:bodyPr>
          <a:lstStyle/>
          <a:p>
            <a:pPr algn="ctr"/>
            <a:r>
              <a:rPr lang="en-US" sz="8000" b="1" dirty="0" err="1"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a:t>
            </a:r>
            <a:r>
              <a:rPr lang="en-US" sz="80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8000" b="1" dirty="0" err="1"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a:t>
            </a:r>
            <a:r>
              <a:rPr lang="en-US" sz="80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8000" b="1" dirty="0" err="1"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a:t>
            </a:r>
            <a:r>
              <a:rPr lang="en-US" sz="80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8000" b="1" dirty="0" err="1"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স্বাগত</a:t>
            </a:r>
            <a:endParaRPr lang="en-US" sz="80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4" name="Group 3"/>
          <p:cNvGrpSpPr/>
          <p:nvPr/>
        </p:nvGrpSpPr>
        <p:grpSpPr>
          <a:xfrm>
            <a:off x="471948" y="3586427"/>
            <a:ext cx="11272154" cy="2897703"/>
            <a:chOff x="471948" y="3586427"/>
            <a:chExt cx="11272154" cy="2897703"/>
          </a:xfrm>
        </p:grpSpPr>
        <p:sp>
          <p:nvSpPr>
            <p:cNvPr id="2" name="TextBox 1"/>
            <p:cNvSpPr txBox="1"/>
            <p:nvPr/>
          </p:nvSpPr>
          <p:spPr>
            <a:xfrm>
              <a:off x="471948" y="5899355"/>
              <a:ext cx="3008671" cy="584775"/>
            </a:xfrm>
            <a:prstGeom prst="rect">
              <a:avLst/>
            </a:prstGeom>
            <a:noFill/>
          </p:spPr>
          <p:txBody>
            <a:bodyPr wrap="square" rtlCol="0">
              <a:spAutoFit/>
            </a:bodyPr>
            <a:lstStyle/>
            <a:p>
              <a:r>
                <a:rPr lang="en-US" sz="3200" dirty="0" smtClean="0">
                  <a:solidFill>
                    <a:srgbClr val="FFFF00"/>
                  </a:solidFill>
                  <a:effectLst>
                    <a:outerShdw blurRad="38100" dist="38100" dir="2700000" algn="tl">
                      <a:srgbClr val="000000">
                        <a:alpha val="43137"/>
                      </a:srgbClr>
                    </a:outerShdw>
                  </a:effectLst>
                  <a:latin typeface="Blackadder ITC" panose="04020505051007020D02" pitchFamily="82" charset="0"/>
                </a:rPr>
                <a:t>Golam </a:t>
              </a:r>
              <a:r>
                <a:rPr lang="en-US" sz="3200" dirty="0" err="1" smtClean="0">
                  <a:solidFill>
                    <a:srgbClr val="FFFF00"/>
                  </a:solidFill>
                  <a:effectLst>
                    <a:outerShdw blurRad="38100" dist="38100" dir="2700000" algn="tl">
                      <a:srgbClr val="000000">
                        <a:alpha val="43137"/>
                      </a:srgbClr>
                    </a:outerShdw>
                  </a:effectLst>
                  <a:latin typeface="Blackadder ITC" panose="04020505051007020D02" pitchFamily="82" charset="0"/>
                </a:rPr>
                <a:t>Mostofa</a:t>
              </a:r>
              <a:endParaRPr lang="en-US" sz="3200" dirty="0">
                <a:solidFill>
                  <a:srgbClr val="FFFF00"/>
                </a:solidFill>
                <a:effectLst>
                  <a:outerShdw blurRad="38100" dist="38100" dir="2700000" algn="tl">
                    <a:srgbClr val="000000">
                      <a:alpha val="43137"/>
                    </a:srgbClr>
                  </a:outerShdw>
                </a:effectLst>
                <a:latin typeface="Blackadder ITC" panose="04020505051007020D02" pitchFamily="82"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9316" y="3586427"/>
              <a:ext cx="3204786" cy="2791060"/>
            </a:xfrm>
            <a:prstGeom prst="rect">
              <a:avLst/>
            </a:prstGeom>
          </p:spPr>
        </p:pic>
      </p:grpSp>
    </p:spTree>
    <p:extLst>
      <p:ext uri="{BB962C8B-B14F-4D97-AF65-F5344CB8AC3E}">
        <p14:creationId xmlns:p14="http://schemas.microsoft.com/office/powerpoint/2010/main" val="383780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948" y="5899355"/>
            <a:ext cx="3008671" cy="584775"/>
          </a:xfrm>
          <a:prstGeom prst="rect">
            <a:avLst/>
          </a:prstGeom>
          <a:noFill/>
        </p:spPr>
        <p:txBody>
          <a:bodyPr wrap="square" rtlCol="0">
            <a:spAutoFit/>
          </a:bodyPr>
          <a:lstStyle/>
          <a:p>
            <a:r>
              <a:rPr lang="en-US" sz="3200" dirty="0"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Golam </a:t>
            </a:r>
            <a:r>
              <a:rPr lang="en-US" sz="3200" dirty="0" err="1"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Mostofa</a:t>
            </a:r>
            <a:endParaRPr lang="en-US" sz="3200" dirty="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endParaRPr>
          </a:p>
        </p:txBody>
      </p:sp>
      <p:grpSp>
        <p:nvGrpSpPr>
          <p:cNvPr id="6" name="Group 5"/>
          <p:cNvGrpSpPr/>
          <p:nvPr/>
        </p:nvGrpSpPr>
        <p:grpSpPr>
          <a:xfrm>
            <a:off x="1533833" y="811161"/>
            <a:ext cx="9527458" cy="4708982"/>
            <a:chOff x="1533833" y="811161"/>
            <a:chExt cx="9527458" cy="4708982"/>
          </a:xfrm>
        </p:grpSpPr>
        <p:sp>
          <p:nvSpPr>
            <p:cNvPr id="3" name="TextBox 2"/>
            <p:cNvSpPr txBox="1"/>
            <p:nvPr/>
          </p:nvSpPr>
          <p:spPr>
            <a:xfrm>
              <a:off x="3834580" y="811161"/>
              <a:ext cx="3569109" cy="923330"/>
            </a:xfrm>
            <a:prstGeom prst="rect">
              <a:avLst/>
            </a:prstGeom>
            <a:noFill/>
          </p:spPr>
          <p:txBody>
            <a:bodyPr wrap="square" rtlCol="0">
              <a:spAutoFit/>
            </a:bodyPr>
            <a:lstStyle/>
            <a:p>
              <a:pPr algn="ctr"/>
              <a:r>
                <a:rPr lang="bn-IN" sz="5400" dirty="0" smtClean="0">
                  <a:solidFill>
                    <a:schemeClr val="tx1">
                      <a:lumMod val="95000"/>
                      <a:lumOff val="5000"/>
                    </a:schemeClr>
                  </a:solidFill>
                  <a:latin typeface="NikoshBAN" panose="02000000000000000000" pitchFamily="2" charset="0"/>
                  <a:cs typeface="NikoshBAN" panose="02000000000000000000" pitchFamily="2" charset="0"/>
                </a:rPr>
                <a:t>প্রাকৃতিক সম্পদ </a:t>
              </a:r>
              <a:endParaRPr lang="en-US" sz="54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5" name="TextBox 4"/>
            <p:cNvSpPr txBox="1"/>
            <p:nvPr/>
          </p:nvSpPr>
          <p:spPr>
            <a:xfrm>
              <a:off x="1533833" y="1734491"/>
              <a:ext cx="9527458" cy="3785652"/>
            </a:xfrm>
            <a:prstGeom prst="rect">
              <a:avLst/>
            </a:prstGeom>
            <a:noFill/>
          </p:spPr>
          <p:txBody>
            <a:bodyPr wrap="square" rtlCol="0">
              <a:spAutoFit/>
            </a:bodyPr>
            <a:lstStyle/>
            <a:p>
              <a:pPr algn="just"/>
              <a:r>
                <a:rPr lang="bn-IN" sz="4000" dirty="0" smtClean="0">
                  <a:latin typeface="NikoshBAN" panose="02000000000000000000" pitchFamily="2" charset="0"/>
                  <a:cs typeface="NikoshBAN" panose="02000000000000000000" pitchFamily="2" charset="0"/>
                </a:rPr>
                <a:t>প্রকৃতিতে পাওয়া যায় এমন সম্পদ যা মানুষ তার চাহিদা পূরণের জন্য ব্যাবহার করে থাকে তাই প্রাকৃতিক সম্পদ। মানুষ প্রাকৃতিক সম্পদ তৈরি করতে পারে না। সূর্যের আলো, মাটি, পানি, বায়ু, গাছপালা, পশুপাখি ইত্যাদি প্রাকৃতিক সম্পদ। প্রাকৃতিক সম্পদ থেকে আমরা খাদ্য, বস্ত্র, বাসস্থান এবং শক্তি পেয়ে থাকি। </a:t>
              </a:r>
              <a:endParaRPr lang="en-US" sz="4000"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231112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948" y="5899355"/>
            <a:ext cx="3008671" cy="584775"/>
          </a:xfrm>
          <a:prstGeom prst="rect">
            <a:avLst/>
          </a:prstGeom>
          <a:noFill/>
        </p:spPr>
        <p:txBody>
          <a:bodyPr wrap="square" rtlCol="0">
            <a:spAutoFit/>
          </a:bodyPr>
          <a:lstStyle/>
          <a:p>
            <a:r>
              <a:rPr lang="en-US" sz="3200" dirty="0"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Golam </a:t>
            </a:r>
            <a:r>
              <a:rPr lang="en-US" sz="3200" dirty="0" err="1"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Mostofa</a:t>
            </a:r>
            <a:endParaRPr lang="en-US" sz="3200" dirty="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endParaRPr>
          </a:p>
        </p:txBody>
      </p:sp>
      <p:grpSp>
        <p:nvGrpSpPr>
          <p:cNvPr id="6" name="Group 5"/>
          <p:cNvGrpSpPr/>
          <p:nvPr/>
        </p:nvGrpSpPr>
        <p:grpSpPr>
          <a:xfrm>
            <a:off x="1725561" y="698090"/>
            <a:ext cx="9261987" cy="4667579"/>
            <a:chOff x="1725561" y="698090"/>
            <a:chExt cx="9261987" cy="4667579"/>
          </a:xfrm>
        </p:grpSpPr>
        <p:sp>
          <p:nvSpPr>
            <p:cNvPr id="4" name="TextBox 3"/>
            <p:cNvSpPr txBox="1"/>
            <p:nvPr/>
          </p:nvSpPr>
          <p:spPr>
            <a:xfrm>
              <a:off x="4262284" y="698090"/>
              <a:ext cx="3753464" cy="923330"/>
            </a:xfrm>
            <a:prstGeom prst="rect">
              <a:avLst/>
            </a:prstGeom>
            <a:noFill/>
          </p:spPr>
          <p:txBody>
            <a:bodyPr wrap="square" rtlCol="0">
              <a:spAutoFit/>
            </a:bodyPr>
            <a:lstStyle/>
            <a:p>
              <a:pPr algn="ctr"/>
              <a:r>
                <a:rPr lang="bn-IN" sz="5400" dirty="0" smtClean="0">
                  <a:latin typeface="NikoshBAN" panose="02000000000000000000" pitchFamily="2" charset="0"/>
                  <a:cs typeface="NikoshBAN" panose="02000000000000000000" pitchFamily="2" charset="0"/>
                </a:rPr>
                <a:t>মানবসৃষ্ট সম্পদ </a:t>
              </a:r>
              <a:endParaRPr lang="en-US" sz="5400" dirty="0">
                <a:latin typeface="NikoshBAN" panose="02000000000000000000" pitchFamily="2" charset="0"/>
                <a:cs typeface="NikoshBAN" panose="02000000000000000000" pitchFamily="2" charset="0"/>
              </a:endParaRPr>
            </a:p>
          </p:txBody>
        </p:sp>
        <p:sp>
          <p:nvSpPr>
            <p:cNvPr id="5" name="TextBox 4"/>
            <p:cNvSpPr txBox="1"/>
            <p:nvPr/>
          </p:nvSpPr>
          <p:spPr>
            <a:xfrm>
              <a:off x="1725561" y="1887794"/>
              <a:ext cx="9261987" cy="3477875"/>
            </a:xfrm>
            <a:prstGeom prst="rect">
              <a:avLst/>
            </a:prstGeom>
            <a:noFill/>
          </p:spPr>
          <p:txBody>
            <a:bodyPr wrap="square" rtlCol="0">
              <a:spAutoFit/>
            </a:bodyPr>
            <a:lstStyle/>
            <a:p>
              <a:pPr algn="just"/>
              <a:r>
                <a:rPr lang="bn-IN" sz="4400" dirty="0" smtClean="0">
                  <a:latin typeface="NikoshBAN" panose="02000000000000000000" pitchFamily="2" charset="0"/>
                  <a:cs typeface="NikoshBAN" panose="02000000000000000000" pitchFamily="2" charset="0"/>
                </a:rPr>
                <a:t>মানুষের তৈরি বিভিন্ন প্রকার সম্পদই হলো মানবসৃষ্ট সম্পদ। যেমনঃ কাগজ, আসবাবপত্র, কম্পিউটার, রেলগাড়ি ইত্যাদি। তবে মজার ব্যাপার হচ্ছে, মানব তৈরি যে কনো সম্পদ তৈরি করতে প্রাকৃতিক সম্পদের প্রয়োজন হয়।  </a:t>
              </a:r>
              <a:endParaRPr lang="en-US" sz="4400"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49533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948" y="5899355"/>
            <a:ext cx="3008671" cy="584775"/>
          </a:xfrm>
          <a:prstGeom prst="rect">
            <a:avLst/>
          </a:prstGeom>
          <a:noFill/>
        </p:spPr>
        <p:txBody>
          <a:bodyPr wrap="square" rtlCol="0">
            <a:spAutoFit/>
          </a:bodyPr>
          <a:lstStyle/>
          <a:p>
            <a:r>
              <a:rPr lang="en-US" sz="3200" dirty="0"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Golam </a:t>
            </a:r>
            <a:r>
              <a:rPr lang="en-US" sz="3200" dirty="0" err="1"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Mostofa</a:t>
            </a:r>
            <a:endParaRPr lang="en-US" sz="3200" dirty="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endParaRPr>
          </a:p>
        </p:txBody>
      </p:sp>
      <p:sp>
        <p:nvSpPr>
          <p:cNvPr id="3" name="TextBox 2">
            <a:extLst>
              <a:ext uri="{FF2B5EF4-FFF2-40B4-BE49-F238E27FC236}">
                <a16:creationId xmlns:a16="http://schemas.microsoft.com/office/drawing/2014/main" id="{69EFCAD6-D037-42A7-98BB-D9648426AAF6}"/>
              </a:ext>
            </a:extLst>
          </p:cNvPr>
          <p:cNvSpPr txBox="1"/>
          <p:nvPr/>
        </p:nvSpPr>
        <p:spPr>
          <a:xfrm>
            <a:off x="3699715" y="722999"/>
            <a:ext cx="4704080" cy="1107996"/>
          </a:xfrm>
          <a:prstGeom prst="rect">
            <a:avLst/>
          </a:prstGeom>
          <a:noFill/>
        </p:spPr>
        <p:txBody>
          <a:bodyPr wrap="square" rtlCol="0">
            <a:spAutoFit/>
          </a:bodyPr>
          <a:lstStyle/>
          <a:p>
            <a:pPr algn="ctr"/>
            <a:r>
              <a:rPr lang="bn-IN" sz="6600" b="1" dirty="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 কাজ</a:t>
            </a:r>
            <a:endParaRPr lang="en-US" sz="6600" b="1" dirty="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090" y="2028861"/>
            <a:ext cx="4437058" cy="24988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5706" y="2028861"/>
            <a:ext cx="4437058" cy="24988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262090" y="5043948"/>
            <a:ext cx="9710674"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উপরোক্ত সম্পদ দুটি তৈরিতে কী কী প্রাকৃতিক সম্পদ ব্যাবহার করা হয়েছে?</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4362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948" y="5899355"/>
            <a:ext cx="3008671" cy="584775"/>
          </a:xfrm>
          <a:prstGeom prst="rect">
            <a:avLst/>
          </a:prstGeom>
          <a:noFill/>
        </p:spPr>
        <p:txBody>
          <a:bodyPr wrap="square" rtlCol="0">
            <a:spAutoFit/>
          </a:bodyPr>
          <a:lstStyle/>
          <a:p>
            <a:r>
              <a:rPr lang="en-US" sz="3200" dirty="0"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Golam </a:t>
            </a:r>
            <a:r>
              <a:rPr lang="en-US" sz="3200" dirty="0" err="1"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Mostofa</a:t>
            </a:r>
            <a:endParaRPr lang="en-US" sz="3200" dirty="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endParaRPr>
          </a:p>
        </p:txBody>
      </p:sp>
      <p:sp>
        <p:nvSpPr>
          <p:cNvPr id="3" name="TextBox 2"/>
          <p:cNvSpPr txBox="1"/>
          <p:nvPr/>
        </p:nvSpPr>
        <p:spPr>
          <a:xfrm>
            <a:off x="1696065" y="1814052"/>
            <a:ext cx="4321278" cy="31547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IN" sz="19900" dirty="0" smtClean="0">
                <a:solidFill>
                  <a:srgbClr val="002060"/>
                </a:solidFill>
                <a:latin typeface="NikoshBAN" panose="02000000000000000000" pitchFamily="2" charset="0"/>
                <a:cs typeface="NikoshBAN" panose="02000000000000000000" pitchFamily="2" charset="0"/>
              </a:rPr>
              <a:t>মাটি </a:t>
            </a:r>
            <a:endParaRPr lang="en-US" sz="19900" dirty="0">
              <a:solidFill>
                <a:srgbClr val="002060"/>
              </a:solidFill>
              <a:latin typeface="NikoshBAN" panose="02000000000000000000" pitchFamily="2" charset="0"/>
              <a:cs typeface="NikoshBAN" panose="02000000000000000000" pitchFamily="2" charset="0"/>
            </a:endParaRPr>
          </a:p>
        </p:txBody>
      </p:sp>
      <p:sp>
        <p:nvSpPr>
          <p:cNvPr id="4" name="TextBox 3"/>
          <p:cNvSpPr txBox="1"/>
          <p:nvPr/>
        </p:nvSpPr>
        <p:spPr>
          <a:xfrm>
            <a:off x="6523704" y="1814052"/>
            <a:ext cx="4321278" cy="31547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IN" sz="19900" dirty="0" smtClean="0">
                <a:solidFill>
                  <a:srgbClr val="002060"/>
                </a:solidFill>
                <a:latin typeface="NikoshBAN" panose="02000000000000000000" pitchFamily="2" charset="0"/>
                <a:cs typeface="NikoshBAN" panose="02000000000000000000" pitchFamily="2" charset="0"/>
              </a:rPr>
              <a:t>গাছ </a:t>
            </a:r>
            <a:endParaRPr lang="en-US" sz="199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779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948" y="5899355"/>
            <a:ext cx="3008671" cy="584775"/>
          </a:xfrm>
          <a:prstGeom prst="rect">
            <a:avLst/>
          </a:prstGeom>
          <a:noFill/>
        </p:spPr>
        <p:txBody>
          <a:bodyPr wrap="square" rtlCol="0">
            <a:spAutoFit/>
          </a:bodyPr>
          <a:lstStyle/>
          <a:p>
            <a:r>
              <a:rPr lang="en-US" sz="3200" dirty="0"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Golam </a:t>
            </a:r>
            <a:r>
              <a:rPr lang="en-US" sz="3200" dirty="0" err="1"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Mostofa</a:t>
            </a:r>
            <a:endParaRPr lang="en-US" sz="3200" dirty="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endParaRPr>
          </a:p>
        </p:txBody>
      </p:sp>
      <p:sp>
        <p:nvSpPr>
          <p:cNvPr id="4" name="TextBox 3">
            <a:extLst>
              <a:ext uri="{FF2B5EF4-FFF2-40B4-BE49-F238E27FC236}">
                <a16:creationId xmlns:a16="http://schemas.microsoft.com/office/drawing/2014/main" id="{64C84386-FFA9-4991-9C84-CF6E833A35F7}"/>
              </a:ext>
            </a:extLst>
          </p:cNvPr>
          <p:cNvSpPr txBox="1"/>
          <p:nvPr/>
        </p:nvSpPr>
        <p:spPr>
          <a:xfrm>
            <a:off x="1720378" y="496529"/>
            <a:ext cx="10108098" cy="769441"/>
          </a:xfrm>
          <a:prstGeom prst="rect">
            <a:avLst/>
          </a:prstGeom>
          <a:noFill/>
        </p:spPr>
        <p:txBody>
          <a:bodyPr wrap="square" rtlCol="0">
            <a:spAutoFit/>
          </a:bodyPr>
          <a:lstStyle/>
          <a:p>
            <a:r>
              <a:rPr lang="bn-IN" sz="4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তোমার প্রাথমিক বিজ্ঞান বই এর </a:t>
            </a:r>
            <a:r>
              <a:rPr lang="bn-IN" sz="44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৯০ </a:t>
            </a:r>
            <a:r>
              <a:rPr lang="bn-IN" sz="4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 </a:t>
            </a:r>
            <a:r>
              <a:rPr lang="bn-IN" sz="44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৯১ </a:t>
            </a:r>
            <a:r>
              <a:rPr lang="bn-IN" sz="4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পৃষ্ঠা বের করো</a:t>
            </a:r>
            <a:endParaRPr lang="en-US" sz="4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7" name="Group 6"/>
          <p:cNvGrpSpPr/>
          <p:nvPr/>
        </p:nvGrpSpPr>
        <p:grpSpPr>
          <a:xfrm>
            <a:off x="1288055" y="1263002"/>
            <a:ext cx="9920989" cy="4639322"/>
            <a:chOff x="1288055" y="1263002"/>
            <a:chExt cx="9920989" cy="4639322"/>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055" y="1263002"/>
              <a:ext cx="5024255" cy="4639322"/>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2030" y="1263002"/>
              <a:ext cx="4777014" cy="4629796"/>
            </a:xfrm>
            <a:prstGeom prst="rect">
              <a:avLst/>
            </a:prstGeom>
          </p:spPr>
        </p:pic>
      </p:grpSp>
    </p:spTree>
    <p:extLst>
      <p:ext uri="{BB962C8B-B14F-4D97-AF65-F5344CB8AC3E}">
        <p14:creationId xmlns:p14="http://schemas.microsoft.com/office/powerpoint/2010/main" val="26932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948" y="5899355"/>
            <a:ext cx="3008671" cy="584775"/>
          </a:xfrm>
          <a:prstGeom prst="rect">
            <a:avLst/>
          </a:prstGeom>
          <a:noFill/>
        </p:spPr>
        <p:txBody>
          <a:bodyPr wrap="square" rtlCol="0">
            <a:spAutoFit/>
          </a:bodyPr>
          <a:lstStyle/>
          <a:p>
            <a:r>
              <a:rPr lang="en-US" sz="3200" dirty="0"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Golam </a:t>
            </a:r>
            <a:r>
              <a:rPr lang="en-US" sz="3200" dirty="0" err="1"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Mostofa</a:t>
            </a:r>
            <a:endParaRPr lang="en-US" sz="3200" dirty="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endParaRPr>
          </a:p>
        </p:txBody>
      </p:sp>
      <p:sp>
        <p:nvSpPr>
          <p:cNvPr id="3" name="TextBox 2">
            <a:extLst>
              <a:ext uri="{FF2B5EF4-FFF2-40B4-BE49-F238E27FC236}">
                <a16:creationId xmlns:a16="http://schemas.microsoft.com/office/drawing/2014/main" id="{3679BFA5-0302-4AB4-B362-DB6CAC367276}"/>
              </a:ext>
            </a:extLst>
          </p:cNvPr>
          <p:cNvSpPr txBox="1"/>
          <p:nvPr/>
        </p:nvSpPr>
        <p:spPr>
          <a:xfrm>
            <a:off x="4632960" y="399517"/>
            <a:ext cx="2926080" cy="1107996"/>
          </a:xfrm>
          <a:prstGeom prst="rect">
            <a:avLst/>
          </a:prstGeom>
          <a:noFill/>
        </p:spPr>
        <p:txBody>
          <a:bodyPr wrap="square" rtlCol="0">
            <a:spAutoFit/>
          </a:bodyPr>
          <a:lstStyle/>
          <a:p>
            <a:pPr algn="ctr"/>
            <a:r>
              <a:rPr lang="bn-IN"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 </a:t>
            </a:r>
            <a:endParaRPr lang="en-US"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1177413" y="1277010"/>
            <a:ext cx="9837174" cy="1323439"/>
          </a:xfrm>
          <a:prstGeom prst="rect">
            <a:avLst/>
          </a:prstGeom>
          <a:noFill/>
        </p:spPr>
        <p:txBody>
          <a:bodyPr wrap="square" rtlCol="0">
            <a:spAutoFit/>
          </a:bodyPr>
          <a:lstStyle/>
          <a:p>
            <a:pPr marL="457200" indent="-457200">
              <a:buFont typeface="Wingdings" panose="05000000000000000000" pitchFamily="2" charset="2"/>
              <a:buChar char="Ø"/>
            </a:pPr>
            <a:r>
              <a:rPr lang="bn-IN" sz="4000" dirty="0" smtClean="0">
                <a:latin typeface="NikoshBAN" panose="02000000000000000000" pitchFamily="2" charset="0"/>
                <a:cs typeface="NikoshBAN" panose="02000000000000000000" pitchFamily="2" charset="0"/>
              </a:rPr>
              <a:t>একটি সুন্দর বাড়ি তৈরি করতে তোমার কোন কোন প্রাকৃতিক সম্পদ ও মানবসৃষ্ট সম্পদের প্রয়োজন হবে?</a:t>
            </a:r>
            <a:endParaRPr lang="en-US" sz="4000" dirty="0">
              <a:latin typeface="NikoshBAN" panose="02000000000000000000" pitchFamily="2" charset="0"/>
              <a:cs typeface="NikoshBAN" panose="02000000000000000000" pitchFamily="2" charset="0"/>
            </a:endParaRPr>
          </a:p>
        </p:txBody>
      </p:sp>
      <p:sp>
        <p:nvSpPr>
          <p:cNvPr id="5" name="TextBox 4"/>
          <p:cNvSpPr txBox="1"/>
          <p:nvPr/>
        </p:nvSpPr>
        <p:spPr>
          <a:xfrm>
            <a:off x="1548581" y="2541742"/>
            <a:ext cx="9704438" cy="341632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just"/>
            <a:r>
              <a:rPr lang="bn-IN" sz="3600" dirty="0" smtClean="0">
                <a:latin typeface="NikoshBAN" panose="02000000000000000000" pitchFamily="2" charset="0"/>
                <a:cs typeface="NikoshBAN" panose="02000000000000000000" pitchFamily="2" charset="0"/>
              </a:rPr>
              <a:t>উত্তরঃ প্রাকৃতিক সম্পদ গাছ থেকে কাঠ পাওয়া যায় যা মানবসৃষ্ট সম্পদ। আবার দেওয়াল গাথতে </a:t>
            </a:r>
            <a:r>
              <a:rPr lang="bn-IN" sz="3600" dirty="0">
                <a:latin typeface="NikoshBAN" panose="02000000000000000000" pitchFamily="2" charset="0"/>
                <a:cs typeface="NikoshBAN" panose="02000000000000000000" pitchFamily="2" charset="0"/>
              </a:rPr>
              <a:t>মানবসৃষ্ট সম্পদ </a:t>
            </a:r>
            <a:r>
              <a:rPr lang="bn-IN" sz="3600" dirty="0" smtClean="0">
                <a:latin typeface="NikoshBAN" panose="02000000000000000000" pitchFamily="2" charset="0"/>
                <a:cs typeface="NikoshBAN" panose="02000000000000000000" pitchFamily="2" charset="0"/>
              </a:rPr>
              <a:t>ইট ব্যাবহার করা হয় যা </a:t>
            </a:r>
            <a:r>
              <a:rPr lang="bn-IN" sz="3600" dirty="0">
                <a:latin typeface="NikoshBAN" panose="02000000000000000000" pitchFamily="2" charset="0"/>
                <a:cs typeface="NikoshBAN" panose="02000000000000000000" pitchFamily="2" charset="0"/>
              </a:rPr>
              <a:t>প্রাকৃতিক </a:t>
            </a:r>
            <a:r>
              <a:rPr lang="bn-IN" sz="3600" dirty="0" smtClean="0">
                <a:latin typeface="NikoshBAN" panose="02000000000000000000" pitchFamily="2" charset="0"/>
                <a:cs typeface="NikoshBAN" panose="02000000000000000000" pitchFamily="2" charset="0"/>
              </a:rPr>
              <a:t>সম্পদ মাটি থেকে তৈরি করা হয়। তাছাড়া </a:t>
            </a:r>
            <a:r>
              <a:rPr lang="bn-IN" sz="3600" dirty="0">
                <a:latin typeface="NikoshBAN" panose="02000000000000000000" pitchFamily="2" charset="0"/>
                <a:cs typeface="NikoshBAN" panose="02000000000000000000" pitchFamily="2" charset="0"/>
              </a:rPr>
              <a:t>মানবসৃষ্ট সম্পদ </a:t>
            </a:r>
            <a:r>
              <a:rPr lang="bn-IN" sz="3600" dirty="0" smtClean="0">
                <a:latin typeface="NikoshBAN" panose="02000000000000000000" pitchFamily="2" charset="0"/>
                <a:cs typeface="NikoshBAN" panose="02000000000000000000" pitchFamily="2" charset="0"/>
              </a:rPr>
              <a:t>জানালার কাচ তৈরি করতে </a:t>
            </a:r>
            <a:r>
              <a:rPr lang="bn-IN" sz="3600" dirty="0">
                <a:latin typeface="NikoshBAN" panose="02000000000000000000" pitchFamily="2" charset="0"/>
                <a:cs typeface="NikoshBAN" panose="02000000000000000000" pitchFamily="2" charset="0"/>
              </a:rPr>
              <a:t>প্রাকৃতিক সম্পদ </a:t>
            </a:r>
            <a:r>
              <a:rPr lang="bn-IN" sz="3600" dirty="0" smtClean="0">
                <a:latin typeface="NikoshBAN" panose="02000000000000000000" pitchFamily="2" charset="0"/>
                <a:cs typeface="NikoshBAN" panose="02000000000000000000" pitchFamily="2" charset="0"/>
              </a:rPr>
              <a:t>বালু ব্যাবহার করা হয়। এভাবে </a:t>
            </a:r>
            <a:r>
              <a:rPr lang="bn-IN" sz="3600" dirty="0">
                <a:latin typeface="NikoshBAN" panose="02000000000000000000" pitchFamily="2" charset="0"/>
                <a:cs typeface="NikoshBAN" panose="02000000000000000000" pitchFamily="2" charset="0"/>
              </a:rPr>
              <a:t>একটি সুন্দর বাড়ি তৈরি করতে </a:t>
            </a:r>
            <a:r>
              <a:rPr lang="bn-IN" sz="3600" dirty="0" smtClean="0">
                <a:latin typeface="NikoshBAN" panose="02000000000000000000" pitchFamily="2" charset="0"/>
                <a:cs typeface="NikoshBAN" panose="02000000000000000000" pitchFamily="2" charset="0"/>
              </a:rPr>
              <a:t>প্রাকৃতিক </a:t>
            </a:r>
            <a:r>
              <a:rPr lang="bn-IN" sz="3600" dirty="0">
                <a:latin typeface="NikoshBAN" panose="02000000000000000000" pitchFamily="2" charset="0"/>
                <a:cs typeface="NikoshBAN" panose="02000000000000000000" pitchFamily="2" charset="0"/>
              </a:rPr>
              <a:t>সম্পদ ও মানবসৃষ্ট সম্পদের প্রয়োজন </a:t>
            </a:r>
            <a:r>
              <a:rPr lang="bn-IN" sz="3600" dirty="0" smtClean="0">
                <a:latin typeface="NikoshBAN" panose="02000000000000000000" pitchFamily="2" charset="0"/>
                <a:cs typeface="NikoshBAN" panose="02000000000000000000" pitchFamily="2" charset="0"/>
              </a:rPr>
              <a:t>হয়।</a:t>
            </a:r>
            <a:endParaRPr lang="en-US" sz="3600" dirty="0"/>
          </a:p>
        </p:txBody>
      </p:sp>
    </p:spTree>
    <p:extLst>
      <p:ext uri="{BB962C8B-B14F-4D97-AF65-F5344CB8AC3E}">
        <p14:creationId xmlns:p14="http://schemas.microsoft.com/office/powerpoint/2010/main" val="291011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948" y="5899355"/>
            <a:ext cx="3008671" cy="584775"/>
          </a:xfrm>
          <a:prstGeom prst="rect">
            <a:avLst/>
          </a:prstGeom>
          <a:noFill/>
        </p:spPr>
        <p:txBody>
          <a:bodyPr wrap="square" rtlCol="0">
            <a:spAutoFit/>
          </a:bodyPr>
          <a:lstStyle/>
          <a:p>
            <a:r>
              <a:rPr lang="en-US" sz="3200" dirty="0"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Golam </a:t>
            </a:r>
            <a:r>
              <a:rPr lang="en-US" sz="3200" dirty="0" err="1"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Mostofa</a:t>
            </a:r>
            <a:endParaRPr lang="en-US" sz="3200" dirty="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endParaRPr>
          </a:p>
        </p:txBody>
      </p:sp>
      <p:sp>
        <p:nvSpPr>
          <p:cNvPr id="3" name="TextBox 2">
            <a:extLst>
              <a:ext uri="{FF2B5EF4-FFF2-40B4-BE49-F238E27FC236}">
                <a16:creationId xmlns:a16="http://schemas.microsoft.com/office/drawing/2014/main" id="{3679BFA5-0302-4AB4-B362-DB6CAC367276}"/>
              </a:ext>
            </a:extLst>
          </p:cNvPr>
          <p:cNvSpPr txBox="1"/>
          <p:nvPr/>
        </p:nvSpPr>
        <p:spPr>
          <a:xfrm>
            <a:off x="1996440" y="670560"/>
            <a:ext cx="8199120" cy="1107996"/>
          </a:xfrm>
          <a:prstGeom prst="rect">
            <a:avLst/>
          </a:prstGeom>
          <a:noFill/>
        </p:spPr>
        <p:txBody>
          <a:bodyPr wrap="square" rtlCol="0">
            <a:spAutoFit/>
          </a:bodyPr>
          <a:lstStyle/>
          <a:p>
            <a:pPr algn="ctr"/>
            <a:r>
              <a:rPr lang="bn-IN" sz="66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পাঠের সারসংক্ষেপ আলোচনা </a:t>
            </a:r>
            <a:endParaRPr lang="en-US" sz="66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1371601" y="1778556"/>
            <a:ext cx="9881418" cy="3785652"/>
          </a:xfrm>
          <a:prstGeom prst="rect">
            <a:avLst/>
          </a:prstGeom>
          <a:noFill/>
        </p:spPr>
        <p:txBody>
          <a:bodyPr wrap="square" rtlCol="0">
            <a:spAutoFit/>
          </a:bodyPr>
          <a:lstStyle/>
          <a:p>
            <a:pPr algn="just"/>
            <a:r>
              <a:rPr lang="bn-IN" sz="4800" dirty="0" smtClean="0">
                <a:latin typeface="NikoshBAN" panose="02000000000000000000" pitchFamily="2" charset="0"/>
                <a:cs typeface="NikoshBAN" panose="02000000000000000000" pitchFamily="2" charset="0"/>
              </a:rPr>
              <a:t>সম্পদ হলো এমন কিছু যা মানুষ ব্যাবহার করে উপকৃত হয়। সম্পদকে দুই ভাগে ভাগ করা যায়। যেমন- প্রাকৃতিক সম্পদ ও মানবসৃষ্ট সম্পদ। আমাদের দৈনন্দিন প্রয়োজনে এ সকল সম্পদ ব্যাবহার করি।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7236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948" y="5899355"/>
            <a:ext cx="3008671" cy="584775"/>
          </a:xfrm>
          <a:prstGeom prst="rect">
            <a:avLst/>
          </a:prstGeom>
          <a:noFill/>
        </p:spPr>
        <p:txBody>
          <a:bodyPr wrap="square" rtlCol="0">
            <a:spAutoFit/>
          </a:bodyPr>
          <a:lstStyle/>
          <a:p>
            <a:r>
              <a:rPr lang="en-US" sz="3200" dirty="0"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Golam </a:t>
            </a:r>
            <a:r>
              <a:rPr lang="en-US" sz="3200" dirty="0" err="1"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Mostofa</a:t>
            </a:r>
            <a:endParaRPr lang="en-US" sz="3200" dirty="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endParaRPr>
          </a:p>
        </p:txBody>
      </p:sp>
      <p:grpSp>
        <p:nvGrpSpPr>
          <p:cNvPr id="6" name="Group 5"/>
          <p:cNvGrpSpPr/>
          <p:nvPr/>
        </p:nvGrpSpPr>
        <p:grpSpPr>
          <a:xfrm>
            <a:off x="3794760" y="287078"/>
            <a:ext cx="7847891" cy="4263657"/>
            <a:chOff x="3794760" y="287078"/>
            <a:chExt cx="7847891" cy="4263657"/>
          </a:xfrm>
        </p:grpSpPr>
        <p:sp>
          <p:nvSpPr>
            <p:cNvPr id="3" name="TextBox 2">
              <a:extLst>
                <a:ext uri="{FF2B5EF4-FFF2-40B4-BE49-F238E27FC236}">
                  <a16:creationId xmlns:a16="http://schemas.microsoft.com/office/drawing/2014/main" id="{3679BFA5-0302-4AB4-B362-DB6CAC367276}"/>
                </a:ext>
              </a:extLst>
            </p:cNvPr>
            <p:cNvSpPr txBox="1"/>
            <p:nvPr/>
          </p:nvSpPr>
          <p:spPr>
            <a:xfrm>
              <a:off x="3794760" y="487680"/>
              <a:ext cx="4602480" cy="1107996"/>
            </a:xfrm>
            <a:prstGeom prst="rect">
              <a:avLst/>
            </a:prstGeom>
            <a:noFill/>
          </p:spPr>
          <p:txBody>
            <a:bodyPr wrap="square" rtlCol="0">
              <a:spAutoFit/>
            </a:bodyPr>
            <a:lstStyle/>
            <a:p>
              <a:pPr algn="ctr"/>
              <a:r>
                <a:rPr lang="bn-IN" sz="6600" b="1" dirty="0">
                  <a:solidFill>
                    <a:schemeClr val="accent2">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পরিকল্পিত কাজ  </a:t>
              </a:r>
              <a:endParaRPr lang="en-US" sz="6600" b="1" dirty="0">
                <a:solidFill>
                  <a:schemeClr val="accent2">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F19B658C-2664-4423-8BBB-76524E2AD99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l="18919" t="11708" r="21621" b="10936"/>
            <a:stretch/>
          </p:blipFill>
          <p:spPr>
            <a:xfrm>
              <a:off x="8601740" y="287078"/>
              <a:ext cx="3040911" cy="4263657"/>
            </a:xfrm>
            <a:prstGeom prst="rect">
              <a:avLst/>
            </a:prstGeom>
          </p:spPr>
        </p:pic>
      </p:grpSp>
      <p:sp>
        <p:nvSpPr>
          <p:cNvPr id="5" name="Speech Bubble: Oval 7">
            <a:extLst>
              <a:ext uri="{FF2B5EF4-FFF2-40B4-BE49-F238E27FC236}">
                <a16:creationId xmlns:a16="http://schemas.microsoft.com/office/drawing/2014/main" id="{86BF1BB8-457D-4A56-9FF1-171DC2396BEA}"/>
              </a:ext>
            </a:extLst>
          </p:cNvPr>
          <p:cNvSpPr/>
          <p:nvPr/>
        </p:nvSpPr>
        <p:spPr>
          <a:xfrm>
            <a:off x="1976283" y="2418906"/>
            <a:ext cx="5187499" cy="3778503"/>
          </a:xfrm>
          <a:prstGeom prst="wedgeEllipseCallout">
            <a:avLst>
              <a:gd name="adj1" fmla="val 81054"/>
              <a:gd name="adj2" fmla="val -54506"/>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bn-IN" sz="3600" dirty="0" smtClean="0">
                <a:solidFill>
                  <a:srgbClr val="002060"/>
                </a:solidFill>
                <a:latin typeface="NikoshBAN" panose="02000000000000000000" pitchFamily="2" charset="0"/>
                <a:cs typeface="NikoshBAN" panose="02000000000000000000" pitchFamily="2" charset="0"/>
              </a:rPr>
              <a:t>প্রাকৃতিক সম্পদ ও মানবসৃষ্ট সম্পদের মধ্যে মিল ও পার্থক্য কোথায় তা পাঁচটি বাক্যে লিখবে।</a:t>
            </a:r>
            <a:endParaRPr lang="en-US" sz="36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3462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966" y="291158"/>
            <a:ext cx="11592234" cy="6192972"/>
          </a:xfrm>
          <a:prstGeom prst="rect">
            <a:avLst/>
          </a:prstGeom>
        </p:spPr>
      </p:pic>
      <p:sp>
        <p:nvSpPr>
          <p:cNvPr id="2" name="TextBox 1"/>
          <p:cNvSpPr txBox="1"/>
          <p:nvPr/>
        </p:nvSpPr>
        <p:spPr>
          <a:xfrm>
            <a:off x="471948" y="5899355"/>
            <a:ext cx="3008671" cy="584775"/>
          </a:xfrm>
          <a:prstGeom prst="rect">
            <a:avLst/>
          </a:prstGeom>
          <a:noFill/>
        </p:spPr>
        <p:txBody>
          <a:bodyPr wrap="square" rtlCol="0">
            <a:spAutoFit/>
          </a:bodyPr>
          <a:lstStyle/>
          <a:p>
            <a:r>
              <a:rPr lang="en-US" sz="3200" dirty="0"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Golam </a:t>
            </a:r>
            <a:r>
              <a:rPr lang="en-US" sz="3200" dirty="0" err="1"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Mostofa</a:t>
            </a:r>
            <a:endParaRPr lang="en-US" sz="3200" dirty="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endParaRPr>
          </a:p>
        </p:txBody>
      </p:sp>
      <p:sp>
        <p:nvSpPr>
          <p:cNvPr id="4" name="TextBox 3"/>
          <p:cNvSpPr txBox="1"/>
          <p:nvPr/>
        </p:nvSpPr>
        <p:spPr>
          <a:xfrm>
            <a:off x="471948" y="2633592"/>
            <a:ext cx="10102645" cy="923330"/>
          </a:xfrm>
          <a:prstGeom prst="rect">
            <a:avLst/>
          </a:prstGeom>
          <a:noFill/>
        </p:spPr>
        <p:txBody>
          <a:bodyPr wrap="square" rtlCol="0">
            <a:spAutoFit/>
          </a:bodyPr>
          <a:lstStyle/>
          <a:p>
            <a:pPr algn="ctr"/>
            <a:r>
              <a:rPr lang="bn-IN" sz="54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 অনেক অনেক ধন্যবাদ ও শুভকামনা </a:t>
            </a:r>
            <a:endParaRPr lang="en-US" sz="54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9841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71948" y="604012"/>
            <a:ext cx="11272154" cy="5880118"/>
            <a:chOff x="471948" y="604012"/>
            <a:chExt cx="11272154" cy="5880118"/>
          </a:xfrm>
        </p:grpSpPr>
        <p:sp>
          <p:nvSpPr>
            <p:cNvPr id="6" name="TextBox 5">
              <a:extLst>
                <a:ext uri="{FF2B5EF4-FFF2-40B4-BE49-F238E27FC236}">
                  <a16:creationId xmlns:a16="http://schemas.microsoft.com/office/drawing/2014/main" id="{98B060FD-E8FD-410B-B506-00283738467C}"/>
                </a:ext>
              </a:extLst>
            </p:cNvPr>
            <p:cNvSpPr txBox="1"/>
            <p:nvPr/>
          </p:nvSpPr>
          <p:spPr>
            <a:xfrm>
              <a:off x="4543323" y="1077447"/>
              <a:ext cx="3937000" cy="923330"/>
            </a:xfrm>
            <a:prstGeom prst="rect">
              <a:avLst/>
            </a:prstGeom>
            <a:noFill/>
          </p:spPr>
          <p:txBody>
            <a:bodyPr wrap="square" rtlCol="0">
              <a:spAutoFit/>
            </a:bodyPr>
            <a:lstStyle/>
            <a:p>
              <a:pPr algn="ctr"/>
              <a:r>
                <a:rPr lang="bn-IN"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 পরিচিতিঃ</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8" name="Group 7"/>
            <p:cNvGrpSpPr/>
            <p:nvPr/>
          </p:nvGrpSpPr>
          <p:grpSpPr>
            <a:xfrm>
              <a:off x="471948" y="604012"/>
              <a:ext cx="11272154" cy="5880118"/>
              <a:chOff x="471948" y="604012"/>
              <a:chExt cx="11272154" cy="5880118"/>
            </a:xfrm>
          </p:grpSpPr>
          <p:sp>
            <p:nvSpPr>
              <p:cNvPr id="2" name="TextBox 1"/>
              <p:cNvSpPr txBox="1"/>
              <p:nvPr/>
            </p:nvSpPr>
            <p:spPr>
              <a:xfrm>
                <a:off x="471948" y="5899355"/>
                <a:ext cx="3008671" cy="584775"/>
              </a:xfrm>
              <a:prstGeom prst="rect">
                <a:avLst/>
              </a:prstGeom>
              <a:noFill/>
            </p:spPr>
            <p:txBody>
              <a:bodyPr wrap="square" rtlCol="0">
                <a:spAutoFit/>
              </a:bodyPr>
              <a:lstStyle/>
              <a:p>
                <a:r>
                  <a:rPr lang="en-US" sz="3200" dirty="0"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Golam </a:t>
                </a:r>
                <a:r>
                  <a:rPr lang="en-US" sz="3200" dirty="0" err="1"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Mostofa</a:t>
                </a:r>
                <a:endParaRPr lang="en-US" sz="3200" dirty="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endParaRPr>
              </a:p>
            </p:txBody>
          </p:sp>
          <p:grpSp>
            <p:nvGrpSpPr>
              <p:cNvPr id="3" name="Group 2">
                <a:extLst>
                  <a:ext uri="{FF2B5EF4-FFF2-40B4-BE49-F238E27FC236}">
                    <a16:creationId xmlns:a16="http://schemas.microsoft.com/office/drawing/2014/main" id="{DB410A0A-FC39-45C5-89D9-C43A2F2EBBA4}"/>
                  </a:ext>
                </a:extLst>
              </p:cNvPr>
              <p:cNvGrpSpPr/>
              <p:nvPr/>
            </p:nvGrpSpPr>
            <p:grpSpPr>
              <a:xfrm>
                <a:off x="1723595" y="604012"/>
                <a:ext cx="7112000" cy="5055462"/>
                <a:chOff x="853440" y="648257"/>
                <a:chExt cx="7112000" cy="5055462"/>
              </a:xfrm>
            </p:grpSpPr>
            <p:sp>
              <p:nvSpPr>
                <p:cNvPr id="4" name="TextBox 3">
                  <a:extLst>
                    <a:ext uri="{FF2B5EF4-FFF2-40B4-BE49-F238E27FC236}">
                      <a16:creationId xmlns:a16="http://schemas.microsoft.com/office/drawing/2014/main" id="{B0CBFCE1-A9B3-447F-8AEC-B680CC42BAF4}"/>
                    </a:ext>
                  </a:extLst>
                </p:cNvPr>
                <p:cNvSpPr txBox="1"/>
                <p:nvPr/>
              </p:nvSpPr>
              <p:spPr>
                <a:xfrm>
                  <a:off x="853440" y="2656731"/>
                  <a:ext cx="7112000" cy="3046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bn-IN" sz="4800" dirty="0">
                      <a:solidFill>
                        <a:schemeClr val="accent6">
                          <a:lumMod val="50000"/>
                        </a:schemeClr>
                      </a:solidFill>
                      <a:latin typeface="NikoshBAN" panose="02000000000000000000" pitchFamily="2" charset="0"/>
                      <a:cs typeface="NikoshBAN" panose="02000000000000000000" pitchFamily="2" charset="0"/>
                    </a:rPr>
                    <a:t>মোঃ গোলাম মোস্তফা</a:t>
                  </a:r>
                </a:p>
                <a:p>
                  <a:r>
                    <a:rPr lang="bn-IN" sz="4800" dirty="0">
                      <a:solidFill>
                        <a:schemeClr val="accent6">
                          <a:lumMod val="50000"/>
                        </a:schemeClr>
                      </a:solidFill>
                      <a:latin typeface="NikoshBAN" panose="02000000000000000000" pitchFamily="2" charset="0"/>
                      <a:cs typeface="NikoshBAN" panose="02000000000000000000" pitchFamily="2" charset="0"/>
                    </a:rPr>
                    <a:t>সহকারি শিক্ষক</a:t>
                  </a:r>
                </a:p>
                <a:p>
                  <a:r>
                    <a:rPr lang="bn-IN" sz="4800" dirty="0">
                      <a:solidFill>
                        <a:schemeClr val="accent6">
                          <a:lumMod val="50000"/>
                        </a:schemeClr>
                      </a:solidFill>
                      <a:latin typeface="NikoshBAN" panose="02000000000000000000" pitchFamily="2" charset="0"/>
                      <a:cs typeface="NikoshBAN" panose="02000000000000000000" pitchFamily="2" charset="0"/>
                    </a:rPr>
                    <a:t>চেংগাড়া সরকারি প্রাথমিক বিদ্যালয়</a:t>
                  </a:r>
                </a:p>
                <a:p>
                  <a:r>
                    <a:rPr lang="bn-IN" sz="4800" dirty="0">
                      <a:solidFill>
                        <a:schemeClr val="accent6">
                          <a:lumMod val="50000"/>
                        </a:schemeClr>
                      </a:solidFill>
                      <a:latin typeface="NikoshBAN" panose="02000000000000000000" pitchFamily="2" charset="0"/>
                      <a:cs typeface="NikoshBAN" panose="02000000000000000000" pitchFamily="2" charset="0"/>
                    </a:rPr>
                    <a:t>গাংনী, মেহেরপুর।</a:t>
                  </a:r>
                  <a:endParaRPr lang="en-US" sz="4800" dirty="0">
                    <a:solidFill>
                      <a:schemeClr val="accent6">
                        <a:lumMod val="50000"/>
                      </a:schemeClr>
                    </a:solidFill>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A16FD141-A13B-431B-A6CB-7A77745AC0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1320" y="648257"/>
                  <a:ext cx="1851160" cy="17083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9316" y="3586427"/>
                <a:ext cx="3204786" cy="2791060"/>
              </a:xfrm>
              <a:prstGeom prst="rect">
                <a:avLst/>
              </a:prstGeom>
            </p:spPr>
          </p:pic>
        </p:grpSp>
      </p:grpSp>
    </p:spTree>
    <p:extLst>
      <p:ext uri="{BB962C8B-B14F-4D97-AF65-F5344CB8AC3E}">
        <p14:creationId xmlns:p14="http://schemas.microsoft.com/office/powerpoint/2010/main" val="1150157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71948" y="736694"/>
            <a:ext cx="11272154" cy="5747436"/>
            <a:chOff x="471948" y="736694"/>
            <a:chExt cx="11272154" cy="5747436"/>
          </a:xfrm>
        </p:grpSpPr>
        <p:sp>
          <p:nvSpPr>
            <p:cNvPr id="2" name="TextBox 1"/>
            <p:cNvSpPr txBox="1"/>
            <p:nvPr/>
          </p:nvSpPr>
          <p:spPr>
            <a:xfrm>
              <a:off x="471948" y="5899355"/>
              <a:ext cx="3008671" cy="584775"/>
            </a:xfrm>
            <a:prstGeom prst="rect">
              <a:avLst/>
            </a:prstGeom>
            <a:noFill/>
          </p:spPr>
          <p:txBody>
            <a:bodyPr wrap="square" rtlCol="0">
              <a:spAutoFit/>
            </a:bodyPr>
            <a:lstStyle/>
            <a:p>
              <a:r>
                <a:rPr lang="en-US" sz="3200" dirty="0"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Golam </a:t>
              </a:r>
              <a:r>
                <a:rPr lang="en-US" sz="3200" dirty="0" err="1"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Mostofa</a:t>
              </a:r>
              <a:endParaRPr lang="en-US" sz="3200" dirty="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endParaRPr>
            </a:p>
          </p:txBody>
        </p:sp>
        <p:sp>
          <p:nvSpPr>
            <p:cNvPr id="3" name="TextBox 2">
              <a:extLst>
                <a:ext uri="{FF2B5EF4-FFF2-40B4-BE49-F238E27FC236}">
                  <a16:creationId xmlns:a16="http://schemas.microsoft.com/office/drawing/2014/main" id="{08B6A7FF-E0E7-4E3A-8AA6-B3C4A8A3FFDC}"/>
                </a:ext>
              </a:extLst>
            </p:cNvPr>
            <p:cNvSpPr txBox="1"/>
            <p:nvPr/>
          </p:nvSpPr>
          <p:spPr>
            <a:xfrm>
              <a:off x="1976283" y="736694"/>
              <a:ext cx="3860800" cy="830997"/>
            </a:xfrm>
            <a:prstGeom prst="rect">
              <a:avLst/>
            </a:prstGeom>
            <a:noFill/>
          </p:spPr>
          <p:txBody>
            <a:bodyPr wrap="square" rtlCol="0">
              <a:spAutoFit/>
            </a:bodyPr>
            <a:lstStyle/>
            <a:p>
              <a:pPr algn="ctr"/>
              <a:r>
                <a:rPr lang="bn-IN" sz="4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 পরিচিতিঃ</a:t>
              </a:r>
              <a:endParaRPr lang="en-US" sz="4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19520F1C-8972-419E-96CC-DBD855C01372}"/>
                </a:ext>
              </a:extLst>
            </p:cNvPr>
            <p:cNvSpPr txBox="1"/>
            <p:nvPr/>
          </p:nvSpPr>
          <p:spPr>
            <a:xfrm>
              <a:off x="1513840" y="1732975"/>
              <a:ext cx="7585915" cy="3170099"/>
            </a:xfrm>
            <a:prstGeom prst="rect">
              <a:avLst/>
            </a:prstGeom>
            <a:noFill/>
            <a:ln w="38100">
              <a:solidFill>
                <a:srgbClr val="00B050"/>
              </a:solidFill>
            </a:ln>
          </p:spPr>
          <p:txBody>
            <a:bodyPr wrap="square" rtlCol="0">
              <a:spAutoFit/>
            </a:bodyPr>
            <a:lstStyle/>
            <a:p>
              <a:pPr algn="ctr"/>
              <a:r>
                <a:rPr lang="bn-IN" sz="40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 পঞ্চম</a:t>
              </a:r>
            </a:p>
            <a:p>
              <a:pPr algn="ctr"/>
              <a:r>
                <a:rPr lang="bn-IN" sz="40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 প্রাথমিক বিজ্ঞান</a:t>
              </a:r>
            </a:p>
            <a:p>
              <a:pPr algn="ctr"/>
              <a:r>
                <a:rPr lang="bn-IN" sz="40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 শিরোনামঃ </a:t>
              </a:r>
              <a:r>
                <a:rPr lang="bn-IN" sz="40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প্রাকৃতিক সম্পদ</a:t>
              </a:r>
              <a:endParaRPr lang="bn-IN" sz="40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40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পাঠ্যাংশঃ </a:t>
              </a:r>
              <a:r>
                <a:rPr lang="bn-IN" sz="40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আমাদের সম্পদ</a:t>
              </a:r>
              <a:endParaRPr lang="bn-IN" sz="40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40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তারিখঃ </a:t>
              </a:r>
              <a:r>
                <a:rPr lang="bn-IN" sz="40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০৮/১২/২০২০ </a:t>
              </a:r>
              <a:r>
                <a:rPr lang="bn-IN" sz="40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খ্রিঃ।</a:t>
              </a:r>
              <a:endParaRPr lang="en-US" sz="40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9316" y="3586427"/>
              <a:ext cx="3204786" cy="2791060"/>
            </a:xfrm>
            <a:prstGeom prst="rect">
              <a:avLst/>
            </a:prstGeom>
          </p:spPr>
        </p:pic>
      </p:grpSp>
    </p:spTree>
    <p:extLst>
      <p:ext uri="{BB962C8B-B14F-4D97-AF65-F5344CB8AC3E}">
        <p14:creationId xmlns:p14="http://schemas.microsoft.com/office/powerpoint/2010/main" val="3039250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80508" y="2082506"/>
            <a:ext cx="11272154" cy="4442959"/>
            <a:chOff x="471948" y="2041171"/>
            <a:chExt cx="11272154" cy="4442959"/>
          </a:xfrm>
        </p:grpSpPr>
        <p:sp>
          <p:nvSpPr>
            <p:cNvPr id="2" name="TextBox 1"/>
            <p:cNvSpPr txBox="1"/>
            <p:nvPr/>
          </p:nvSpPr>
          <p:spPr>
            <a:xfrm>
              <a:off x="471948" y="5899355"/>
              <a:ext cx="3008671" cy="584775"/>
            </a:xfrm>
            <a:prstGeom prst="rect">
              <a:avLst/>
            </a:prstGeom>
            <a:noFill/>
          </p:spPr>
          <p:txBody>
            <a:bodyPr wrap="square" rtlCol="0">
              <a:spAutoFit/>
            </a:bodyPr>
            <a:lstStyle/>
            <a:p>
              <a:pPr algn="just"/>
              <a:r>
                <a:rPr lang="en-US" sz="3200" dirty="0"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Golam </a:t>
              </a:r>
              <a:r>
                <a:rPr lang="en-US" sz="3200" dirty="0" err="1"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Mostofa</a:t>
              </a:r>
              <a:endParaRPr lang="en-US" sz="3200" dirty="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endParaRPr>
            </a:p>
          </p:txBody>
        </p:sp>
        <p:sp>
          <p:nvSpPr>
            <p:cNvPr id="4" name="TextBox 3">
              <a:extLst>
                <a:ext uri="{FF2B5EF4-FFF2-40B4-BE49-F238E27FC236}">
                  <a16:creationId xmlns:a16="http://schemas.microsoft.com/office/drawing/2014/main" id="{19520F1C-8972-419E-96CC-DBD855C01372}"/>
                </a:ext>
              </a:extLst>
            </p:cNvPr>
            <p:cNvSpPr txBox="1"/>
            <p:nvPr/>
          </p:nvSpPr>
          <p:spPr>
            <a:xfrm>
              <a:off x="1051560" y="2041171"/>
              <a:ext cx="10692542" cy="2123658"/>
            </a:xfrm>
            <a:prstGeom prst="rect">
              <a:avLst/>
            </a:prstGeom>
            <a:noFill/>
            <a:ln w="38100">
              <a:solidFill>
                <a:srgbClr val="00B050"/>
              </a:solidFill>
            </a:ln>
          </p:spPr>
          <p:txBody>
            <a:bodyPr wrap="square" rtlCol="0">
              <a:spAutoFit/>
            </a:bodyPr>
            <a:lstStyle/>
            <a:p>
              <a:pPr algn="just"/>
              <a:r>
                <a:rPr lang="bn-IN" sz="66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১৭.১.১ প্রাকৃতিক ও কৃত্রিম সম্পদের গুরুত্ব ও সীমাবদ্ধতা বর্ণনা করতে পারবে। </a:t>
              </a:r>
              <a:endParaRPr lang="en-US" sz="6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1180" y="4371863"/>
              <a:ext cx="2302922" cy="2005623"/>
            </a:xfrm>
            <a:prstGeom prst="rect">
              <a:avLst/>
            </a:prstGeom>
          </p:spPr>
        </p:pic>
      </p:grpSp>
      <p:sp>
        <p:nvSpPr>
          <p:cNvPr id="7" name="Rectangle 6"/>
          <p:cNvSpPr/>
          <p:nvPr/>
        </p:nvSpPr>
        <p:spPr>
          <a:xfrm>
            <a:off x="1884843" y="759067"/>
            <a:ext cx="3475631" cy="1323439"/>
          </a:xfrm>
          <a:prstGeom prst="rect">
            <a:avLst/>
          </a:prstGeom>
        </p:spPr>
        <p:txBody>
          <a:bodyPr wrap="none">
            <a:spAutoFit/>
          </a:bodyPr>
          <a:lstStyle/>
          <a:p>
            <a:pPr algn="ctr"/>
            <a:r>
              <a:rPr lang="bn-IN" sz="80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শিখণফলঃ</a:t>
            </a:r>
          </a:p>
        </p:txBody>
      </p:sp>
    </p:spTree>
    <p:extLst>
      <p:ext uri="{BB962C8B-B14F-4D97-AF65-F5344CB8AC3E}">
        <p14:creationId xmlns:p14="http://schemas.microsoft.com/office/powerpoint/2010/main" val="171302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948" y="5899355"/>
            <a:ext cx="3008671" cy="584775"/>
          </a:xfrm>
          <a:prstGeom prst="rect">
            <a:avLst/>
          </a:prstGeom>
          <a:noFill/>
        </p:spPr>
        <p:txBody>
          <a:bodyPr wrap="square" rtlCol="0">
            <a:spAutoFit/>
          </a:bodyPr>
          <a:lstStyle/>
          <a:p>
            <a:r>
              <a:rPr lang="en-US" sz="3200" dirty="0"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Golam </a:t>
            </a:r>
            <a:r>
              <a:rPr lang="en-US" sz="3200" dirty="0" err="1"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Mostofa</a:t>
            </a:r>
            <a:endParaRPr lang="en-US" sz="3200" dirty="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endParaRPr>
          </a:p>
        </p:txBody>
      </p:sp>
      <p:sp>
        <p:nvSpPr>
          <p:cNvPr id="3" name="TextBox 2">
            <a:extLst>
              <a:ext uri="{FF2B5EF4-FFF2-40B4-BE49-F238E27FC236}">
                <a16:creationId xmlns:a16="http://schemas.microsoft.com/office/drawing/2014/main" id="{20685F27-CDE5-4D8D-B5AD-CF514FA8786F}"/>
              </a:ext>
            </a:extLst>
          </p:cNvPr>
          <p:cNvSpPr txBox="1"/>
          <p:nvPr/>
        </p:nvSpPr>
        <p:spPr>
          <a:xfrm>
            <a:off x="3104697" y="390951"/>
            <a:ext cx="6837680" cy="1015663"/>
          </a:xfrm>
          <a:prstGeom prst="rect">
            <a:avLst/>
          </a:prstGeom>
          <a:noFill/>
        </p:spPr>
        <p:txBody>
          <a:bodyPr wrap="square" rtlCol="0">
            <a:spAutoFit/>
          </a:bodyPr>
          <a:lstStyle/>
          <a:p>
            <a:pPr algn="ctr"/>
            <a:r>
              <a:rPr lang="bn-IN" sz="6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এসো আমরা কিছু ছবি দেখি </a:t>
            </a:r>
            <a:endParaRPr lang="en-US" sz="6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452" b="14645"/>
          <a:stretch/>
        </p:blipFill>
        <p:spPr>
          <a:xfrm>
            <a:off x="959976" y="1438671"/>
            <a:ext cx="5041285" cy="39149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0678" y="1438673"/>
            <a:ext cx="5220930" cy="39149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1288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par>
                                <p:cTn id="20" presetID="25"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948" y="5899355"/>
            <a:ext cx="3008671" cy="584775"/>
          </a:xfrm>
          <a:prstGeom prst="rect">
            <a:avLst/>
          </a:prstGeom>
          <a:noFill/>
        </p:spPr>
        <p:txBody>
          <a:bodyPr wrap="square" rtlCol="0">
            <a:spAutoFit/>
          </a:bodyPr>
          <a:lstStyle/>
          <a:p>
            <a:r>
              <a:rPr lang="en-US" sz="3200" dirty="0"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Golam </a:t>
            </a:r>
            <a:r>
              <a:rPr lang="en-US" sz="3200" dirty="0" err="1"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Mostofa</a:t>
            </a:r>
            <a:endParaRPr lang="en-US" sz="3200" dirty="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883" y="1487271"/>
            <a:ext cx="5131709" cy="40663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6053" y="1487271"/>
            <a:ext cx="5131709" cy="40663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extBox 8">
            <a:extLst>
              <a:ext uri="{FF2B5EF4-FFF2-40B4-BE49-F238E27FC236}">
                <a16:creationId xmlns:a16="http://schemas.microsoft.com/office/drawing/2014/main" id="{7FD841F5-BFF7-437A-9820-868F0CCF5774}"/>
              </a:ext>
            </a:extLst>
          </p:cNvPr>
          <p:cNvSpPr txBox="1"/>
          <p:nvPr/>
        </p:nvSpPr>
        <p:spPr>
          <a:xfrm>
            <a:off x="3480619" y="5835238"/>
            <a:ext cx="6837680" cy="707886"/>
          </a:xfrm>
          <a:prstGeom prst="rect">
            <a:avLst/>
          </a:prstGeom>
          <a:noFill/>
        </p:spPr>
        <p:txBody>
          <a:bodyPr wrap="square" rtlCol="0">
            <a:spAutoFit/>
          </a:bodyPr>
          <a:lstStyle/>
          <a:p>
            <a:pPr algn="ctr"/>
            <a:r>
              <a:rPr lang="bn-IN" sz="40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 উপরের ছবিতে কি দেখতে পেলাম?</a:t>
            </a:r>
            <a:endParaRPr lang="en-US" sz="40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8286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948" y="5899355"/>
            <a:ext cx="3008671" cy="584775"/>
          </a:xfrm>
          <a:prstGeom prst="rect">
            <a:avLst/>
          </a:prstGeom>
          <a:noFill/>
        </p:spPr>
        <p:txBody>
          <a:bodyPr wrap="square" rtlCol="0">
            <a:spAutoFit/>
          </a:bodyPr>
          <a:lstStyle/>
          <a:p>
            <a:r>
              <a:rPr lang="en-US" sz="3200" dirty="0"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Golam </a:t>
            </a:r>
            <a:r>
              <a:rPr lang="en-US" sz="3200" dirty="0" err="1"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Mostofa</a:t>
            </a:r>
            <a:endParaRPr lang="en-US" sz="3200" dirty="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endParaRPr>
          </a:p>
        </p:txBody>
      </p:sp>
      <p:sp>
        <p:nvSpPr>
          <p:cNvPr id="4" name="TextBox 3">
            <a:extLst>
              <a:ext uri="{FF2B5EF4-FFF2-40B4-BE49-F238E27FC236}">
                <a16:creationId xmlns:a16="http://schemas.microsoft.com/office/drawing/2014/main" id="{69EFCAD6-D037-42A7-98BB-D9648426AAF6}"/>
              </a:ext>
            </a:extLst>
          </p:cNvPr>
          <p:cNvSpPr txBox="1"/>
          <p:nvPr/>
        </p:nvSpPr>
        <p:spPr>
          <a:xfrm>
            <a:off x="3728720" y="1148080"/>
            <a:ext cx="4704080" cy="1107996"/>
          </a:xfrm>
          <a:prstGeom prst="rect">
            <a:avLst/>
          </a:prstGeom>
          <a:noFill/>
        </p:spPr>
        <p:txBody>
          <a:bodyPr wrap="square" rtlCol="0">
            <a:spAutoFit/>
          </a:bodyPr>
          <a:lstStyle/>
          <a:p>
            <a:pPr algn="ctr"/>
            <a:r>
              <a:rPr lang="bn-IN" sz="6600" b="1" dirty="0">
                <a:solidFill>
                  <a:schemeClr val="accent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 পাঠ</a:t>
            </a:r>
            <a:endParaRPr lang="en-US" sz="6600" b="1" dirty="0">
              <a:solidFill>
                <a:schemeClr val="accent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1681317" y="2389239"/>
            <a:ext cx="9026012" cy="2215991"/>
          </a:xfrm>
          <a:prstGeom prst="rect">
            <a:avLst/>
          </a:prstGeom>
          <a:noFill/>
        </p:spPr>
        <p:txBody>
          <a:bodyPr wrap="square" rtlCol="0">
            <a:spAutoFit/>
          </a:bodyPr>
          <a:lstStyle/>
          <a:p>
            <a:r>
              <a:rPr lang="bn-IN" sz="13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আমাদের সম্পদ </a:t>
            </a:r>
            <a:endParaRPr lang="en-US" sz="13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8352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948" y="5899355"/>
            <a:ext cx="3008671" cy="584775"/>
          </a:xfrm>
          <a:prstGeom prst="rect">
            <a:avLst/>
          </a:prstGeom>
          <a:noFill/>
        </p:spPr>
        <p:txBody>
          <a:bodyPr wrap="square" rtlCol="0">
            <a:spAutoFit/>
          </a:bodyPr>
          <a:lstStyle/>
          <a:p>
            <a:r>
              <a:rPr lang="en-US" sz="3200" dirty="0"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Golam </a:t>
            </a:r>
            <a:r>
              <a:rPr lang="en-US" sz="3200" dirty="0" err="1"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Mostofa</a:t>
            </a:r>
            <a:endParaRPr lang="en-US" sz="3200" dirty="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endParaRPr>
          </a:p>
        </p:txBody>
      </p:sp>
      <p:sp>
        <p:nvSpPr>
          <p:cNvPr id="3" name="TextBox 2"/>
          <p:cNvSpPr txBox="1"/>
          <p:nvPr/>
        </p:nvSpPr>
        <p:spPr>
          <a:xfrm>
            <a:off x="1253613" y="1224116"/>
            <a:ext cx="10073149" cy="4524315"/>
          </a:xfrm>
          <a:prstGeom prst="rect">
            <a:avLst/>
          </a:prstGeom>
          <a:solidFill>
            <a:schemeClr val="accent6">
              <a:lumMod val="20000"/>
              <a:lumOff val="80000"/>
            </a:schemeClr>
          </a:solidFill>
          <a:ln w="38100">
            <a:solidFill>
              <a:schemeClr val="accent2">
                <a:lumMod val="50000"/>
              </a:schemeClr>
            </a:solidFill>
          </a:ln>
        </p:spPr>
        <p:txBody>
          <a:bodyPr wrap="square" rtlCol="0">
            <a:spAutoFit/>
          </a:bodyPr>
          <a:lstStyle/>
          <a:p>
            <a:pPr algn="just"/>
            <a:r>
              <a:rPr lang="bn-IN" sz="7200" dirty="0" smtClean="0">
                <a:latin typeface="NikoshBAN" panose="02000000000000000000" pitchFamily="2" charset="0"/>
                <a:cs typeface="NikoshBAN" panose="02000000000000000000" pitchFamily="2" charset="0"/>
              </a:rPr>
              <a:t>আমরা আমাদের চারপাশে তাকালে নানা ধরণের সম্পদ দেখতে পাই। এ সকল সম্পদকে দুই ভাগে ভাগ করা যায়। </a:t>
            </a:r>
            <a:endParaRPr lang="en-US" sz="7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1043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948" y="5899355"/>
            <a:ext cx="3008671" cy="584775"/>
          </a:xfrm>
          <a:prstGeom prst="rect">
            <a:avLst/>
          </a:prstGeom>
          <a:noFill/>
        </p:spPr>
        <p:txBody>
          <a:bodyPr wrap="square" rtlCol="0">
            <a:spAutoFit/>
          </a:bodyPr>
          <a:lstStyle/>
          <a:p>
            <a:r>
              <a:rPr lang="en-US" sz="3200" dirty="0"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Golam </a:t>
            </a:r>
            <a:r>
              <a:rPr lang="en-US" sz="3200" dirty="0" err="1" smtClean="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rPr>
              <a:t>Mostofa</a:t>
            </a:r>
            <a:endParaRPr lang="en-US" sz="3200" dirty="0">
              <a:solidFill>
                <a:schemeClr val="accent4">
                  <a:lumMod val="50000"/>
                </a:schemeClr>
              </a:solidFill>
              <a:effectLst>
                <a:outerShdw blurRad="38100" dist="38100" dir="2700000" algn="tl">
                  <a:srgbClr val="000000">
                    <a:alpha val="43137"/>
                  </a:srgbClr>
                </a:outerShdw>
              </a:effectLst>
              <a:latin typeface="Blackadder ITC" panose="04020505051007020D02" pitchFamily="82" charset="0"/>
            </a:endParaRPr>
          </a:p>
        </p:txBody>
      </p:sp>
      <p:sp>
        <p:nvSpPr>
          <p:cNvPr id="3" name="TextBox 2"/>
          <p:cNvSpPr txBox="1"/>
          <p:nvPr/>
        </p:nvSpPr>
        <p:spPr>
          <a:xfrm>
            <a:off x="3878826" y="1061883"/>
            <a:ext cx="4232787" cy="923330"/>
          </a:xfrm>
          <a:prstGeom prst="rect">
            <a:avLst/>
          </a:prstGeom>
          <a:noFill/>
        </p:spPr>
        <p:txBody>
          <a:bodyPr wrap="square" rtlCol="0">
            <a:spAutoFit/>
          </a:bodyPr>
          <a:lstStyle/>
          <a:p>
            <a:pPr algn="ctr"/>
            <a:r>
              <a:rPr lang="bn-IN" sz="5400" dirty="0" smtClean="0">
                <a:latin typeface="NikoshBAN" panose="02000000000000000000" pitchFamily="2" charset="0"/>
                <a:cs typeface="NikoshBAN" panose="02000000000000000000" pitchFamily="2" charset="0"/>
              </a:rPr>
              <a:t>আমাদের সম্পদ </a:t>
            </a:r>
            <a:endParaRPr lang="en-US" sz="5400" dirty="0">
              <a:latin typeface="NikoshBAN" panose="02000000000000000000" pitchFamily="2" charset="0"/>
              <a:cs typeface="NikoshBAN" panose="02000000000000000000" pitchFamily="2" charset="0"/>
            </a:endParaRPr>
          </a:p>
        </p:txBody>
      </p:sp>
      <p:sp>
        <p:nvSpPr>
          <p:cNvPr id="4" name="TextBox 3"/>
          <p:cNvSpPr txBox="1"/>
          <p:nvPr/>
        </p:nvSpPr>
        <p:spPr>
          <a:xfrm>
            <a:off x="1843548" y="2836606"/>
            <a:ext cx="3753464" cy="923330"/>
          </a:xfrm>
          <a:prstGeom prst="rect">
            <a:avLst/>
          </a:prstGeom>
          <a:solidFill>
            <a:schemeClr val="accent4"/>
          </a:solidFill>
        </p:spPr>
        <p:txBody>
          <a:bodyPr wrap="square" rtlCol="0">
            <a:spAutoFit/>
          </a:bodyPr>
          <a:lstStyle/>
          <a:p>
            <a:pPr algn="ctr"/>
            <a:r>
              <a:rPr lang="bn-IN" sz="5400" dirty="0" smtClean="0">
                <a:latin typeface="NikoshBAN" panose="02000000000000000000" pitchFamily="2" charset="0"/>
                <a:cs typeface="NikoshBAN" panose="02000000000000000000" pitchFamily="2" charset="0"/>
              </a:rPr>
              <a:t>প্রাকৃতিক সম্পদ </a:t>
            </a:r>
            <a:endParaRPr lang="en-US" sz="5400" dirty="0">
              <a:latin typeface="NikoshBAN" panose="02000000000000000000" pitchFamily="2" charset="0"/>
              <a:cs typeface="NikoshBAN" panose="02000000000000000000" pitchFamily="2" charset="0"/>
            </a:endParaRPr>
          </a:p>
        </p:txBody>
      </p:sp>
      <p:sp>
        <p:nvSpPr>
          <p:cNvPr id="5" name="TextBox 4"/>
          <p:cNvSpPr txBox="1"/>
          <p:nvPr/>
        </p:nvSpPr>
        <p:spPr>
          <a:xfrm>
            <a:off x="6474542" y="2836606"/>
            <a:ext cx="3753464" cy="923330"/>
          </a:xfrm>
          <a:prstGeom prst="rect">
            <a:avLst/>
          </a:prstGeom>
          <a:solidFill>
            <a:schemeClr val="accent6"/>
          </a:solidFill>
        </p:spPr>
        <p:txBody>
          <a:bodyPr wrap="square" rtlCol="0">
            <a:spAutoFit/>
          </a:bodyPr>
          <a:lstStyle/>
          <a:p>
            <a:pPr algn="ctr"/>
            <a:r>
              <a:rPr lang="bn-IN" sz="5400" dirty="0" smtClean="0">
                <a:latin typeface="NikoshBAN" panose="02000000000000000000" pitchFamily="2" charset="0"/>
                <a:cs typeface="NikoshBAN" panose="02000000000000000000" pitchFamily="2" charset="0"/>
              </a:rPr>
              <a:t>মানবসৃষ্ট সম্পদ </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6552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177</TotalTime>
  <Words>385</Words>
  <Application>Microsoft Office PowerPoint</Application>
  <PresentationFormat>Widescreen</PresentationFormat>
  <Paragraphs>57</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Blackadder ITC</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Aristo_NPC</dc:creator>
  <cp:lastModifiedBy>Aristo_NPC</cp:lastModifiedBy>
  <cp:revision>34</cp:revision>
  <dcterms:created xsi:type="dcterms:W3CDTF">2020-12-07T12:52:34Z</dcterms:created>
  <dcterms:modified xsi:type="dcterms:W3CDTF">2020-12-16T06:36:31Z</dcterms:modified>
</cp:coreProperties>
</file>