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81" r:id="rId4"/>
    <p:sldId id="282" r:id="rId5"/>
    <p:sldId id="283" r:id="rId6"/>
    <p:sldId id="284" r:id="rId7"/>
    <p:sldId id="262" r:id="rId8"/>
    <p:sldId id="272" r:id="rId9"/>
    <p:sldId id="285" r:id="rId10"/>
    <p:sldId id="286" r:id="rId11"/>
    <p:sldId id="287" r:id="rId12"/>
    <p:sldId id="288" r:id="rId13"/>
    <p:sldId id="289" r:id="rId14"/>
    <p:sldId id="270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D7A75-E5B3-43F2-84C9-283AFF9DD107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8C3C7-7861-4107-B461-896CFC1A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0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8C3C7-7861-4107-B461-896CFC1AE3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7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Teacher will help to make pair of students. After completing pair work, teacher show the correct answer.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CE8756-3A20-4296-852D-4D42D483E432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Teacher will help to make pair of students. After completing pair work, teacher show the correct answer.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CE8756-3A20-4296-852D-4D42D483E432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2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0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97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20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53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42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0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1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2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2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9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7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1B0C93-87B2-4C1E-B28C-25068146006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DA437-0C18-4609-A3D6-0CC01BAC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96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3618" y="2033584"/>
            <a:ext cx="47244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Rounded MT Bold" pitchFamily="34" charset="0"/>
              </a:rPr>
              <a:t>Md.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Rounded MT Bold" pitchFamily="34" charset="0"/>
              </a:rPr>
              <a:t>Manzur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Rounded MT Bold" pitchFamily="34" charset="0"/>
              </a:rPr>
              <a:t>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Arial Rounded MT Bold" pitchFamily="34" charset="0"/>
              </a:rPr>
              <a:t>Rahman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/>
              </a:solidFill>
              <a:latin typeface="Arial Rounded MT Bold" pitchFamily="34" charset="0"/>
            </a:endParaRPr>
          </a:p>
          <a:p>
            <a:pPr algn="ctr" eaLnBrk="0" hangingPunct="0">
              <a:defRPr/>
            </a:pPr>
            <a:r>
              <a:rPr lang="en-US" sz="2000" dirty="0">
                <a:latin typeface="Arial Rounded MT Bold" pitchFamily="34" charset="0"/>
              </a:rPr>
              <a:t>B.A. (Hon’s), M.A. (English)</a:t>
            </a:r>
          </a:p>
          <a:p>
            <a:pPr algn="ctr" eaLnBrk="0" hangingPunct="0">
              <a:defRPr/>
            </a:pPr>
            <a:r>
              <a:rPr lang="en-US" sz="2000" dirty="0">
                <a:latin typeface="Arial Rounded MT Bold" pitchFamily="34" charset="0"/>
              </a:rPr>
              <a:t>Assistant Teacher (English)</a:t>
            </a:r>
          </a:p>
          <a:p>
            <a:pPr algn="ctr" eaLnBrk="0" hangingPunct="0">
              <a:defRPr/>
            </a:pPr>
            <a:r>
              <a:rPr lang="en-US" sz="2000" dirty="0" err="1">
                <a:latin typeface="Arial Rounded MT Bold" pitchFamily="34" charset="0"/>
              </a:rPr>
              <a:t>Goonvari</a:t>
            </a:r>
            <a:r>
              <a:rPr lang="en-US" sz="2000" dirty="0">
                <a:latin typeface="Arial Rounded MT Bold" pitchFamily="34" charset="0"/>
              </a:rPr>
              <a:t> B.L. High School,</a:t>
            </a:r>
          </a:p>
          <a:p>
            <a:pPr algn="ctr" eaLnBrk="0" hangingPunct="0">
              <a:defRPr/>
            </a:pPr>
            <a:r>
              <a:rPr lang="en-US" sz="2000" dirty="0" err="1">
                <a:latin typeface="Arial Rounded MT Bold" pitchFamily="34" charset="0"/>
              </a:rPr>
              <a:t>Fulchhari</a:t>
            </a:r>
            <a:r>
              <a:rPr lang="en-US" sz="2000" dirty="0">
                <a:latin typeface="Arial Rounded MT Bold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</a:rPr>
              <a:t>Gaibandha</a:t>
            </a:r>
            <a:endParaRPr lang="en-US" sz="2000" dirty="0">
              <a:latin typeface="Arial Rounded MT Bold" pitchFamily="34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1600" dirty="0" smtClean="0">
                <a:latin typeface="Arial Rounded MT Bold" pitchFamily="34" charset="0"/>
              </a:rPr>
              <a:t>E-mail</a:t>
            </a:r>
            <a:r>
              <a:rPr lang="en-US" sz="1600" dirty="0">
                <a:latin typeface="Arial Rounded MT Bold" pitchFamily="34" charset="0"/>
              </a:rPr>
              <a:t>: </a:t>
            </a:r>
            <a:r>
              <a:rPr lang="en-US" sz="1600" dirty="0" smtClean="0">
                <a:latin typeface="Arial Rounded MT Bold" pitchFamily="34" charset="0"/>
              </a:rPr>
              <a:t>manzurrahman12@yahoo.com</a:t>
            </a:r>
            <a:endParaRPr lang="en-US" sz="1600" dirty="0">
              <a:latin typeface="Arial Rounded MT Bold" pitchFamily="34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738018" y="2506054"/>
            <a:ext cx="60055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</a:rPr>
              <a:t>Class:</a:t>
            </a:r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 ix</a:t>
            </a:r>
          </a:p>
          <a:p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</a:rPr>
              <a:t>Subject: </a:t>
            </a:r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English 2</a:t>
            </a:r>
            <a:r>
              <a:rPr lang="en-US" sz="2400" baseline="30000" dirty="0">
                <a:solidFill>
                  <a:srgbClr val="00B050"/>
                </a:solidFill>
                <a:latin typeface="Arial Black" panose="020B0A04020102020204" pitchFamily="34" charset="0"/>
              </a:rPr>
              <a:t>nd</a:t>
            </a:r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 Paper</a:t>
            </a:r>
          </a:p>
          <a:p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</a:rPr>
              <a:t>Time : 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40 </a:t>
            </a:r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minutes</a:t>
            </a:r>
          </a:p>
          <a:p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</a:rPr>
              <a:t>Title: 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Transformation of  Sentence</a:t>
            </a:r>
          </a:p>
          <a:p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Part-4</a:t>
            </a:r>
            <a:endParaRPr lang="en-US" sz="2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4470796" y="3290487"/>
            <a:ext cx="2514600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67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3035" y="323522"/>
            <a:ext cx="9286875" cy="1243013"/>
          </a:xfrm>
          <a:prstGeom prst="horizontalScroll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Rule No. 3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3034" y="1578263"/>
            <a:ext cx="928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►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Because of</a:t>
            </a:r>
            <a:endParaRPr lang="en-US" sz="2800" b="1" u="sng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2891" y="2351365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Because of my illness, I could not go to the book fair.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Since I was ill, I could not go to the book fair.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2891" y="4361140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Because of his being poor, he can not continue his study.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As he is poor</a:t>
            </a:r>
            <a:r>
              <a:rPr lang="en-US" sz="2800" b="1" dirty="0"/>
              <a:t>, he can not continue his study</a:t>
            </a:r>
            <a:r>
              <a:rPr lang="en-US" sz="2800" b="1" dirty="0" smtClean="0"/>
              <a:t>.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38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3035" y="323522"/>
            <a:ext cx="9286875" cy="1243013"/>
          </a:xfrm>
          <a:prstGeom prst="horizontalScroll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Rule No. 4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3034" y="1578263"/>
            <a:ext cx="928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►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In spite of/ Despite</a:t>
            </a:r>
            <a:endParaRPr lang="en-US" sz="2800" b="1" u="sng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2891" y="2351365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In spite of his being ill, he </a:t>
            </a:r>
            <a:r>
              <a:rPr lang="en-US" sz="2800" b="1" dirty="0" smtClean="0"/>
              <a:t>went out.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</a:t>
            </a:r>
            <a:r>
              <a:rPr lang="en-US" sz="2800" b="1" dirty="0" smtClean="0"/>
              <a:t>Though he was ill, he went out.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2891" y="4361140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Despite his having vast property, he doesn’t neglect the poor.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Although he </a:t>
            </a:r>
            <a:r>
              <a:rPr lang="en-US" sz="2800" b="1" dirty="0"/>
              <a:t>has vast property, he doesn’t </a:t>
            </a:r>
            <a:r>
              <a:rPr lang="en-US" sz="2800" b="1" dirty="0" smtClean="0"/>
              <a:t>neglect </a:t>
            </a:r>
            <a:r>
              <a:rPr lang="en-US" sz="2800" b="1" dirty="0"/>
              <a:t>the poor.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205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3035" y="323522"/>
            <a:ext cx="9286875" cy="1243013"/>
          </a:xfrm>
          <a:prstGeom prst="horizontalScroll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Rule No. 5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3034" y="1578263"/>
            <a:ext cx="928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►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Too + </a:t>
            </a:r>
            <a:r>
              <a:rPr lang="en-US" sz="2800" b="1" u="sng" dirty="0" err="1" smtClean="0"/>
              <a:t>Adj</a:t>
            </a:r>
            <a:r>
              <a:rPr lang="en-US" sz="2800" b="1" u="sng" dirty="0" smtClean="0"/>
              <a:t> + to</a:t>
            </a:r>
            <a:endParaRPr lang="en-US" sz="2800" b="1" u="sng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2891" y="2351365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He is too weak to walk.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He is so weak that he can not walk.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2891" y="4332565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She was too short to touch the roof.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Com: She was so short that she could not touch the roof.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329761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3035" y="323522"/>
            <a:ext cx="9286875" cy="1243013"/>
          </a:xfrm>
          <a:prstGeom prst="horizontalScroll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Rule No. 6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3034" y="1578263"/>
            <a:ext cx="928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►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To</a:t>
            </a:r>
            <a:endParaRPr lang="en-US" sz="2800" b="1" u="sng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2891" y="2351365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We eat to live.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We eat so that we can live.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2891" y="4332565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Students study to gain knowledge.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Com: Students study so that they can gain knowledge.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934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5016" y="242888"/>
            <a:ext cx="893298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  <a:cs typeface="Arial" charset="0"/>
              </a:rPr>
              <a:t>Home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en-US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  <a:cs typeface="Arial" charset="0"/>
              </a:rPr>
              <a:t>work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7237" y="1219200"/>
            <a:ext cx="10658475" cy="14465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400" b="1" dirty="0" smtClean="0"/>
              <a:t>Transform the following sentences into </a:t>
            </a:r>
            <a:r>
              <a:rPr lang="en-US" sz="4400" b="1" dirty="0" smtClean="0"/>
              <a:t>Complex</a:t>
            </a:r>
            <a:endParaRPr lang="en-US" sz="4400" b="1" dirty="0"/>
          </a:p>
        </p:txBody>
      </p:sp>
      <p:sp>
        <p:nvSpPr>
          <p:cNvPr id="11" name="Rectangle 10"/>
          <p:cNvSpPr/>
          <p:nvPr/>
        </p:nvSpPr>
        <p:spPr>
          <a:xfrm>
            <a:off x="1440655" y="2867025"/>
            <a:ext cx="9291638" cy="28051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en-US" sz="2800" dirty="0" smtClean="0">
                <a:latin typeface="Arial Black" pitchFamily="34" charset="0"/>
              </a:rPr>
              <a:t>The man was too old to speak.   </a:t>
            </a:r>
            <a:endParaRPr lang="en-US" sz="2800" dirty="0">
              <a:latin typeface="Arial Black" pitchFamily="34" charset="0"/>
            </a:endParaRPr>
          </a:p>
          <a:p>
            <a:pPr marL="457200" indent="-457200">
              <a:defRPr/>
            </a:pPr>
            <a:r>
              <a:rPr lang="en-US" sz="2800" dirty="0">
                <a:latin typeface="Arial Black" pitchFamily="34" charset="0"/>
              </a:rPr>
              <a:t>2. </a:t>
            </a:r>
            <a:r>
              <a:rPr lang="en-US" sz="2800" dirty="0" smtClean="0">
                <a:latin typeface="Arial Black" pitchFamily="34" charset="0"/>
              </a:rPr>
              <a:t>Despite his honesty, he committed suicide.</a:t>
            </a:r>
            <a:endParaRPr lang="en-US" sz="2800" dirty="0">
              <a:latin typeface="Arial Black" pitchFamily="34" charset="0"/>
            </a:endParaRPr>
          </a:p>
          <a:p>
            <a:pPr marL="457200" indent="-457200">
              <a:buFontTx/>
              <a:buAutoNum type="arabicPeriod" startAt="3"/>
              <a:defRPr/>
            </a:pPr>
            <a:r>
              <a:rPr lang="en-US" sz="2800" dirty="0" smtClean="0">
                <a:latin typeface="Arial Black" pitchFamily="34" charset="0"/>
              </a:rPr>
              <a:t>Because of his weakness, he failed.</a:t>
            </a:r>
            <a:endParaRPr lang="en-US" sz="2800" dirty="0">
              <a:latin typeface="Arial Black" pitchFamily="34" charset="0"/>
            </a:endParaRPr>
          </a:p>
          <a:p>
            <a:pPr marL="457200" indent="-457200">
              <a:defRPr/>
            </a:pPr>
            <a:r>
              <a:rPr lang="en-US" sz="2800" dirty="0">
                <a:latin typeface="Arial Black" pitchFamily="34" charset="0"/>
              </a:rPr>
              <a:t>4. </a:t>
            </a:r>
            <a:r>
              <a:rPr lang="en-US" sz="2800" dirty="0" smtClean="0">
                <a:latin typeface="Arial Black" pitchFamily="34" charset="0"/>
              </a:rPr>
              <a:t>Having knowledge, he was not selected.</a:t>
            </a:r>
            <a:endParaRPr lang="en-US" sz="2800" dirty="0" smtClean="0">
              <a:latin typeface="Arial Black" pitchFamily="34" charset="0"/>
            </a:endParaRPr>
          </a:p>
          <a:p>
            <a:pPr marL="457200" indent="-457200">
              <a:buFontTx/>
              <a:buAutoNum type="arabicPeriod" startAt="5"/>
              <a:defRPr/>
            </a:pPr>
            <a:r>
              <a:rPr lang="en-US" sz="2800" dirty="0" smtClean="0">
                <a:latin typeface="Arial Black" pitchFamily="34" charset="0"/>
              </a:rPr>
              <a:t>Farmers works hard to grow crops.  </a:t>
            </a:r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6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57200" y="1371600"/>
            <a:ext cx="11415711" cy="4071938"/>
          </a:xfrm>
          <a:prstGeom prst="cloudCallou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</a:rPr>
              <a:t>That’s All for Today.</a:t>
            </a:r>
          </a:p>
          <a:p>
            <a:pPr algn="ctr"/>
            <a:r>
              <a:rPr lang="en-US" sz="4400" b="1" dirty="0" smtClean="0">
                <a:solidFill>
                  <a:schemeClr val="accent2"/>
                </a:solidFill>
              </a:rPr>
              <a:t>See you in the next class.</a:t>
            </a:r>
          </a:p>
          <a:p>
            <a:pPr algn="ctr"/>
            <a:r>
              <a:rPr lang="en-US" sz="4400" b="1" dirty="0" smtClean="0">
                <a:solidFill>
                  <a:schemeClr val="accent2"/>
                </a:solidFill>
              </a:rPr>
              <a:t>Bye.</a:t>
            </a:r>
            <a:endParaRPr lang="en-US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6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871663" y="674689"/>
            <a:ext cx="9144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Welcome to my today’s class.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87" y="2319337"/>
            <a:ext cx="4205016" cy="4191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6335725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485776" y="242888"/>
            <a:ext cx="11229975" cy="133917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Look at the sentences</a:t>
            </a:r>
            <a:endParaRPr 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550" y="2481138"/>
            <a:ext cx="5172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He is very intelligent.</a:t>
            </a:r>
            <a:r>
              <a:rPr lang="bn-BD" sz="4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550" y="4795991"/>
            <a:ext cx="6986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he who is very intelligent.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270" y="2031898"/>
            <a:ext cx="3118036" cy="31180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8526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485776" y="242888"/>
            <a:ext cx="11229975" cy="133917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Look at the sentences</a:t>
            </a:r>
            <a:endParaRPr 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951" y="2437431"/>
            <a:ext cx="5172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is too poor to buy a dress.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1" y="4833240"/>
            <a:ext cx="7072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is so poor that he can not buy a dress.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737" y="1923521"/>
            <a:ext cx="4176713" cy="277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02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485776" y="242888"/>
            <a:ext cx="11444287" cy="211455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kind of changes do you notice in the sentences?</a:t>
            </a:r>
            <a:endParaRPr lang="en-US" sz="4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0162" y="3729038"/>
            <a:ext cx="10129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Simple to Complex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5967526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485776" y="242888"/>
            <a:ext cx="11444287" cy="211455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So our today’s lesson is on-</a:t>
            </a:r>
            <a:endParaRPr lang="en-US" sz="4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886075"/>
            <a:ext cx="110156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</a:rPr>
              <a:t>Transformation of sentences </a:t>
            </a:r>
          </a:p>
          <a:p>
            <a:r>
              <a:rPr lang="en-US" sz="6000" dirty="0" smtClean="0">
                <a:solidFill>
                  <a:srgbClr val="92D050"/>
                </a:solidFill>
              </a:rPr>
              <a:t>                   </a:t>
            </a:r>
            <a:r>
              <a:rPr lang="en-US" sz="6000" dirty="0" smtClean="0">
                <a:solidFill>
                  <a:srgbClr val="92D050"/>
                </a:solidFill>
              </a:rPr>
              <a:t>  From</a:t>
            </a:r>
            <a:endParaRPr lang="en-US" sz="6000" dirty="0" smtClean="0">
              <a:solidFill>
                <a:srgbClr val="92D050"/>
              </a:solidFill>
            </a:endParaRPr>
          </a:p>
          <a:p>
            <a:pPr algn="ctr"/>
            <a:r>
              <a:rPr lang="en-US" sz="6000" b="1" dirty="0" smtClean="0"/>
              <a:t>   </a:t>
            </a:r>
            <a:r>
              <a:rPr lang="en-US" sz="6000" b="1" dirty="0" smtClean="0"/>
              <a:t>Simple to Complex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34954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38186" y="1619251"/>
            <a:ext cx="9834563" cy="52322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>
                <a:solidFill>
                  <a:srgbClr val="FFC000"/>
                </a:solidFill>
                <a:latin typeface="Arial Black" panose="020B0A04020102020204" pitchFamily="34" charset="0"/>
              </a:rPr>
              <a:t>        </a:t>
            </a:r>
            <a:r>
              <a:rPr lang="en-US" sz="2700" b="1" dirty="0">
                <a:solidFill>
                  <a:srgbClr val="FFC000"/>
                </a:solidFill>
                <a:latin typeface="Arial Black" panose="020B0A04020102020204" pitchFamily="34" charset="0"/>
              </a:rPr>
              <a:t>After the end </a:t>
            </a:r>
            <a:r>
              <a:rPr lang="en-US" sz="27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of the </a:t>
            </a:r>
            <a:r>
              <a:rPr lang="en-US" sz="2700" b="1" dirty="0">
                <a:solidFill>
                  <a:srgbClr val="FFC000"/>
                </a:solidFill>
                <a:latin typeface="Arial Black" panose="020B0A04020102020204" pitchFamily="34" charset="0"/>
              </a:rPr>
              <a:t>lesson, SS will be able to-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52560" y="3105150"/>
            <a:ext cx="98345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b="1" dirty="0" smtClean="0">
                <a:latin typeface="Arial Black" panose="020B0A04020102020204" pitchFamily="34" charset="0"/>
              </a:rPr>
              <a:t>understand different sentence structures.</a:t>
            </a:r>
            <a:endParaRPr lang="en-US" sz="2800" b="1" dirty="0"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b="1" dirty="0" smtClean="0">
                <a:latin typeface="Arial Black" panose="020B0A04020102020204" pitchFamily="34" charset="0"/>
              </a:rPr>
              <a:t>able to change </a:t>
            </a:r>
            <a:r>
              <a:rPr lang="en-US" sz="2800" b="1" dirty="0" smtClean="0">
                <a:latin typeface="Arial Black" panose="020B0A04020102020204" pitchFamily="34" charset="0"/>
              </a:rPr>
              <a:t>simple to complex sentence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052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3036" y="585132"/>
            <a:ext cx="9286875" cy="1243013"/>
          </a:xfrm>
          <a:prstGeom prst="horizontalScroll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Rule No. 1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3035" y="1828145"/>
            <a:ext cx="928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►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Being/Having</a:t>
            </a:r>
            <a:endParaRPr lang="en-US" sz="2800" b="1" u="sng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2891" y="2779997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Being honest, he could not do the crime.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Com: Since he was honest, he could not do the crime.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2891" y="4504010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Having done the work, he went to market.</a:t>
            </a:r>
          </a:p>
          <a:p>
            <a:pPr algn="ctr"/>
            <a:r>
              <a:rPr lang="en-US" sz="2800" b="1" dirty="0" smtClean="0"/>
              <a:t>Com: As he has done the work, he went to market.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73587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3035" y="323522"/>
            <a:ext cx="9286875" cy="1243013"/>
          </a:xfrm>
          <a:prstGeom prst="horizontalScroll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Rule No. 2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3034" y="1578263"/>
            <a:ext cx="964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►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Present Participle</a:t>
            </a:r>
            <a:endParaRPr lang="en-US" sz="2800" b="1" u="sng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2891" y="2520091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Opening the window, she looked at the sky.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When she opened the window, she looked at the sky.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2891" y="4846914"/>
            <a:ext cx="11587162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</a:t>
            </a:r>
            <a:r>
              <a:rPr lang="en-US" sz="2800" b="1" dirty="0" smtClean="0"/>
              <a:t>: Shutting down the laptop, he went to sleep.</a:t>
            </a:r>
            <a:endParaRPr lang="en-US" sz="28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/>
              <a:t>Com: When he shut down the laptop, he went to sleep.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5469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480</TotalTime>
  <Words>608</Words>
  <Application>Microsoft Office PowerPoint</Application>
  <PresentationFormat>Widescreen</PresentationFormat>
  <Paragraphs>78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Arial Narrow</vt:lpstr>
      <vt:lpstr>Arial Rounded MT Bold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109</cp:revision>
  <dcterms:created xsi:type="dcterms:W3CDTF">2020-12-12T15:06:51Z</dcterms:created>
  <dcterms:modified xsi:type="dcterms:W3CDTF">2020-12-16T19:47:58Z</dcterms:modified>
</cp:coreProperties>
</file>