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7" r:id="rId1"/>
  </p:sldMasterIdLst>
  <p:notesMasterIdLst>
    <p:notesMasterId r:id="rId25"/>
  </p:notesMasterIdLst>
  <p:sldIdLst>
    <p:sldId id="256" r:id="rId2"/>
    <p:sldId id="257" r:id="rId3"/>
    <p:sldId id="258" r:id="rId4"/>
    <p:sldId id="276" r:id="rId5"/>
    <p:sldId id="277" r:id="rId6"/>
    <p:sldId id="259" r:id="rId7"/>
    <p:sldId id="343" r:id="rId8"/>
    <p:sldId id="344" r:id="rId9"/>
    <p:sldId id="345" r:id="rId10"/>
    <p:sldId id="341" r:id="rId11"/>
    <p:sldId id="329" r:id="rId12"/>
    <p:sldId id="330" r:id="rId13"/>
    <p:sldId id="266" r:id="rId14"/>
    <p:sldId id="340" r:id="rId15"/>
    <p:sldId id="337" r:id="rId16"/>
    <p:sldId id="338" r:id="rId17"/>
    <p:sldId id="339" r:id="rId18"/>
    <p:sldId id="333" r:id="rId19"/>
    <p:sldId id="261" r:id="rId20"/>
    <p:sldId id="271" r:id="rId21"/>
    <p:sldId id="272" r:id="rId22"/>
    <p:sldId id="273"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56" autoAdjust="0"/>
    <p:restoredTop sz="94660"/>
  </p:normalViewPr>
  <p:slideViewPr>
    <p:cSldViewPr snapToGrid="0">
      <p:cViewPr varScale="1">
        <p:scale>
          <a:sx n="60" d="100"/>
          <a:sy n="60" d="100"/>
        </p:scale>
        <p:origin x="5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A2B15D-F5C1-4077-8998-9F39E38F9BB2}" type="datetimeFigureOut">
              <a:rPr lang="en-US" smtClean="0"/>
              <a:t>11/1/2020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F54E1-1224-441E-B4C0-E9C6AD273112}" type="slidenum">
              <a:rPr lang="en-US" smtClean="0"/>
              <a:t>‹#›</a:t>
            </a:fld>
            <a:endParaRPr lang="en-US"/>
          </a:p>
        </p:txBody>
      </p:sp>
    </p:spTree>
    <p:extLst>
      <p:ext uri="{BB962C8B-B14F-4D97-AF65-F5344CB8AC3E}">
        <p14:creationId xmlns:p14="http://schemas.microsoft.com/office/powerpoint/2010/main" val="4149227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97240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58980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8041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682939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04115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628282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312612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1777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47646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12229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496904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48967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61860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00549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54286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12634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96512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8A87A34-81AB-432B-8DAE-1953F412C126}" type="datetimeFigureOut">
              <a:rPr lang="en-US" smtClean="0"/>
              <a:pPr/>
              <a:t>11/1/2020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71894738"/>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flickr.com/photos/paulsynnott/4042650351/"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3950" y="363894"/>
            <a:ext cx="6008915" cy="1103298"/>
          </a:xfrm>
        </p:spPr>
        <p:txBody>
          <a:bodyPr/>
          <a:lstStyle/>
          <a:p>
            <a:pPr algn="ctr"/>
            <a:r>
              <a:rPr lang="en-US" dirty="0" err="1">
                <a:solidFill>
                  <a:srgbClr val="FF0000"/>
                </a:solidFill>
                <a:latin typeface="Nikosh" panose="02000000000000000000" pitchFamily="2" charset="0"/>
                <a:cs typeface="Nikosh" panose="02000000000000000000" pitchFamily="2" charset="0"/>
              </a:rPr>
              <a:t>অনলাইন</a:t>
            </a:r>
            <a:r>
              <a:rPr lang="en-US" dirty="0">
                <a:solidFill>
                  <a:srgbClr val="FF0000"/>
                </a:solidFill>
                <a:latin typeface="Nikosh" panose="02000000000000000000" pitchFamily="2" charset="0"/>
                <a:cs typeface="Nikosh" panose="02000000000000000000" pitchFamily="2" charset="0"/>
              </a:rPr>
              <a:t> </a:t>
            </a:r>
            <a:r>
              <a:rPr lang="en-US" dirty="0" err="1">
                <a:solidFill>
                  <a:srgbClr val="FF0000"/>
                </a:solidFill>
                <a:latin typeface="Nikosh" panose="02000000000000000000" pitchFamily="2" charset="0"/>
                <a:cs typeface="Nikosh" panose="02000000000000000000" pitchFamily="2" charset="0"/>
              </a:rPr>
              <a:t>ক্লাসে</a:t>
            </a:r>
            <a:r>
              <a:rPr lang="en-US" dirty="0">
                <a:solidFill>
                  <a:srgbClr val="FF0000"/>
                </a:solidFill>
                <a:latin typeface="Nikosh" panose="02000000000000000000" pitchFamily="2" charset="0"/>
                <a:cs typeface="Nikosh" panose="02000000000000000000" pitchFamily="2" charset="0"/>
              </a:rPr>
              <a:t> </a:t>
            </a:r>
            <a:r>
              <a:rPr lang="en-US" dirty="0" err="1">
                <a:solidFill>
                  <a:srgbClr val="FF0000"/>
                </a:solidFill>
                <a:latin typeface="Nikosh" panose="02000000000000000000" pitchFamily="2" charset="0"/>
                <a:cs typeface="Nikosh" panose="02000000000000000000" pitchFamily="2" charset="0"/>
              </a:rPr>
              <a:t>স্বাগত</a:t>
            </a:r>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2197" y="119356"/>
            <a:ext cx="2417186" cy="1680349"/>
          </a:xfrm>
          <a:prstGeom prst="rect">
            <a:avLst/>
          </a:prstGeom>
        </p:spPr>
      </p:pic>
      <p:pic>
        <p:nvPicPr>
          <p:cNvPr id="5" name="Picture 4"/>
          <p:cNvPicPr>
            <a:picLocks noChangeAspect="1"/>
          </p:cNvPicPr>
          <p:nvPr/>
        </p:nvPicPr>
        <p:blipFill>
          <a:blip r:embed="rId3"/>
          <a:stretch>
            <a:fillRect/>
          </a:stretch>
        </p:blipFill>
        <p:spPr>
          <a:xfrm>
            <a:off x="-36224" y="1"/>
            <a:ext cx="2083233" cy="194315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7009" y="1799705"/>
            <a:ext cx="7349924" cy="4899950"/>
          </a:xfrm>
          <a:prstGeom prst="rect">
            <a:avLst/>
          </a:prstGeom>
        </p:spPr>
      </p:pic>
    </p:spTree>
    <p:extLst>
      <p:ext uri="{BB962C8B-B14F-4D97-AF65-F5344CB8AC3E}">
        <p14:creationId xmlns:p14="http://schemas.microsoft.com/office/powerpoint/2010/main" val="19307465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6" presetClass="emph" presetSubtype="0" repeatCount="indefinite" fill="hold" nodeType="withEffect">
                                  <p:stCondLst>
                                    <p:cond delay="0"/>
                                  </p:stCondLst>
                                  <p:childTnLst>
                                    <p:animScale>
                                      <p:cBhvr>
                                        <p:cTn id="8" dur="2000" fill="hold"/>
                                        <p:tgtEl>
                                          <p:spTgt spid="4"/>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9" presetClass="entr" presetSubtype="0" repeatCount="indefinite"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2000"/>
                                        <p:tgtEl>
                                          <p:spTgt spid="5"/>
                                        </p:tgtEl>
                                      </p:cBhvr>
                                    </p:animEffect>
                                  </p:childTnLst>
                                </p:cTn>
                              </p:par>
                            </p:childTnLst>
                          </p:cTn>
                        </p:par>
                        <p:par>
                          <p:cTn id="14" fill="hold">
                            <p:stCondLst>
                              <p:cond delay="2000"/>
                            </p:stCondLst>
                            <p:childTnLst>
                              <p:par>
                                <p:cTn id="15" presetID="26" presetClass="entr" presetSubtype="0" repeatCount="indefinite" fill="hold" grpId="1" nodeType="afterEffect">
                                  <p:stCondLst>
                                    <p:cond delay="0"/>
                                  </p:stCondLst>
                                  <p:endCondLst>
                                    <p:cond evt="onNext" delay="0">
                                      <p:tgtEl>
                                        <p:sldTgt/>
                                      </p:tgtEl>
                                    </p:cond>
                                  </p:endCondLst>
                                  <p:iterate type="lt">
                                    <p:tmPct val="10000"/>
                                  </p:iterate>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Banne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245" y="529936"/>
            <a:ext cx="9948164" cy="22797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45" y="3844638"/>
            <a:ext cx="10156650" cy="2327564"/>
          </a:xfrm>
          <a:prstGeom prst="rect">
            <a:avLst/>
          </a:prstGeom>
        </p:spPr>
      </p:pic>
      <p:sp>
        <p:nvSpPr>
          <p:cNvPr id="3" name="TextBox 2"/>
          <p:cNvSpPr txBox="1"/>
          <p:nvPr/>
        </p:nvSpPr>
        <p:spPr>
          <a:xfrm>
            <a:off x="1641765" y="2911683"/>
            <a:ext cx="8229600" cy="830997"/>
          </a:xfrm>
          <a:prstGeom prst="rect">
            <a:avLst/>
          </a:prstGeom>
          <a:noFill/>
        </p:spPr>
        <p:txBody>
          <a:bodyPr wrap="square" rtlCol="0">
            <a:spAutoFit/>
          </a:bodyPr>
          <a:lstStyle/>
          <a:p>
            <a:pPr algn="ctr"/>
            <a:r>
              <a:rPr lang="en-US" sz="4800" dirty="0" err="1" smtClean="0">
                <a:solidFill>
                  <a:srgbClr val="002060"/>
                </a:solidFill>
                <a:latin typeface="Nikosh" panose="02000000000000000000" pitchFamily="2" charset="0"/>
                <a:cs typeface="Nikosh" panose="02000000000000000000" pitchFamily="2" charset="0"/>
              </a:rPr>
              <a:t>কৃষি</a:t>
            </a:r>
            <a:r>
              <a:rPr lang="en-US" sz="4800" dirty="0" smtClean="0">
                <a:solidFill>
                  <a:srgbClr val="002060"/>
                </a:solidFill>
                <a:latin typeface="Nikosh" panose="02000000000000000000" pitchFamily="2" charset="0"/>
                <a:cs typeface="Nikosh" panose="02000000000000000000" pitchFamily="2" charset="0"/>
              </a:rPr>
              <a:t> </a:t>
            </a:r>
            <a:r>
              <a:rPr lang="en-US" sz="4800" dirty="0" err="1" smtClean="0">
                <a:solidFill>
                  <a:srgbClr val="002060"/>
                </a:solidFill>
                <a:latin typeface="Nikosh" panose="02000000000000000000" pitchFamily="2" charset="0"/>
                <a:cs typeface="Nikosh" panose="02000000000000000000" pitchFamily="2" charset="0"/>
              </a:rPr>
              <a:t>সম্প্রসারণ</a:t>
            </a:r>
            <a:r>
              <a:rPr lang="en-US" sz="4800" dirty="0" smtClean="0">
                <a:solidFill>
                  <a:srgbClr val="002060"/>
                </a:solidFill>
                <a:latin typeface="Nikosh" panose="02000000000000000000" pitchFamily="2" charset="0"/>
                <a:cs typeface="Nikosh" panose="02000000000000000000" pitchFamily="2" charset="0"/>
              </a:rPr>
              <a:t> </a:t>
            </a:r>
            <a:r>
              <a:rPr lang="en-US" sz="4800" dirty="0" err="1" smtClean="0">
                <a:solidFill>
                  <a:srgbClr val="002060"/>
                </a:solidFill>
                <a:latin typeface="Nikosh" panose="02000000000000000000" pitchFamily="2" charset="0"/>
                <a:cs typeface="Nikosh" panose="02000000000000000000" pitchFamily="2" charset="0"/>
              </a:rPr>
              <a:t>অধিদপ্তর</a:t>
            </a:r>
            <a:endParaRPr lang="en-US" sz="4800" dirty="0">
              <a:solidFill>
                <a:srgbClr val="00206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1359234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indefinite" fill="hold" grpId="0"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epartment of Agricultural Extens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536" y="2240973"/>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79518" y="727363"/>
            <a:ext cx="5455228" cy="707886"/>
          </a:xfrm>
          <a:prstGeom prst="rect">
            <a:avLst/>
          </a:prstGeom>
          <a:noFill/>
        </p:spPr>
        <p:txBody>
          <a:bodyPr wrap="square" rtlCol="0">
            <a:spAutoFit/>
          </a:bodyPr>
          <a:lstStyle/>
          <a:p>
            <a:pPr algn="ctr"/>
            <a:r>
              <a:rPr lang="en-US" sz="4000" dirty="0" err="1" smtClean="0">
                <a:solidFill>
                  <a:schemeClr val="bg1"/>
                </a:solidFill>
                <a:latin typeface="Nikosh" panose="02000000000000000000" pitchFamily="2" charset="0"/>
                <a:cs typeface="Nikosh" panose="02000000000000000000" pitchFamily="2" charset="0"/>
              </a:rPr>
              <a:t>পুরাতন</a:t>
            </a:r>
            <a:r>
              <a:rPr lang="en-US" sz="4000" dirty="0" smtClean="0">
                <a:solidFill>
                  <a:schemeClr val="bg1"/>
                </a:solidFill>
                <a:latin typeface="Nikosh" panose="02000000000000000000" pitchFamily="2" charset="0"/>
                <a:cs typeface="Nikosh" panose="02000000000000000000" pitchFamily="2" charset="0"/>
              </a:rPr>
              <a:t> </a:t>
            </a:r>
            <a:r>
              <a:rPr lang="en-US" sz="4000" dirty="0" err="1" smtClean="0">
                <a:solidFill>
                  <a:schemeClr val="bg1"/>
                </a:solidFill>
                <a:latin typeface="Nikosh" panose="02000000000000000000" pitchFamily="2" charset="0"/>
                <a:cs typeface="Nikosh" panose="02000000000000000000" pitchFamily="2" charset="0"/>
              </a:rPr>
              <a:t>লোগো</a:t>
            </a:r>
            <a:endParaRPr lang="en-US" sz="4000" dirty="0">
              <a:solidFill>
                <a:schemeClr val="bg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4109584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ubrato\Desktop\logo_DA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927" y="1707573"/>
            <a:ext cx="50482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82191" y="654627"/>
            <a:ext cx="5216236" cy="769441"/>
          </a:xfrm>
          <a:prstGeom prst="rect">
            <a:avLst/>
          </a:prstGeom>
          <a:noFill/>
        </p:spPr>
        <p:txBody>
          <a:bodyPr wrap="square" rtlCol="0">
            <a:spAutoFit/>
          </a:bodyPr>
          <a:lstStyle/>
          <a:p>
            <a:pPr algn="ctr"/>
            <a:r>
              <a:rPr lang="en-US" sz="4400" dirty="0" err="1" smtClean="0">
                <a:solidFill>
                  <a:schemeClr val="bg1"/>
                </a:solidFill>
                <a:latin typeface="Nikosh" panose="02000000000000000000" pitchFamily="2" charset="0"/>
                <a:cs typeface="Nikosh" panose="02000000000000000000" pitchFamily="2" charset="0"/>
              </a:rPr>
              <a:t>নতুন</a:t>
            </a:r>
            <a:r>
              <a:rPr lang="en-US" sz="4400" dirty="0" smtClean="0">
                <a:solidFill>
                  <a:schemeClr val="bg1"/>
                </a:solidFill>
                <a:latin typeface="Nikosh" panose="02000000000000000000" pitchFamily="2" charset="0"/>
                <a:cs typeface="Nikosh" panose="02000000000000000000" pitchFamily="2" charset="0"/>
              </a:rPr>
              <a:t> </a:t>
            </a:r>
            <a:r>
              <a:rPr lang="en-US" sz="4400" dirty="0" err="1" smtClean="0">
                <a:solidFill>
                  <a:schemeClr val="bg1"/>
                </a:solidFill>
                <a:latin typeface="Nikosh" panose="02000000000000000000" pitchFamily="2" charset="0"/>
                <a:cs typeface="Nikosh" panose="02000000000000000000" pitchFamily="2" charset="0"/>
              </a:rPr>
              <a:t>লোগো</a:t>
            </a:r>
            <a:endParaRPr lang="en-US" sz="4400" dirty="0">
              <a:solidFill>
                <a:schemeClr val="bg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6835282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280555"/>
            <a:ext cx="11107882" cy="6203371"/>
          </a:xfrm>
        </p:spPr>
        <p:txBody>
          <a:bodyPr>
            <a:noAutofit/>
          </a:bodyPr>
          <a:lstStyle/>
          <a:p>
            <a:pPr fontAlgn="base"/>
            <a:endParaRPr lang="en-US" sz="3600" b="1" dirty="0" smtClean="0">
              <a:solidFill>
                <a:schemeClr val="bg1"/>
              </a:solidFill>
              <a:latin typeface="Nikosh" panose="02000000000000000000" pitchFamily="2" charset="0"/>
              <a:cs typeface="Nikosh" panose="02000000000000000000" pitchFamily="2" charset="0"/>
            </a:endParaRPr>
          </a:p>
          <a:p>
            <a:pPr fontAlgn="base"/>
            <a:r>
              <a:rPr lang="as-IN" sz="3600" b="1" dirty="0"/>
              <a:t> </a:t>
            </a:r>
            <a:endParaRPr lang="as-IN" sz="3600" dirty="0"/>
          </a:p>
          <a:p>
            <a:pPr algn="just" fontAlgn="base"/>
            <a:r>
              <a:rPr lang="as-IN" sz="4400" b="1" dirty="0">
                <a:solidFill>
                  <a:srgbClr val="FF0000"/>
                </a:solidFill>
                <a:latin typeface="Nikosh" panose="02000000000000000000" pitchFamily="2" charset="0"/>
                <a:cs typeface="Nikosh" panose="02000000000000000000" pitchFamily="2" charset="0"/>
              </a:rPr>
              <a:t>কৃষি সম্প্রসারণ অধিদপ্তরের ভিশন (রুপকল্প)</a:t>
            </a:r>
            <a:endParaRPr lang="as-IN" sz="4400" dirty="0">
              <a:solidFill>
                <a:srgbClr val="FF0000"/>
              </a:solidFill>
              <a:latin typeface="Nikosh" panose="02000000000000000000" pitchFamily="2" charset="0"/>
              <a:cs typeface="Nikosh" panose="02000000000000000000" pitchFamily="2" charset="0"/>
            </a:endParaRPr>
          </a:p>
          <a:p>
            <a:pPr marL="0" indent="0" algn="just" fontAlgn="base">
              <a:buNone/>
            </a:pPr>
            <a:r>
              <a:rPr lang="en-US" sz="4400" dirty="0" smtClean="0">
                <a:solidFill>
                  <a:schemeClr val="bg1"/>
                </a:solidFill>
                <a:latin typeface="Nikosh" panose="02000000000000000000" pitchFamily="2" charset="0"/>
                <a:cs typeface="Nikosh" panose="02000000000000000000" pitchFamily="2" charset="0"/>
              </a:rPr>
              <a:t>    ‘</a:t>
            </a:r>
            <a:r>
              <a:rPr lang="as-IN" sz="4400" dirty="0" smtClean="0">
                <a:solidFill>
                  <a:schemeClr val="bg1"/>
                </a:solidFill>
                <a:latin typeface="Nikosh" panose="02000000000000000000" pitchFamily="2" charset="0"/>
                <a:cs typeface="Nikosh" panose="02000000000000000000" pitchFamily="2" charset="0"/>
              </a:rPr>
              <a:t>ফসলের </a:t>
            </a:r>
            <a:r>
              <a:rPr lang="as-IN" sz="4400" dirty="0">
                <a:solidFill>
                  <a:schemeClr val="bg1"/>
                </a:solidFill>
                <a:latin typeface="Nikosh" panose="02000000000000000000" pitchFamily="2" charset="0"/>
                <a:cs typeface="Nikosh" panose="02000000000000000000" pitchFamily="2" charset="0"/>
              </a:rPr>
              <a:t>টেকসই ও লাভজনক </a:t>
            </a:r>
            <a:r>
              <a:rPr lang="as-IN" sz="4400" dirty="0" smtClean="0">
                <a:solidFill>
                  <a:schemeClr val="bg1"/>
                </a:solidFill>
                <a:latin typeface="Nikosh" panose="02000000000000000000" pitchFamily="2" charset="0"/>
                <a:cs typeface="Nikosh" panose="02000000000000000000" pitchFamily="2" charset="0"/>
              </a:rPr>
              <a:t>উৎপাদন</a:t>
            </a:r>
            <a:r>
              <a:rPr lang="en-US" sz="4400" dirty="0" smtClean="0">
                <a:solidFill>
                  <a:schemeClr val="bg1"/>
                </a:solidFill>
                <a:latin typeface="Nikosh" panose="02000000000000000000" pitchFamily="2" charset="0"/>
                <a:cs typeface="Nikosh" panose="02000000000000000000" pitchFamily="2" charset="0"/>
              </a:rPr>
              <a:t>’</a:t>
            </a:r>
            <a:endParaRPr lang="as-IN" sz="4400" dirty="0">
              <a:solidFill>
                <a:schemeClr val="bg1"/>
              </a:solidFill>
              <a:latin typeface="Nikosh" panose="02000000000000000000" pitchFamily="2" charset="0"/>
              <a:cs typeface="Nikosh" panose="02000000000000000000" pitchFamily="2" charset="0"/>
            </a:endParaRPr>
          </a:p>
          <a:p>
            <a:pPr algn="just" fontAlgn="base"/>
            <a:r>
              <a:rPr lang="as-IN" sz="4400" dirty="0">
                <a:solidFill>
                  <a:schemeClr val="bg1"/>
                </a:solidFill>
                <a:latin typeface="Nikosh" panose="02000000000000000000" pitchFamily="2" charset="0"/>
                <a:cs typeface="Nikosh" panose="02000000000000000000" pitchFamily="2" charset="0"/>
              </a:rPr>
              <a:t> </a:t>
            </a:r>
            <a:r>
              <a:rPr lang="as-IN" sz="4400" b="1" dirty="0" smtClean="0">
                <a:solidFill>
                  <a:srgbClr val="FF0000"/>
                </a:solidFill>
                <a:latin typeface="Nikosh" panose="02000000000000000000" pitchFamily="2" charset="0"/>
                <a:cs typeface="Nikosh" panose="02000000000000000000" pitchFamily="2" charset="0"/>
              </a:rPr>
              <a:t>কৃষি </a:t>
            </a:r>
            <a:r>
              <a:rPr lang="as-IN" sz="4400" b="1" dirty="0">
                <a:solidFill>
                  <a:srgbClr val="FF0000"/>
                </a:solidFill>
                <a:latin typeface="Nikosh" panose="02000000000000000000" pitchFamily="2" charset="0"/>
                <a:cs typeface="Nikosh" panose="02000000000000000000" pitchFamily="2" charset="0"/>
              </a:rPr>
              <a:t>সম্প্রসারণ অধিদপ্তরের মিশন (অভিলক্ষ্য)</a:t>
            </a:r>
            <a:endParaRPr lang="as-IN" sz="4400" dirty="0">
              <a:solidFill>
                <a:srgbClr val="FF0000"/>
              </a:solidFill>
              <a:latin typeface="Nikosh" panose="02000000000000000000" pitchFamily="2" charset="0"/>
              <a:cs typeface="Nikosh" panose="02000000000000000000" pitchFamily="2" charset="0"/>
            </a:endParaRPr>
          </a:p>
          <a:p>
            <a:pPr marL="0" indent="0" algn="just" fontAlgn="base">
              <a:buNone/>
            </a:pPr>
            <a:r>
              <a:rPr lang="en-US" sz="4400" dirty="0" smtClean="0">
                <a:latin typeface="Nikosh" panose="02000000000000000000" pitchFamily="2" charset="0"/>
                <a:cs typeface="Nikosh" panose="02000000000000000000" pitchFamily="2" charset="0"/>
              </a:rPr>
              <a:t>   ‘</a:t>
            </a:r>
            <a:r>
              <a:rPr lang="as-IN" sz="4400" dirty="0" smtClean="0">
                <a:solidFill>
                  <a:schemeClr val="bg1"/>
                </a:solidFill>
                <a:latin typeface="Nikosh" panose="02000000000000000000" pitchFamily="2" charset="0"/>
                <a:cs typeface="Nikosh" panose="02000000000000000000" pitchFamily="2" charset="0"/>
              </a:rPr>
              <a:t>টেকসই </a:t>
            </a:r>
            <a:r>
              <a:rPr lang="as-IN" sz="4400" dirty="0">
                <a:solidFill>
                  <a:schemeClr val="bg1"/>
                </a:solidFill>
                <a:latin typeface="Nikosh" panose="02000000000000000000" pitchFamily="2" charset="0"/>
                <a:cs typeface="Nikosh" panose="02000000000000000000" pitchFamily="2" charset="0"/>
              </a:rPr>
              <a:t>ও লাভজনক ফসল উৎপাদন বৃদ্ধি নিশ্চিত করণের লক্ষ্যে দক্ষ, ফলপ্রসূ, বিকেন্দ্রীকৃত, এলাকানির্ভর, চাহিদাভিত্তিক এবং সমন্বিত কৃষি সম্পসারণ সেবা প্রদানের মাধ্যমে সকল শ্রেণির কৃষকের প্রযুক্তি জ্ঞান ও দক্ষতা </a:t>
            </a:r>
            <a:r>
              <a:rPr lang="as-IN" sz="4400" dirty="0" smtClean="0">
                <a:solidFill>
                  <a:schemeClr val="bg1"/>
                </a:solidFill>
                <a:latin typeface="Nikosh" panose="02000000000000000000" pitchFamily="2" charset="0"/>
                <a:cs typeface="Nikosh" panose="02000000000000000000" pitchFamily="2" charset="0"/>
              </a:rPr>
              <a:t>বৃদ্ধিকরণ</a:t>
            </a:r>
            <a:r>
              <a:rPr lang="en-US" sz="4400" dirty="0" smtClean="0">
                <a:solidFill>
                  <a:schemeClr val="bg1"/>
                </a:solidFill>
                <a:latin typeface="Nikosh" panose="02000000000000000000" pitchFamily="2" charset="0"/>
                <a:cs typeface="Nikosh" panose="02000000000000000000" pitchFamily="2" charset="0"/>
              </a:rPr>
              <a:t>’</a:t>
            </a:r>
            <a:endParaRPr lang="as-IN" sz="4400" dirty="0">
              <a:solidFill>
                <a:schemeClr val="bg1"/>
              </a:solidFill>
              <a:latin typeface="Nikosh" panose="02000000000000000000" pitchFamily="2" charset="0"/>
              <a:cs typeface="Nikosh" panose="02000000000000000000" pitchFamily="2" charset="0"/>
            </a:endParaRPr>
          </a:p>
          <a:p>
            <a:r>
              <a:rPr lang="as-IN" sz="3600" dirty="0"/>
              <a:t/>
            </a:r>
            <a:br>
              <a:rPr lang="as-IN" sz="3600" dirty="0"/>
            </a:br>
            <a:endParaRPr lang="as-IN" sz="2800" dirty="0"/>
          </a:p>
          <a:p>
            <a:endParaRPr lang="en-US" sz="28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4886171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8569"/>
          <a:stretch/>
        </p:blipFill>
        <p:spPr bwMode="auto">
          <a:xfrm>
            <a:off x="519545" y="2412720"/>
            <a:ext cx="11242964" cy="2993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32709" y="613064"/>
            <a:ext cx="8219209" cy="830997"/>
          </a:xfrm>
          <a:prstGeom prst="rect">
            <a:avLst/>
          </a:prstGeom>
          <a:noFill/>
        </p:spPr>
        <p:txBody>
          <a:bodyPr wrap="square" rtlCol="0">
            <a:spAutoFit/>
          </a:bodyPr>
          <a:lstStyle/>
          <a:p>
            <a:pPr algn="ctr"/>
            <a:r>
              <a:rPr lang="en-US" sz="4800" dirty="0" err="1" smtClean="0">
                <a:solidFill>
                  <a:schemeClr val="bg1"/>
                </a:solidFill>
                <a:latin typeface="Nikosh" panose="02000000000000000000" pitchFamily="2" charset="0"/>
                <a:cs typeface="Nikosh" panose="02000000000000000000" pitchFamily="2" charset="0"/>
              </a:rPr>
              <a:t>অরগানোগ্রাম</a:t>
            </a:r>
            <a:endParaRPr lang="en-US" sz="4800" dirty="0">
              <a:solidFill>
                <a:schemeClr val="bg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41478507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981" y="101653"/>
            <a:ext cx="11461173" cy="6832640"/>
          </a:xfrm>
          <a:prstGeom prst="rect">
            <a:avLst/>
          </a:prstGeom>
        </p:spPr>
        <p:txBody>
          <a:bodyPr wrap="square">
            <a:spAutoFit/>
          </a:bodyPr>
          <a:lstStyle/>
          <a:p>
            <a:pPr fontAlgn="base"/>
            <a:r>
              <a:rPr lang="as-IN" sz="3200" dirty="0">
                <a:solidFill>
                  <a:srgbClr val="181818"/>
                </a:solidFill>
                <a:latin typeface="Nikosh" panose="02000000000000000000" pitchFamily="2" charset="0"/>
                <a:cs typeface="Nikosh" panose="02000000000000000000" pitchFamily="2" charset="0"/>
              </a:rPr>
              <a:t>কৃষি সম্প্রসারণ </a:t>
            </a:r>
            <a:r>
              <a:rPr lang="as-IN" sz="3200" dirty="0" smtClean="0">
                <a:solidFill>
                  <a:srgbClr val="181818"/>
                </a:solidFill>
                <a:latin typeface="Nikosh" panose="02000000000000000000" pitchFamily="2" charset="0"/>
                <a:cs typeface="Nikosh" panose="02000000000000000000" pitchFamily="2" charset="0"/>
              </a:rPr>
              <a:t>অধিদপ্তরে</a:t>
            </a:r>
            <a:r>
              <a:rPr lang="en-US" sz="3200" dirty="0" smtClean="0">
                <a:solidFill>
                  <a:srgbClr val="181818"/>
                </a:solidFill>
                <a:latin typeface="Nikosh" panose="02000000000000000000" pitchFamily="2" charset="0"/>
                <a:cs typeface="Nikosh" panose="02000000000000000000" pitchFamily="2" charset="0"/>
              </a:rPr>
              <a:t>র </a:t>
            </a:r>
            <a:r>
              <a:rPr lang="en-US" sz="3200" dirty="0" err="1" smtClean="0">
                <a:solidFill>
                  <a:srgbClr val="181818"/>
                </a:solidFill>
                <a:latin typeface="Nikosh" panose="02000000000000000000" pitchFamily="2" charset="0"/>
                <a:cs typeface="Nikosh" panose="02000000000000000000" pitchFamily="2" charset="0"/>
              </a:rPr>
              <a:t>পটভূমি</a:t>
            </a:r>
            <a:endParaRPr lang="as-IN" sz="3200" dirty="0" smtClean="0">
              <a:solidFill>
                <a:srgbClr val="181818"/>
              </a:solidFill>
              <a:latin typeface="Nikosh" panose="02000000000000000000" pitchFamily="2" charset="0"/>
              <a:cs typeface="Nikosh" panose="02000000000000000000" pitchFamily="2" charset="0"/>
            </a:endParaRPr>
          </a:p>
          <a:p>
            <a:pPr algn="just" fontAlgn="base"/>
            <a:r>
              <a:rPr lang="as-IN" sz="3200" dirty="0" smtClean="0">
                <a:solidFill>
                  <a:srgbClr val="000000"/>
                </a:solidFill>
                <a:latin typeface="Nikosh" panose="02000000000000000000" pitchFamily="2" charset="0"/>
                <a:cs typeface="Nikosh" panose="02000000000000000000" pitchFamily="2" charset="0"/>
              </a:rPr>
              <a:t>বাংলাদেশে আধুনিক কৃষি সম্প্রসারণ ব্যাপ্তি অর্ধ শতাব্দীর মত হলেও এর পেছনে শতাধিক বর্ষের ঘটনাবহুল ইতিবৃত্ত রয়েছে। ১৮৬২-৬৫ সালের ভয়াবহ দুর্ভিক্ষ মোকাবেলার জন্য র্দুভিক্ষ কমিশন প্রথম কৃষি বিভাগ প্রতিষ্ঠার সুপারিশ করে যার ফলশ্রুতিতে ১৮৭০ সালে রাজস্ব বিভাগের অংশ হিসেবে কৃষি বিভাগের জন্ম হ</a:t>
            </a:r>
            <a:r>
              <a:rPr lang="en-US" sz="3200" dirty="0" smtClean="0">
                <a:solidFill>
                  <a:srgbClr val="000000"/>
                </a:solidFill>
                <a:latin typeface="Nikosh" panose="02000000000000000000" pitchFamily="2" charset="0"/>
                <a:cs typeface="Nikosh" panose="02000000000000000000" pitchFamily="2" charset="0"/>
              </a:rPr>
              <a:t>য়</a:t>
            </a:r>
            <a:r>
              <a:rPr lang="as-IN" sz="3200" dirty="0" smtClean="0">
                <a:solidFill>
                  <a:srgbClr val="000000"/>
                </a:solidFill>
                <a:latin typeface="Nikosh" panose="02000000000000000000" pitchFamily="2" charset="0"/>
                <a:cs typeface="Nikosh" panose="02000000000000000000" pitchFamily="2" charset="0"/>
              </a:rPr>
              <a:t>। পরবর্তীতে ১৯০৬ সালে স্বতন্ত্র কৃষি বিভাগ প্রতিষ্ঠা করা হ</a:t>
            </a:r>
            <a:r>
              <a:rPr lang="en-US" sz="3200" dirty="0" smtClean="0">
                <a:solidFill>
                  <a:srgbClr val="000000"/>
                </a:solidFill>
                <a:latin typeface="Nikosh" panose="02000000000000000000" pitchFamily="2" charset="0"/>
                <a:cs typeface="Nikosh" panose="02000000000000000000" pitchFamily="2" charset="0"/>
              </a:rPr>
              <a:t>য়</a:t>
            </a:r>
            <a:r>
              <a:rPr lang="as-IN" sz="3200" dirty="0" smtClean="0">
                <a:solidFill>
                  <a:srgbClr val="000000"/>
                </a:solidFill>
                <a:latin typeface="Nikosh" panose="02000000000000000000" pitchFamily="2" charset="0"/>
                <a:cs typeface="Nikosh" panose="02000000000000000000" pitchFamily="2" charset="0"/>
              </a:rPr>
              <a:t>।  একই সময়ে ঢাকা</a:t>
            </a:r>
            <a:r>
              <a:rPr lang="en-US" sz="3200" dirty="0" smtClean="0">
                <a:solidFill>
                  <a:srgbClr val="000000"/>
                </a:solidFill>
                <a:latin typeface="Nikosh" panose="02000000000000000000" pitchFamily="2" charset="0"/>
                <a:cs typeface="Nikosh" panose="02000000000000000000" pitchFamily="2" charset="0"/>
              </a:rPr>
              <a:t>য়</a:t>
            </a:r>
            <a:r>
              <a:rPr lang="as-IN" sz="3200" dirty="0" smtClean="0">
                <a:solidFill>
                  <a:srgbClr val="000000"/>
                </a:solidFill>
                <a:latin typeface="Nikosh" panose="02000000000000000000" pitchFamily="2" charset="0"/>
                <a:cs typeface="Nikosh" panose="02000000000000000000" pitchFamily="2" charset="0"/>
              </a:rPr>
              <a:t> মনিপুর (বর্তমান জাতী</a:t>
            </a:r>
            <a:r>
              <a:rPr lang="en-US" sz="3200" dirty="0" smtClean="0">
                <a:solidFill>
                  <a:srgbClr val="000000"/>
                </a:solidFill>
                <a:latin typeface="Nikosh" panose="02000000000000000000" pitchFamily="2" charset="0"/>
                <a:cs typeface="Nikosh" panose="02000000000000000000" pitchFamily="2" charset="0"/>
              </a:rPr>
              <a:t>য়</a:t>
            </a:r>
            <a:r>
              <a:rPr lang="as-IN" sz="3200" dirty="0" smtClean="0">
                <a:solidFill>
                  <a:srgbClr val="000000"/>
                </a:solidFill>
                <a:latin typeface="Nikosh" panose="02000000000000000000" pitchFamily="2" charset="0"/>
                <a:cs typeface="Nikosh" panose="02000000000000000000" pitchFamily="2" charset="0"/>
              </a:rPr>
              <a:t> সংসদ ভবন এলাকা</a:t>
            </a:r>
            <a:r>
              <a:rPr lang="en-US" sz="3200" dirty="0" smtClean="0">
                <a:solidFill>
                  <a:srgbClr val="000000"/>
                </a:solidFill>
                <a:latin typeface="Nikosh" panose="02000000000000000000" pitchFamily="2" charset="0"/>
                <a:cs typeface="Nikosh" panose="02000000000000000000" pitchFamily="2" charset="0"/>
              </a:rPr>
              <a:t>য়</a:t>
            </a:r>
            <a:r>
              <a:rPr lang="as-IN" sz="3200" dirty="0" smtClean="0">
                <a:solidFill>
                  <a:srgbClr val="000000"/>
                </a:solidFill>
                <a:latin typeface="Nikosh" panose="02000000000000000000" pitchFamily="2" charset="0"/>
                <a:cs typeface="Nikosh" panose="02000000000000000000" pitchFamily="2" charset="0"/>
              </a:rPr>
              <a:t>) কৃষি খামারটি প্রতিষ্ঠা করা হ</a:t>
            </a:r>
            <a:r>
              <a:rPr lang="en-US" sz="3200" dirty="0" smtClean="0">
                <a:solidFill>
                  <a:srgbClr val="000000"/>
                </a:solidFill>
                <a:latin typeface="Nikosh" panose="02000000000000000000" pitchFamily="2" charset="0"/>
                <a:cs typeface="Nikosh" panose="02000000000000000000" pitchFamily="2" charset="0"/>
              </a:rPr>
              <a:t>য়</a:t>
            </a:r>
            <a:r>
              <a:rPr lang="as-IN" sz="3200" dirty="0" smtClean="0">
                <a:solidFill>
                  <a:srgbClr val="000000"/>
                </a:solidFill>
                <a:latin typeface="Nikosh" panose="02000000000000000000" pitchFamily="2" charset="0"/>
                <a:cs typeface="Nikosh" panose="02000000000000000000" pitchFamily="2" charset="0"/>
              </a:rPr>
              <a:t>। যা ১০০০ একর জমি নিয়ে বিস্তৃত। খামারটি কৃষি বিভাগের সঙ্গে সম্পৃক্ত করা হ</a:t>
            </a:r>
            <a:r>
              <a:rPr lang="en-US" sz="3200" dirty="0" smtClean="0">
                <a:solidFill>
                  <a:srgbClr val="000000"/>
                </a:solidFill>
                <a:latin typeface="Nikosh" panose="02000000000000000000" pitchFamily="2" charset="0"/>
                <a:cs typeface="Nikosh" panose="02000000000000000000" pitchFamily="2" charset="0"/>
              </a:rPr>
              <a:t>য়</a:t>
            </a:r>
            <a:r>
              <a:rPr lang="as-IN" sz="3200" dirty="0" smtClean="0">
                <a:solidFill>
                  <a:srgbClr val="000000"/>
                </a:solidFill>
                <a:latin typeface="Nikosh" panose="02000000000000000000" pitchFamily="2" charset="0"/>
                <a:cs typeface="Nikosh" panose="02000000000000000000" pitchFamily="2" charset="0"/>
              </a:rPr>
              <a:t>। ১৯০৯ সালে উক্ত খামারের কৃষি গবেষণার জন্য একটা ল্যাবরেটরি স্থাপন করা হ</a:t>
            </a:r>
            <a:r>
              <a:rPr lang="en-US" sz="3200" dirty="0" smtClean="0">
                <a:solidFill>
                  <a:srgbClr val="000000"/>
                </a:solidFill>
                <a:latin typeface="Nikosh" panose="02000000000000000000" pitchFamily="2" charset="0"/>
                <a:cs typeface="Nikosh" panose="02000000000000000000" pitchFamily="2" charset="0"/>
              </a:rPr>
              <a:t>য়</a:t>
            </a:r>
            <a:r>
              <a:rPr lang="as-IN" sz="3200" dirty="0" smtClean="0">
                <a:solidFill>
                  <a:srgbClr val="000000"/>
                </a:solidFill>
                <a:latin typeface="Nikosh" panose="02000000000000000000" pitchFamily="2" charset="0"/>
                <a:cs typeface="Nikosh" panose="02000000000000000000" pitchFamily="2" charset="0"/>
              </a:rPr>
              <a:t>। ১৯১৪ সালে তৎকালীন প্রতিটি জেলায় একজন করে কৃষি সম্প্রসারণ কর্মকর্তা নিয়োগ দেওয়া হ</a:t>
            </a:r>
            <a:r>
              <a:rPr lang="en-US" sz="3200" dirty="0" smtClean="0">
                <a:solidFill>
                  <a:srgbClr val="000000"/>
                </a:solidFill>
                <a:latin typeface="Nikosh" panose="02000000000000000000" pitchFamily="2" charset="0"/>
                <a:cs typeface="Nikosh" panose="02000000000000000000" pitchFamily="2" charset="0"/>
              </a:rPr>
              <a:t>য়</a:t>
            </a:r>
            <a:r>
              <a:rPr lang="as-IN" sz="3200" dirty="0" smtClean="0">
                <a:solidFill>
                  <a:srgbClr val="000000"/>
                </a:solidFill>
                <a:latin typeface="Nikosh" panose="02000000000000000000" pitchFamily="2" charset="0"/>
                <a:cs typeface="Nikosh" panose="02000000000000000000" pitchFamily="2" charset="0"/>
              </a:rPr>
              <a:t>। এদের মধ্যে কোন কৃষি বিজ্ঞানে জ্ঞান সম্পন্ন কর্মকর্তা ছিলেন না। পরবর্তীতে ১৯৪৩ সালে সর্ব প্রথম বাংলাদেশ কৃষি কলেজ থেকে পাশ করা গ্রাজুয়েটগণ কৃষি বিভাগে যোগদান করেন এবং তখন থেকেই বাস্তবিকপক্ষে কৃষি সম্প্রসারণের কাজ শুরু হ</a:t>
            </a:r>
            <a:r>
              <a:rPr lang="en-US" sz="3200" dirty="0" smtClean="0">
                <a:solidFill>
                  <a:srgbClr val="000000"/>
                </a:solidFill>
                <a:latin typeface="Nikosh" panose="02000000000000000000" pitchFamily="2" charset="0"/>
                <a:cs typeface="Nikosh" panose="02000000000000000000" pitchFamily="2" charset="0"/>
              </a:rPr>
              <a:t>য়</a:t>
            </a:r>
            <a:r>
              <a:rPr lang="as-IN" sz="3200" dirty="0" smtClean="0">
                <a:solidFill>
                  <a:srgbClr val="000000"/>
                </a:solidFill>
                <a:latin typeface="Nikosh" panose="02000000000000000000" pitchFamily="2" charset="0"/>
                <a:cs typeface="Nikosh" panose="02000000000000000000" pitchFamily="2" charset="0"/>
              </a:rPr>
              <a:t>।</a:t>
            </a:r>
          </a:p>
          <a:p>
            <a:pPr algn="just" fontAlgn="base"/>
            <a:r>
              <a:rPr lang="as-IN" dirty="0">
                <a:solidFill>
                  <a:srgbClr val="000000"/>
                </a:solidFill>
                <a:latin typeface="Verdana" panose="020B0604030504040204" pitchFamily="34" charset="0"/>
              </a:rPr>
              <a:t> </a:t>
            </a:r>
          </a:p>
          <a:p>
            <a:pPr fontAlgn="base"/>
            <a:r>
              <a:rPr lang="as-IN" dirty="0">
                <a:solidFill>
                  <a:srgbClr val="444444"/>
                </a:solidFill>
                <a:latin typeface="kalpurushregular"/>
              </a:rPr>
              <a:t/>
            </a:r>
            <a:br>
              <a:rPr lang="as-IN" dirty="0">
                <a:solidFill>
                  <a:srgbClr val="444444"/>
                </a:solidFill>
                <a:latin typeface="kalpurushregular"/>
              </a:rPr>
            </a:br>
            <a:endParaRPr lang="en-US" b="0" i="0" dirty="0">
              <a:solidFill>
                <a:srgbClr val="444444"/>
              </a:solidFill>
              <a:effectLst/>
              <a:latin typeface="kalpurushregular"/>
            </a:endParaRPr>
          </a:p>
        </p:txBody>
      </p:sp>
    </p:spTree>
    <p:extLst>
      <p:ext uri="{BB962C8B-B14F-4D97-AF65-F5344CB8AC3E}">
        <p14:creationId xmlns:p14="http://schemas.microsoft.com/office/powerpoint/2010/main" val="18534408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992" y="266941"/>
            <a:ext cx="11606645" cy="6001643"/>
          </a:xfrm>
          <a:prstGeom prst="rect">
            <a:avLst/>
          </a:prstGeom>
        </p:spPr>
        <p:txBody>
          <a:bodyPr wrap="square">
            <a:spAutoFit/>
          </a:bodyPr>
          <a:lstStyle/>
          <a:p>
            <a:pPr algn="just" fontAlgn="base"/>
            <a:r>
              <a:rPr lang="as-IN" sz="3200" dirty="0">
                <a:solidFill>
                  <a:srgbClr val="000000"/>
                </a:solidFill>
                <a:latin typeface="Nikosh" panose="02000000000000000000" pitchFamily="2" charset="0"/>
                <a:cs typeface="Nikosh" panose="02000000000000000000" pitchFamily="2" charset="0"/>
              </a:rPr>
              <a:t>১৯৫০ সালে তৎকালীন পূর্ব পাকিস্তানে কৃষি ও শিল্প উন্নয়ন (ভিএআইডি) প্রকল্পের মাধ্যমে কৃষকদের সম্প্রসারণ শিক্ষা ও উন্নয়ন কর্মকান্ড শুরু হয়, পরবর্তীতে ১৯৫৬ সালে উদ্ভিদ সংরক্ষণ অধিদপ্তর, ১৯৬১ সালে বিএডিসি, ১৯৬২ সালে এআইএস, ১৯৭০ সালে ডিএইএম এবং ডিএআরই সৃষ্টি হলেও কৃষি ও কৃষকের উন্নয়নে তেমন কোন পরিকল্পিত সুযোগ সৃষ্টি হয়নি। স্বাধীনতা পরবর্তী ১৯৭২ সালে কৃষি সম্প্রসারণ কর্মকান্ডকে জোরদার করার লক্ষ্যে তুলা উন্নয়ন বোর্ড, তামাক উনণয়ন বোর্ড, হর্টিকালচার বোর্ড এবং ১৯৭৫ সালে কৃষি পরিদপ্তর (পাট উৎপাদন), কৃষি পরিদপ্তর (সম্প্রসারণ ও ব্যবস্থাপনা ) নামে ফসল ভিত্তিক স্বতন্ত্র প্রতিষ্ঠানসমূহ সৃষ্টি করা হয়। কিন্তু একই কৃষকের জন্য বিভিন্নমুখী/ রকম সম্প্রসারণ বার্তা ও কর্মকান্ড মাঠ পর্যায়ে নেতিবাচক প্রভাব ফেলে। ফলশ্রুতিতে ১৯৮২ সালে ফসল প্রযুক্তি সম্প্রসারণে নিয়োজিত ছয়টি সংস্থা যথা ডিএ(ইএন্ডএম), ডিএ(জেপি), উদ্ভিদ সংরক্ষণ পরিদপ্তর, হর্টিকালচার বোর্ড, তামাক উন্নয়ন বোর্ড এবং সার্ডি একত্রিভূত করে বর্তমান কৃষি সম্প্রসারণ অধিদপ্তর সৃষ্টি করা হয়</a:t>
            </a:r>
            <a:r>
              <a:rPr lang="as-IN" sz="3200" dirty="0" smtClean="0">
                <a:solidFill>
                  <a:srgbClr val="000000"/>
                </a:solidFill>
                <a:latin typeface="Nikosh" panose="02000000000000000000" pitchFamily="2" charset="0"/>
                <a:cs typeface="Nikosh" panose="02000000000000000000" pitchFamily="2" charset="0"/>
              </a:rPr>
              <a:t>।</a:t>
            </a:r>
            <a:endParaRPr lang="as-IN" sz="3200" dirty="0">
              <a:solidFill>
                <a:srgbClr val="00000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1575385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064" y="561109"/>
            <a:ext cx="11118272" cy="5632311"/>
          </a:xfrm>
          <a:prstGeom prst="rect">
            <a:avLst/>
          </a:prstGeom>
        </p:spPr>
        <p:txBody>
          <a:bodyPr wrap="square">
            <a:spAutoFit/>
          </a:bodyPr>
          <a:lstStyle/>
          <a:p>
            <a:pPr algn="just" fontAlgn="base"/>
            <a:r>
              <a:rPr lang="as-IN" sz="3600" dirty="0">
                <a:solidFill>
                  <a:srgbClr val="000000"/>
                </a:solidFill>
                <a:latin typeface="Nikosh" panose="02000000000000000000" pitchFamily="2" charset="0"/>
                <a:cs typeface="Nikosh" panose="02000000000000000000" pitchFamily="2" charset="0"/>
              </a:rPr>
              <a:t>কৃষি বিভাগ ১৯৭৭ সাল থেকে ১৯৯০ সাল পর্যন্ত প্রবর্তিত ‘‘প্রশিক্ষণ ও পরিদর্শণ (টিএন্ডভি) পদ্ধতির মাধ্যমে এবং ১৯৯০ সালের পর হতে অদ্যাবধি দলীয় সম্প্রসারণ পদ্ধতির মাধ্যমে দেশের কৃষি ও কৃষককে অত্যন্ত সফলতা ও সুনামের সাথে সেবা প্রদান করেছে। পরিকল্পিত এবং অংশিদারীত্বমূলক সম্প্রসারণ সেবা প্রদানের জন্য ১৯৯৬ সালে নতুন কৃষি সম্প্রসারণ নীতি (এনএইপি) বাস্তবায়নের কাজ শুরু হয়। বর্তমানে ৮টি উইং এর সমন্বয়ে কৃষি সম্প্রসারণ অধিদপ্তর বিভাগীয় কার্যক্রম পরিচালনা করছে।  ‘‘কৃষি সম্প্রসারণ অধিদপ্তরের দায়িত্ব হলো সকল শ্রেনীর চাষীদেরকে তাদের চাহিদা ভিত্তিক ফলপ্রসু ও কার্যকর সম্প্রসারণ সেবা প্রদান করা যাতে তারা তাদের সম্পদের সর্বোত্তম ব্যবহার করে স্থায়ী কৃষি ও আর্থ-সামাজিক উন্নয়নে অবদান রাখতে পারে।’’</a:t>
            </a:r>
          </a:p>
        </p:txBody>
      </p:sp>
    </p:spTree>
    <p:extLst>
      <p:ext uri="{BB962C8B-B14F-4D97-AF65-F5344CB8AC3E}">
        <p14:creationId xmlns:p14="http://schemas.microsoft.com/office/powerpoint/2010/main" val="39876854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8082" y="426027"/>
            <a:ext cx="9673936" cy="769441"/>
          </a:xfrm>
          <a:prstGeom prst="rect">
            <a:avLst/>
          </a:prstGeom>
          <a:noFill/>
        </p:spPr>
        <p:txBody>
          <a:bodyPr wrap="square" rtlCol="0">
            <a:spAutoFit/>
          </a:bodyPr>
          <a:lstStyle/>
          <a:p>
            <a:r>
              <a:rPr lang="en-US" sz="4400" dirty="0" err="1" smtClean="0">
                <a:solidFill>
                  <a:srgbClr val="7030A0"/>
                </a:solidFill>
                <a:latin typeface="Nikosh" panose="02000000000000000000" pitchFamily="2" charset="0"/>
                <a:cs typeface="Nikosh" panose="02000000000000000000" pitchFamily="2" charset="0"/>
              </a:rPr>
              <a:t>কৃষি</a:t>
            </a:r>
            <a:r>
              <a:rPr lang="en-US" sz="4400" dirty="0" smtClean="0">
                <a:solidFill>
                  <a:srgbClr val="7030A0"/>
                </a:solidFill>
                <a:latin typeface="Nikosh" panose="02000000000000000000" pitchFamily="2" charset="0"/>
                <a:cs typeface="Nikosh" panose="02000000000000000000" pitchFamily="2" charset="0"/>
              </a:rPr>
              <a:t> </a:t>
            </a:r>
            <a:r>
              <a:rPr lang="en-US" sz="4400" dirty="0" err="1" smtClean="0">
                <a:solidFill>
                  <a:srgbClr val="7030A0"/>
                </a:solidFill>
                <a:latin typeface="Nikosh" panose="02000000000000000000" pitchFamily="2" charset="0"/>
                <a:cs typeface="Nikosh" panose="02000000000000000000" pitchFamily="2" charset="0"/>
              </a:rPr>
              <a:t>সম্প্রসারণ</a:t>
            </a:r>
            <a:r>
              <a:rPr lang="en-US" sz="4400" dirty="0" smtClean="0">
                <a:solidFill>
                  <a:srgbClr val="7030A0"/>
                </a:solidFill>
                <a:latin typeface="Nikosh" panose="02000000000000000000" pitchFamily="2" charset="0"/>
                <a:cs typeface="Nikosh" panose="02000000000000000000" pitchFamily="2" charset="0"/>
              </a:rPr>
              <a:t> </a:t>
            </a:r>
            <a:r>
              <a:rPr lang="en-US" sz="4400" dirty="0" err="1" smtClean="0">
                <a:solidFill>
                  <a:srgbClr val="7030A0"/>
                </a:solidFill>
                <a:latin typeface="Nikosh" panose="02000000000000000000" pitchFamily="2" charset="0"/>
                <a:cs typeface="Nikosh" panose="02000000000000000000" pitchFamily="2" charset="0"/>
              </a:rPr>
              <a:t>অধিদপ্তরের</a:t>
            </a:r>
            <a:r>
              <a:rPr lang="en-US" sz="4400" dirty="0" smtClean="0">
                <a:solidFill>
                  <a:srgbClr val="7030A0"/>
                </a:solidFill>
                <a:latin typeface="Nikosh" panose="02000000000000000000" pitchFamily="2" charset="0"/>
                <a:cs typeface="Nikosh" panose="02000000000000000000" pitchFamily="2" charset="0"/>
              </a:rPr>
              <a:t> </a:t>
            </a:r>
            <a:r>
              <a:rPr lang="en-US" sz="4400" dirty="0" err="1" smtClean="0">
                <a:solidFill>
                  <a:srgbClr val="7030A0"/>
                </a:solidFill>
                <a:latin typeface="Nikosh" panose="02000000000000000000" pitchFamily="2" charset="0"/>
                <a:cs typeface="Nikosh" panose="02000000000000000000" pitchFamily="2" charset="0"/>
              </a:rPr>
              <a:t>উদ্দেশ্য</a:t>
            </a:r>
            <a:r>
              <a:rPr lang="en-US" sz="4400" dirty="0" smtClean="0">
                <a:solidFill>
                  <a:srgbClr val="7030A0"/>
                </a:solidFill>
                <a:latin typeface="Nikosh" panose="02000000000000000000" pitchFamily="2" charset="0"/>
                <a:cs typeface="Nikosh" panose="02000000000000000000" pitchFamily="2" charset="0"/>
              </a:rPr>
              <a:t> ও </a:t>
            </a:r>
            <a:r>
              <a:rPr lang="en-US" sz="4400" dirty="0" err="1" smtClean="0">
                <a:solidFill>
                  <a:srgbClr val="7030A0"/>
                </a:solidFill>
                <a:latin typeface="Nikosh" panose="02000000000000000000" pitchFamily="2" charset="0"/>
                <a:cs typeface="Nikosh" panose="02000000000000000000" pitchFamily="2" charset="0"/>
              </a:rPr>
              <a:t>কার্যাবলী</a:t>
            </a:r>
            <a:endParaRPr lang="en-US" sz="4400" dirty="0">
              <a:solidFill>
                <a:srgbClr val="7030A0"/>
              </a:solidFill>
              <a:latin typeface="Nikosh" panose="02000000000000000000" pitchFamily="2" charset="0"/>
              <a:cs typeface="Nikosh" panose="02000000000000000000" pitchFamily="2" charset="0"/>
            </a:endParaRPr>
          </a:p>
        </p:txBody>
      </p:sp>
      <p:sp>
        <p:nvSpPr>
          <p:cNvPr id="4" name="TextBox 3"/>
          <p:cNvSpPr txBox="1"/>
          <p:nvPr/>
        </p:nvSpPr>
        <p:spPr>
          <a:xfrm>
            <a:off x="529936" y="1652155"/>
            <a:ext cx="10871127" cy="4524315"/>
          </a:xfrm>
          <a:prstGeom prst="rect">
            <a:avLst/>
          </a:prstGeom>
          <a:noFill/>
        </p:spPr>
        <p:txBody>
          <a:bodyPr wrap="square" rtlCol="0">
            <a:spAutoFit/>
          </a:bodyPr>
          <a:lstStyle/>
          <a:p>
            <a:r>
              <a:rPr lang="en-US" sz="3200" dirty="0" smtClean="0">
                <a:solidFill>
                  <a:schemeClr val="bg1"/>
                </a:solidFill>
                <a:latin typeface="Nikosh" panose="02000000000000000000" pitchFamily="2" charset="0"/>
                <a:cs typeface="Nikosh" panose="02000000000000000000" pitchFamily="2" charset="0"/>
              </a:rPr>
              <a:t>১.গবেষণার </a:t>
            </a:r>
            <a:r>
              <a:rPr lang="en-US" sz="3200" dirty="0" err="1" smtClean="0">
                <a:solidFill>
                  <a:schemeClr val="bg1"/>
                </a:solidFill>
                <a:latin typeface="Nikosh" panose="02000000000000000000" pitchFamily="2" charset="0"/>
                <a:cs typeface="Nikosh" panose="02000000000000000000" pitchFamily="2" charset="0"/>
              </a:rPr>
              <a:t>ফলাফলসমূহ</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কৃষকদের</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নিকট</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পৌছে</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দেয়া</a:t>
            </a:r>
            <a:r>
              <a:rPr lang="en-US" sz="3200" dirty="0" smtClean="0">
                <a:solidFill>
                  <a:schemeClr val="bg1"/>
                </a:solidFill>
                <a:latin typeface="Nikosh" panose="02000000000000000000" pitchFamily="2" charset="0"/>
                <a:cs typeface="Nikosh" panose="02000000000000000000" pitchFamily="2" charset="0"/>
              </a:rPr>
              <a:t>।</a:t>
            </a:r>
          </a:p>
          <a:p>
            <a:r>
              <a:rPr lang="en-US" sz="3200" dirty="0" smtClean="0">
                <a:solidFill>
                  <a:schemeClr val="bg1"/>
                </a:solidFill>
                <a:latin typeface="Nikosh" panose="02000000000000000000" pitchFamily="2" charset="0"/>
                <a:cs typeface="Nikosh" panose="02000000000000000000" pitchFamily="2" charset="0"/>
              </a:rPr>
              <a:t>২.আধুনিক </a:t>
            </a:r>
            <a:r>
              <a:rPr lang="en-US" sz="3200" dirty="0" err="1" smtClean="0">
                <a:solidFill>
                  <a:schemeClr val="bg1"/>
                </a:solidFill>
                <a:latin typeface="Nikosh" panose="02000000000000000000" pitchFamily="2" charset="0"/>
                <a:cs typeface="Nikosh" panose="02000000000000000000" pitchFamily="2" charset="0"/>
              </a:rPr>
              <a:t>কলাকৌশল</a:t>
            </a:r>
            <a:r>
              <a:rPr lang="en-US" sz="3200" dirty="0" smtClean="0">
                <a:solidFill>
                  <a:schemeClr val="bg1"/>
                </a:solidFill>
                <a:latin typeface="Nikosh" panose="02000000000000000000" pitchFamily="2" charset="0"/>
                <a:cs typeface="Nikosh" panose="02000000000000000000" pitchFamily="2" charset="0"/>
              </a:rPr>
              <a:t> ও </a:t>
            </a:r>
            <a:r>
              <a:rPr lang="en-US" sz="3200" dirty="0" err="1" smtClean="0">
                <a:solidFill>
                  <a:schemeClr val="bg1"/>
                </a:solidFill>
                <a:latin typeface="Nikosh" panose="02000000000000000000" pitchFamily="2" charset="0"/>
                <a:cs typeface="Nikosh" panose="02000000000000000000" pitchFamily="2" charset="0"/>
              </a:rPr>
              <a:t>উৎপাদন</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প্রযুক্তি</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গ্রহণে</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কৃষকদের</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উৎসাহিত</a:t>
            </a:r>
            <a:r>
              <a:rPr lang="en-US" sz="3200" dirty="0" smtClean="0">
                <a:solidFill>
                  <a:schemeClr val="bg1"/>
                </a:solidFill>
                <a:latin typeface="Nikosh" panose="02000000000000000000" pitchFamily="2" charset="0"/>
                <a:cs typeface="Nikosh" panose="02000000000000000000" pitchFamily="2" charset="0"/>
              </a:rPr>
              <a:t> ও </a:t>
            </a:r>
            <a:r>
              <a:rPr lang="en-US" sz="3200" dirty="0" err="1" smtClean="0">
                <a:solidFill>
                  <a:schemeClr val="bg1"/>
                </a:solidFill>
                <a:latin typeface="Nikosh" panose="02000000000000000000" pitchFamily="2" charset="0"/>
                <a:cs typeface="Nikosh" panose="02000000000000000000" pitchFamily="2" charset="0"/>
              </a:rPr>
              <a:t>সাহায্য</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করা</a:t>
            </a:r>
            <a:r>
              <a:rPr lang="en-US" sz="3200" dirty="0" smtClean="0">
                <a:solidFill>
                  <a:schemeClr val="bg1"/>
                </a:solidFill>
                <a:latin typeface="Nikosh" panose="02000000000000000000" pitchFamily="2" charset="0"/>
                <a:cs typeface="Nikosh" panose="02000000000000000000" pitchFamily="2" charset="0"/>
              </a:rPr>
              <a:t>।</a:t>
            </a:r>
          </a:p>
          <a:p>
            <a:r>
              <a:rPr lang="en-US" sz="3200" dirty="0" smtClean="0">
                <a:solidFill>
                  <a:schemeClr val="bg1"/>
                </a:solidFill>
                <a:latin typeface="Nikosh" panose="02000000000000000000" pitchFamily="2" charset="0"/>
                <a:cs typeface="Nikosh" panose="02000000000000000000" pitchFamily="2" charset="0"/>
              </a:rPr>
              <a:t>৩.সর্বাচ্চ </a:t>
            </a:r>
            <a:r>
              <a:rPr lang="en-US" sz="3200" dirty="0" err="1" smtClean="0">
                <a:solidFill>
                  <a:schemeClr val="bg1"/>
                </a:solidFill>
                <a:latin typeface="Nikosh" panose="02000000000000000000" pitchFamily="2" charset="0"/>
                <a:cs typeface="Nikosh" panose="02000000000000000000" pitchFamily="2" charset="0"/>
              </a:rPr>
              <a:t>উৎপাদন</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লাভে</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সহায়তা</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করা</a:t>
            </a:r>
            <a:r>
              <a:rPr lang="en-US" sz="3200" dirty="0" smtClean="0">
                <a:solidFill>
                  <a:schemeClr val="bg1"/>
                </a:solidFill>
                <a:latin typeface="Nikosh" panose="02000000000000000000" pitchFamily="2" charset="0"/>
                <a:cs typeface="Nikosh" panose="02000000000000000000" pitchFamily="2" charset="0"/>
              </a:rPr>
              <a:t>।</a:t>
            </a:r>
          </a:p>
          <a:p>
            <a:r>
              <a:rPr lang="en-US" sz="3200" dirty="0" smtClean="0">
                <a:solidFill>
                  <a:schemeClr val="bg1"/>
                </a:solidFill>
                <a:latin typeface="Nikosh" panose="02000000000000000000" pitchFamily="2" charset="0"/>
                <a:cs typeface="Nikosh" panose="02000000000000000000" pitchFamily="2" charset="0"/>
              </a:rPr>
              <a:t>৪. </a:t>
            </a:r>
            <a:r>
              <a:rPr lang="en-US" sz="3200" dirty="0" err="1" smtClean="0">
                <a:solidFill>
                  <a:schemeClr val="bg1"/>
                </a:solidFill>
                <a:latin typeface="Nikosh" panose="02000000000000000000" pitchFamily="2" charset="0"/>
                <a:cs typeface="Nikosh" panose="02000000000000000000" pitchFamily="2" charset="0"/>
              </a:rPr>
              <a:t>বিভিন্ন</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প্রতিষ্ঠানের</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সাথে</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যোগাযোগ</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রাখা</a:t>
            </a:r>
            <a:r>
              <a:rPr lang="en-US" sz="3200" dirty="0" smtClean="0">
                <a:solidFill>
                  <a:schemeClr val="bg1"/>
                </a:solidFill>
                <a:latin typeface="Nikosh" panose="02000000000000000000" pitchFamily="2" charset="0"/>
                <a:cs typeface="Nikosh" panose="02000000000000000000" pitchFamily="2" charset="0"/>
              </a:rPr>
              <a:t>।</a:t>
            </a:r>
          </a:p>
          <a:p>
            <a:r>
              <a:rPr lang="en-US" sz="3200" dirty="0" smtClean="0">
                <a:solidFill>
                  <a:schemeClr val="bg1"/>
                </a:solidFill>
                <a:latin typeface="Nikosh" panose="02000000000000000000" pitchFamily="2" charset="0"/>
                <a:cs typeface="Nikosh" panose="02000000000000000000" pitchFamily="2" charset="0"/>
              </a:rPr>
              <a:t>৫. </a:t>
            </a:r>
            <a:r>
              <a:rPr lang="en-US" sz="3200" dirty="0" err="1" smtClean="0">
                <a:solidFill>
                  <a:schemeClr val="bg1"/>
                </a:solidFill>
                <a:latin typeface="Nikosh" panose="02000000000000000000" pitchFamily="2" charset="0"/>
                <a:cs typeface="Nikosh" panose="02000000000000000000" pitchFamily="2" charset="0"/>
              </a:rPr>
              <a:t>চাকরীকালীন</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প্রশিক্ষণ</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দান</a:t>
            </a:r>
            <a:r>
              <a:rPr lang="en-US" sz="3200" dirty="0" smtClean="0">
                <a:solidFill>
                  <a:schemeClr val="bg1"/>
                </a:solidFill>
                <a:latin typeface="Nikosh" panose="02000000000000000000" pitchFamily="2" charset="0"/>
                <a:cs typeface="Nikosh" panose="02000000000000000000" pitchFamily="2" charset="0"/>
              </a:rPr>
              <a:t>।</a:t>
            </a:r>
          </a:p>
          <a:p>
            <a:r>
              <a:rPr lang="en-US" sz="3200" dirty="0" smtClean="0">
                <a:solidFill>
                  <a:schemeClr val="bg1"/>
                </a:solidFill>
                <a:latin typeface="Nikosh" panose="02000000000000000000" pitchFamily="2" charset="0"/>
                <a:cs typeface="Nikosh" panose="02000000000000000000" pitchFamily="2" charset="0"/>
              </a:rPr>
              <a:t>৬. </a:t>
            </a:r>
            <a:r>
              <a:rPr lang="en-US" sz="3200" dirty="0" err="1" smtClean="0">
                <a:solidFill>
                  <a:schemeClr val="bg1"/>
                </a:solidFill>
                <a:latin typeface="Nikosh" panose="02000000000000000000" pitchFamily="2" charset="0"/>
                <a:cs typeface="Nikosh" panose="02000000000000000000" pitchFamily="2" charset="0"/>
              </a:rPr>
              <a:t>জরুরী</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বার্তা</a:t>
            </a:r>
            <a:r>
              <a:rPr lang="en-US" sz="3200" dirty="0" smtClean="0">
                <a:solidFill>
                  <a:schemeClr val="bg1"/>
                </a:solidFill>
                <a:latin typeface="Nikosh" panose="02000000000000000000" pitchFamily="2" charset="0"/>
                <a:cs typeface="Nikosh" panose="02000000000000000000" pitchFamily="2" charset="0"/>
              </a:rPr>
              <a:t> ও </a:t>
            </a:r>
            <a:r>
              <a:rPr lang="en-US" sz="3200" dirty="0" err="1" smtClean="0">
                <a:solidFill>
                  <a:schemeClr val="bg1"/>
                </a:solidFill>
                <a:latin typeface="Nikosh" panose="02000000000000000000" pitchFamily="2" charset="0"/>
                <a:cs typeface="Nikosh" panose="02000000000000000000" pitchFamily="2" charset="0"/>
              </a:rPr>
              <a:t>তথ্য</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সামগ্রী</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কৃসকদের</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মাঝে</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বিতরণ</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করা</a:t>
            </a:r>
            <a:r>
              <a:rPr lang="en-US" sz="3200" dirty="0" smtClean="0">
                <a:solidFill>
                  <a:schemeClr val="bg1"/>
                </a:solidFill>
                <a:latin typeface="Nikosh" panose="02000000000000000000" pitchFamily="2" charset="0"/>
                <a:cs typeface="Nikosh" panose="02000000000000000000" pitchFamily="2" charset="0"/>
              </a:rPr>
              <a:t>।</a:t>
            </a:r>
          </a:p>
          <a:p>
            <a:r>
              <a:rPr lang="en-US" sz="3200" dirty="0" smtClean="0">
                <a:solidFill>
                  <a:schemeClr val="bg1"/>
                </a:solidFill>
                <a:latin typeface="Nikosh" panose="02000000000000000000" pitchFamily="2" charset="0"/>
                <a:cs typeface="Nikosh" panose="02000000000000000000" pitchFamily="2" charset="0"/>
              </a:rPr>
              <a:t>৭. </a:t>
            </a:r>
            <a:r>
              <a:rPr lang="en-US" sz="3200" dirty="0" err="1" smtClean="0">
                <a:solidFill>
                  <a:schemeClr val="bg1"/>
                </a:solidFill>
                <a:latin typeface="Nikosh" panose="02000000000000000000" pitchFamily="2" charset="0"/>
                <a:cs typeface="Nikosh" panose="02000000000000000000" pitchFamily="2" charset="0"/>
              </a:rPr>
              <a:t>গবেষণালব্ধ</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প্রযুক্তি</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সম্প্রসারণের</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ব্যবস্থা</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করা</a:t>
            </a:r>
            <a:r>
              <a:rPr lang="en-US" sz="3200" dirty="0" smtClean="0">
                <a:solidFill>
                  <a:schemeClr val="bg1"/>
                </a:solidFill>
                <a:latin typeface="Nikosh" panose="02000000000000000000" pitchFamily="2" charset="0"/>
                <a:cs typeface="Nikosh" panose="02000000000000000000" pitchFamily="2" charset="0"/>
              </a:rPr>
              <a:t>।</a:t>
            </a:r>
          </a:p>
          <a:p>
            <a:r>
              <a:rPr lang="en-US" sz="3200" dirty="0" smtClean="0">
                <a:solidFill>
                  <a:schemeClr val="bg1"/>
                </a:solidFill>
                <a:latin typeface="Nikosh" panose="02000000000000000000" pitchFamily="2" charset="0"/>
                <a:cs typeface="Nikosh" panose="02000000000000000000" pitchFamily="2" charset="0"/>
              </a:rPr>
              <a:t>৮. </a:t>
            </a:r>
            <a:r>
              <a:rPr lang="en-US" sz="3200" dirty="0" err="1" smtClean="0">
                <a:solidFill>
                  <a:schemeClr val="bg1"/>
                </a:solidFill>
                <a:latin typeface="Nikosh" panose="02000000000000000000" pitchFamily="2" charset="0"/>
                <a:cs typeface="Nikosh" panose="02000000000000000000" pitchFamily="2" charset="0"/>
              </a:rPr>
              <a:t>নীতি</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বাস্তবায়নে</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প্রয়োজনীয়</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পদক্ষেপ</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গ্রহণ</a:t>
            </a:r>
            <a:r>
              <a:rPr lang="en-US" sz="3200" dirty="0" smtClean="0">
                <a:solidFill>
                  <a:schemeClr val="bg1"/>
                </a:solidFill>
                <a:latin typeface="Nikosh" panose="02000000000000000000" pitchFamily="2" charset="0"/>
                <a:cs typeface="Nikosh" panose="02000000000000000000" pitchFamily="2" charset="0"/>
              </a:rPr>
              <a:t> </a:t>
            </a:r>
            <a:r>
              <a:rPr lang="en-US" sz="3200" dirty="0" err="1" smtClean="0">
                <a:solidFill>
                  <a:schemeClr val="bg1"/>
                </a:solidFill>
                <a:latin typeface="Nikosh" panose="02000000000000000000" pitchFamily="2" charset="0"/>
                <a:cs typeface="Nikosh" panose="02000000000000000000" pitchFamily="2" charset="0"/>
              </a:rPr>
              <a:t>করা</a:t>
            </a:r>
            <a:r>
              <a:rPr lang="en-US" sz="3200" dirty="0" smtClean="0">
                <a:solidFill>
                  <a:schemeClr val="bg1"/>
                </a:solidFill>
                <a:latin typeface="Nikosh" panose="02000000000000000000" pitchFamily="2" charset="0"/>
                <a:cs typeface="Nikosh" panose="02000000000000000000" pitchFamily="2" charset="0"/>
              </a:rPr>
              <a:t>।</a:t>
            </a:r>
          </a:p>
          <a:p>
            <a:endParaRPr lang="en-US" sz="3200" dirty="0">
              <a:solidFill>
                <a:schemeClr val="bg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9368133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5964" y="374073"/>
            <a:ext cx="6660572" cy="830997"/>
          </a:xfrm>
          <a:prstGeom prst="rect">
            <a:avLst/>
          </a:prstGeom>
          <a:noFill/>
        </p:spPr>
        <p:txBody>
          <a:bodyPr wrap="square" rtlCol="0">
            <a:spAutoFit/>
          </a:bodyPr>
          <a:lstStyle/>
          <a:p>
            <a:pPr algn="ctr"/>
            <a:r>
              <a:rPr lang="en-US" sz="4800" dirty="0" err="1" smtClean="0">
                <a:solidFill>
                  <a:schemeClr val="bg1"/>
                </a:solidFill>
                <a:latin typeface="Nikosh" panose="02000000000000000000" pitchFamily="2" charset="0"/>
                <a:cs typeface="Nikosh" panose="02000000000000000000" pitchFamily="2" charset="0"/>
              </a:rPr>
              <a:t>কৃষি</a:t>
            </a:r>
            <a:r>
              <a:rPr lang="en-US" sz="4800" dirty="0" smtClean="0">
                <a:solidFill>
                  <a:schemeClr val="bg1"/>
                </a:solidFill>
                <a:latin typeface="Nikosh" panose="02000000000000000000" pitchFamily="2" charset="0"/>
                <a:cs typeface="Nikosh" panose="02000000000000000000" pitchFamily="2" charset="0"/>
              </a:rPr>
              <a:t> </a:t>
            </a:r>
            <a:r>
              <a:rPr lang="en-US" sz="4800" dirty="0" err="1" smtClean="0">
                <a:solidFill>
                  <a:schemeClr val="bg1"/>
                </a:solidFill>
                <a:latin typeface="Nikosh" panose="02000000000000000000" pitchFamily="2" charset="0"/>
                <a:cs typeface="Nikosh" panose="02000000000000000000" pitchFamily="2" charset="0"/>
              </a:rPr>
              <a:t>সম্প্রসারণের</a:t>
            </a:r>
            <a:r>
              <a:rPr lang="en-US" sz="4800" dirty="0" smtClean="0">
                <a:solidFill>
                  <a:schemeClr val="bg1"/>
                </a:solidFill>
                <a:latin typeface="Nikosh" panose="02000000000000000000" pitchFamily="2" charset="0"/>
                <a:cs typeface="Nikosh" panose="02000000000000000000" pitchFamily="2" charset="0"/>
              </a:rPr>
              <a:t> </a:t>
            </a:r>
            <a:r>
              <a:rPr lang="en-US" sz="4800" dirty="0" err="1" smtClean="0">
                <a:solidFill>
                  <a:schemeClr val="bg1"/>
                </a:solidFill>
                <a:latin typeface="Nikosh" panose="02000000000000000000" pitchFamily="2" charset="0"/>
                <a:cs typeface="Nikosh" panose="02000000000000000000" pitchFamily="2" charset="0"/>
              </a:rPr>
              <a:t>প্রয়োজনীয়তা</a:t>
            </a:r>
            <a:endParaRPr lang="en-US" sz="4800" dirty="0">
              <a:solidFill>
                <a:schemeClr val="bg1"/>
              </a:solidFill>
              <a:latin typeface="Nikosh" panose="02000000000000000000" pitchFamily="2" charset="0"/>
              <a:cs typeface="Nikosh" panose="02000000000000000000" pitchFamily="2" charset="0"/>
            </a:endParaRPr>
          </a:p>
        </p:txBody>
      </p:sp>
      <p:sp>
        <p:nvSpPr>
          <p:cNvPr id="5" name="TextBox 4"/>
          <p:cNvSpPr txBox="1"/>
          <p:nvPr/>
        </p:nvSpPr>
        <p:spPr>
          <a:xfrm>
            <a:off x="758536" y="1641764"/>
            <a:ext cx="10266219" cy="3170099"/>
          </a:xfrm>
          <a:prstGeom prst="rect">
            <a:avLst/>
          </a:prstGeom>
          <a:noFill/>
        </p:spPr>
        <p:txBody>
          <a:bodyPr wrap="square" rtlCol="0">
            <a:spAutoFit/>
          </a:bodyPr>
          <a:lstStyle/>
          <a:p>
            <a:r>
              <a:rPr lang="en-US" sz="4000" dirty="0" smtClean="0">
                <a:solidFill>
                  <a:srgbClr val="002060"/>
                </a:solidFill>
                <a:latin typeface="Nikosh" panose="02000000000000000000" pitchFamily="2" charset="0"/>
                <a:cs typeface="Nikosh" panose="02000000000000000000" pitchFamily="2" charset="0"/>
              </a:rPr>
              <a:t>১. </a:t>
            </a:r>
            <a:r>
              <a:rPr lang="en-US" sz="4000" dirty="0" err="1" smtClean="0">
                <a:solidFill>
                  <a:srgbClr val="002060"/>
                </a:solidFill>
                <a:latin typeface="Nikosh" panose="02000000000000000000" pitchFamily="2" charset="0"/>
                <a:cs typeface="Nikosh" panose="02000000000000000000" pitchFamily="2" charset="0"/>
              </a:rPr>
              <a:t>প্রযুক্তি</a:t>
            </a:r>
            <a:r>
              <a:rPr lang="en-US" sz="4000" dirty="0" smtClean="0">
                <a:solidFill>
                  <a:srgbClr val="002060"/>
                </a:solidFill>
                <a:latin typeface="Nikosh" panose="02000000000000000000" pitchFamily="2" charset="0"/>
                <a:cs typeface="Nikosh" panose="02000000000000000000" pitchFamily="2" charset="0"/>
              </a:rPr>
              <a:t> </a:t>
            </a:r>
            <a:r>
              <a:rPr lang="en-US" sz="4000" dirty="0" err="1" smtClean="0">
                <a:solidFill>
                  <a:srgbClr val="002060"/>
                </a:solidFill>
                <a:latin typeface="Nikosh" panose="02000000000000000000" pitchFamily="2" charset="0"/>
                <a:cs typeface="Nikosh" panose="02000000000000000000" pitchFamily="2" charset="0"/>
              </a:rPr>
              <a:t>শিক্ষায়</a:t>
            </a:r>
            <a:endParaRPr lang="en-US" sz="4000" dirty="0" smtClean="0">
              <a:solidFill>
                <a:srgbClr val="002060"/>
              </a:solidFill>
              <a:latin typeface="Nikosh" panose="02000000000000000000" pitchFamily="2" charset="0"/>
              <a:cs typeface="Nikosh" panose="02000000000000000000" pitchFamily="2" charset="0"/>
            </a:endParaRPr>
          </a:p>
          <a:p>
            <a:r>
              <a:rPr lang="en-US" sz="4000" dirty="0" smtClean="0">
                <a:solidFill>
                  <a:srgbClr val="002060"/>
                </a:solidFill>
                <a:latin typeface="Nikosh" panose="02000000000000000000" pitchFamily="2" charset="0"/>
                <a:cs typeface="Nikosh" panose="02000000000000000000" pitchFamily="2" charset="0"/>
              </a:rPr>
              <a:t>২. </a:t>
            </a:r>
            <a:r>
              <a:rPr lang="en-US" sz="4000" dirty="0" err="1" smtClean="0">
                <a:solidFill>
                  <a:srgbClr val="002060"/>
                </a:solidFill>
                <a:latin typeface="Nikosh" panose="02000000000000000000" pitchFamily="2" charset="0"/>
                <a:cs typeface="Nikosh" panose="02000000000000000000" pitchFamily="2" charset="0"/>
              </a:rPr>
              <a:t>কৃষি</a:t>
            </a:r>
            <a:r>
              <a:rPr lang="en-US" sz="4000" dirty="0" smtClean="0">
                <a:solidFill>
                  <a:srgbClr val="002060"/>
                </a:solidFill>
                <a:latin typeface="Nikosh" panose="02000000000000000000" pitchFamily="2" charset="0"/>
                <a:cs typeface="Nikosh" panose="02000000000000000000" pitchFamily="2" charset="0"/>
              </a:rPr>
              <a:t> </a:t>
            </a:r>
            <a:r>
              <a:rPr lang="en-US" sz="4000" dirty="0" err="1" smtClean="0">
                <a:solidFill>
                  <a:srgbClr val="002060"/>
                </a:solidFill>
                <a:latin typeface="Nikosh" panose="02000000000000000000" pitchFamily="2" charset="0"/>
                <a:cs typeface="Nikosh" panose="02000000000000000000" pitchFamily="2" charset="0"/>
              </a:rPr>
              <a:t>উপকরণের</a:t>
            </a:r>
            <a:r>
              <a:rPr lang="en-US" sz="4000" dirty="0" smtClean="0">
                <a:solidFill>
                  <a:srgbClr val="002060"/>
                </a:solidFill>
                <a:latin typeface="Nikosh" panose="02000000000000000000" pitchFamily="2" charset="0"/>
                <a:cs typeface="Nikosh" panose="02000000000000000000" pitchFamily="2" charset="0"/>
              </a:rPr>
              <a:t> </a:t>
            </a:r>
            <a:r>
              <a:rPr lang="en-US" sz="4000" dirty="0" err="1" smtClean="0">
                <a:solidFill>
                  <a:srgbClr val="002060"/>
                </a:solidFill>
                <a:latin typeface="Nikosh" panose="02000000000000000000" pitchFamily="2" charset="0"/>
                <a:cs typeface="Nikosh" panose="02000000000000000000" pitchFamily="2" charset="0"/>
              </a:rPr>
              <a:t>জনপ্রিয়তা</a:t>
            </a:r>
            <a:r>
              <a:rPr lang="en-US" sz="4000" dirty="0" smtClean="0">
                <a:solidFill>
                  <a:srgbClr val="002060"/>
                </a:solidFill>
                <a:latin typeface="Nikosh" panose="02000000000000000000" pitchFamily="2" charset="0"/>
                <a:cs typeface="Nikosh" panose="02000000000000000000" pitchFamily="2" charset="0"/>
              </a:rPr>
              <a:t> </a:t>
            </a:r>
            <a:r>
              <a:rPr lang="en-US" sz="4000" dirty="0" err="1" smtClean="0">
                <a:solidFill>
                  <a:srgbClr val="002060"/>
                </a:solidFill>
                <a:latin typeface="Nikosh" panose="02000000000000000000" pitchFamily="2" charset="0"/>
                <a:cs typeface="Nikosh" panose="02000000000000000000" pitchFamily="2" charset="0"/>
              </a:rPr>
              <a:t>সৃষ্টিতে</a:t>
            </a:r>
            <a:endParaRPr lang="en-US" sz="4000" dirty="0" smtClean="0">
              <a:solidFill>
                <a:srgbClr val="002060"/>
              </a:solidFill>
              <a:latin typeface="Nikosh" panose="02000000000000000000" pitchFamily="2" charset="0"/>
              <a:cs typeface="Nikosh" panose="02000000000000000000" pitchFamily="2" charset="0"/>
            </a:endParaRPr>
          </a:p>
          <a:p>
            <a:r>
              <a:rPr lang="en-US" sz="4000" dirty="0" smtClean="0">
                <a:solidFill>
                  <a:srgbClr val="002060"/>
                </a:solidFill>
                <a:latin typeface="Nikosh" panose="02000000000000000000" pitchFamily="2" charset="0"/>
                <a:cs typeface="Nikosh" panose="02000000000000000000" pitchFamily="2" charset="0"/>
              </a:rPr>
              <a:t>৩. </a:t>
            </a:r>
            <a:r>
              <a:rPr lang="en-US" sz="4000" dirty="0" err="1" smtClean="0">
                <a:solidFill>
                  <a:srgbClr val="002060"/>
                </a:solidFill>
                <a:latin typeface="Nikosh" panose="02000000000000000000" pitchFamily="2" charset="0"/>
                <a:cs typeface="Nikosh" panose="02000000000000000000" pitchFamily="2" charset="0"/>
              </a:rPr>
              <a:t>প্রযুক্তি</a:t>
            </a:r>
            <a:r>
              <a:rPr lang="en-US" sz="4000" dirty="0" smtClean="0">
                <a:solidFill>
                  <a:srgbClr val="002060"/>
                </a:solidFill>
                <a:latin typeface="Nikosh" panose="02000000000000000000" pitchFamily="2" charset="0"/>
                <a:cs typeface="Nikosh" panose="02000000000000000000" pitchFamily="2" charset="0"/>
              </a:rPr>
              <a:t> </a:t>
            </a:r>
            <a:r>
              <a:rPr lang="en-US" sz="4000" dirty="0" err="1" smtClean="0">
                <a:solidFill>
                  <a:srgbClr val="002060"/>
                </a:solidFill>
                <a:latin typeface="Nikosh" panose="02000000000000000000" pitchFamily="2" charset="0"/>
                <a:cs typeface="Nikosh" panose="02000000000000000000" pitchFamily="2" charset="0"/>
              </a:rPr>
              <a:t>বিস্তারে</a:t>
            </a:r>
            <a:endParaRPr lang="en-US" sz="4000" dirty="0" smtClean="0">
              <a:solidFill>
                <a:srgbClr val="002060"/>
              </a:solidFill>
              <a:latin typeface="Nikosh" panose="02000000000000000000" pitchFamily="2" charset="0"/>
              <a:cs typeface="Nikosh" panose="02000000000000000000" pitchFamily="2" charset="0"/>
            </a:endParaRPr>
          </a:p>
          <a:p>
            <a:r>
              <a:rPr lang="en-US" sz="4000" dirty="0" smtClean="0">
                <a:solidFill>
                  <a:srgbClr val="002060"/>
                </a:solidFill>
                <a:latin typeface="Nikosh" panose="02000000000000000000" pitchFamily="2" charset="0"/>
                <a:cs typeface="Nikosh" panose="02000000000000000000" pitchFamily="2" charset="0"/>
              </a:rPr>
              <a:t>৪. </a:t>
            </a:r>
            <a:r>
              <a:rPr lang="en-US" sz="4000" dirty="0" err="1" smtClean="0">
                <a:solidFill>
                  <a:srgbClr val="002060"/>
                </a:solidFill>
                <a:latin typeface="Nikosh" panose="02000000000000000000" pitchFamily="2" charset="0"/>
                <a:cs typeface="Nikosh" panose="02000000000000000000" pitchFamily="2" charset="0"/>
              </a:rPr>
              <a:t>স্থানীয়</a:t>
            </a:r>
            <a:r>
              <a:rPr lang="en-US" sz="4000" dirty="0" smtClean="0">
                <a:solidFill>
                  <a:srgbClr val="002060"/>
                </a:solidFill>
                <a:latin typeface="Nikosh" panose="02000000000000000000" pitchFamily="2" charset="0"/>
                <a:cs typeface="Nikosh" panose="02000000000000000000" pitchFamily="2" charset="0"/>
              </a:rPr>
              <a:t> </a:t>
            </a:r>
            <a:r>
              <a:rPr lang="en-US" sz="4000" dirty="0" err="1" smtClean="0">
                <a:solidFill>
                  <a:srgbClr val="002060"/>
                </a:solidFill>
                <a:latin typeface="Nikosh" panose="02000000000000000000" pitchFamily="2" charset="0"/>
                <a:cs typeface="Nikosh" panose="02000000000000000000" pitchFamily="2" charset="0"/>
              </a:rPr>
              <a:t>সম্পদ</a:t>
            </a:r>
            <a:r>
              <a:rPr lang="en-US" sz="4000" dirty="0" smtClean="0">
                <a:solidFill>
                  <a:srgbClr val="002060"/>
                </a:solidFill>
                <a:latin typeface="Nikosh" panose="02000000000000000000" pitchFamily="2" charset="0"/>
                <a:cs typeface="Nikosh" panose="02000000000000000000" pitchFamily="2" charset="0"/>
              </a:rPr>
              <a:t> </a:t>
            </a:r>
            <a:r>
              <a:rPr lang="en-US" sz="4000" dirty="0" err="1" smtClean="0">
                <a:solidFill>
                  <a:srgbClr val="002060"/>
                </a:solidFill>
                <a:latin typeface="Nikosh" panose="02000000000000000000" pitchFamily="2" charset="0"/>
                <a:cs typeface="Nikosh" panose="02000000000000000000" pitchFamily="2" charset="0"/>
              </a:rPr>
              <a:t>পূর্ণ</a:t>
            </a:r>
            <a:r>
              <a:rPr lang="en-US" sz="4000" dirty="0" smtClean="0">
                <a:solidFill>
                  <a:srgbClr val="002060"/>
                </a:solidFill>
                <a:latin typeface="Nikosh" panose="02000000000000000000" pitchFamily="2" charset="0"/>
                <a:cs typeface="Nikosh" panose="02000000000000000000" pitchFamily="2" charset="0"/>
              </a:rPr>
              <a:t> </a:t>
            </a:r>
            <a:r>
              <a:rPr lang="en-US" sz="4000" dirty="0" err="1" smtClean="0">
                <a:solidFill>
                  <a:srgbClr val="002060"/>
                </a:solidFill>
                <a:latin typeface="Nikosh" panose="02000000000000000000" pitchFamily="2" charset="0"/>
                <a:cs typeface="Nikosh" panose="02000000000000000000" pitchFamily="2" charset="0"/>
              </a:rPr>
              <a:t>ব্যবহারে</a:t>
            </a:r>
            <a:endParaRPr lang="en-US" sz="4000" dirty="0" smtClean="0">
              <a:solidFill>
                <a:srgbClr val="002060"/>
              </a:solidFill>
              <a:latin typeface="Nikosh" panose="02000000000000000000" pitchFamily="2" charset="0"/>
              <a:cs typeface="Nikosh" panose="02000000000000000000" pitchFamily="2" charset="0"/>
            </a:endParaRPr>
          </a:p>
          <a:p>
            <a:r>
              <a:rPr lang="en-US" sz="4000" dirty="0" smtClean="0">
                <a:solidFill>
                  <a:srgbClr val="002060"/>
                </a:solidFill>
                <a:latin typeface="Nikosh" panose="02000000000000000000" pitchFamily="2" charset="0"/>
                <a:cs typeface="Nikosh" panose="02000000000000000000" pitchFamily="2" charset="0"/>
              </a:rPr>
              <a:t>৫. </a:t>
            </a:r>
            <a:r>
              <a:rPr lang="en-US" sz="4000" dirty="0" err="1" smtClean="0">
                <a:solidFill>
                  <a:srgbClr val="002060"/>
                </a:solidFill>
                <a:latin typeface="Nikosh" panose="02000000000000000000" pitchFamily="2" charset="0"/>
                <a:cs typeface="Nikosh" panose="02000000000000000000" pitchFamily="2" charset="0"/>
              </a:rPr>
              <a:t>স্থানযি</a:t>
            </a:r>
            <a:r>
              <a:rPr lang="en-US" sz="4000" dirty="0" smtClean="0">
                <a:solidFill>
                  <a:srgbClr val="002060"/>
                </a:solidFill>
                <a:latin typeface="Nikosh" panose="02000000000000000000" pitchFamily="2" charset="0"/>
                <a:cs typeface="Nikosh" panose="02000000000000000000" pitchFamily="2" charset="0"/>
              </a:rPr>
              <a:t> </a:t>
            </a:r>
            <a:r>
              <a:rPr lang="en-US" sz="4000" dirty="0" err="1" smtClean="0">
                <a:solidFill>
                  <a:srgbClr val="002060"/>
                </a:solidFill>
                <a:latin typeface="Nikosh" panose="02000000000000000000" pitchFamily="2" charset="0"/>
                <a:cs typeface="Nikosh" panose="02000000000000000000" pitchFamily="2" charset="0"/>
              </a:rPr>
              <a:t>নেতৃত্বের</a:t>
            </a:r>
            <a:r>
              <a:rPr lang="en-US" sz="4000" dirty="0" smtClean="0">
                <a:solidFill>
                  <a:srgbClr val="002060"/>
                </a:solidFill>
                <a:latin typeface="Nikosh" panose="02000000000000000000" pitchFamily="2" charset="0"/>
                <a:cs typeface="Nikosh" panose="02000000000000000000" pitchFamily="2" charset="0"/>
              </a:rPr>
              <a:t> </a:t>
            </a:r>
            <a:r>
              <a:rPr lang="en-US" sz="4000" dirty="0" err="1" smtClean="0">
                <a:solidFill>
                  <a:srgbClr val="002060"/>
                </a:solidFill>
                <a:latin typeface="Nikosh" panose="02000000000000000000" pitchFamily="2" charset="0"/>
                <a:cs typeface="Nikosh" panose="02000000000000000000" pitchFamily="2" charset="0"/>
              </a:rPr>
              <a:t>উন্নয়নে</a:t>
            </a:r>
            <a:endParaRPr lang="en-US" sz="4000" dirty="0">
              <a:solidFill>
                <a:srgbClr val="00206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1062672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497" y="2420785"/>
            <a:ext cx="5323411" cy="3730633"/>
          </a:xfrm>
          <a:prstGeom prst="rect">
            <a:avLst/>
          </a:prstGeom>
          <a:solidFill>
            <a:srgbClr val="0070C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800" dirty="0">
                <a:solidFill>
                  <a:srgbClr val="FFFF00"/>
                </a:solidFill>
                <a:latin typeface="Nikosh" panose="02000000000000000000" pitchFamily="2" charset="0"/>
                <a:cs typeface="Nikosh" panose="02000000000000000000" pitchFamily="2" charset="0"/>
              </a:rPr>
              <a:t>ড. প্রণয় </a:t>
            </a:r>
            <a:r>
              <a:rPr lang="en-US" sz="4800" dirty="0" smtClean="0">
                <a:solidFill>
                  <a:srgbClr val="FFFF00"/>
                </a:solidFill>
                <a:latin typeface="Nikosh" panose="02000000000000000000" pitchFamily="2" charset="0"/>
                <a:cs typeface="Nikosh" panose="02000000000000000000" pitchFamily="2" charset="0"/>
              </a:rPr>
              <a:t>বালা</a:t>
            </a:r>
          </a:p>
          <a:p>
            <a:pPr algn="ctr"/>
            <a:r>
              <a:rPr lang="en-US" sz="4800" dirty="0" smtClean="0">
                <a:solidFill>
                  <a:srgbClr val="FFFF00"/>
                </a:solidFill>
                <a:latin typeface="Nikosh" panose="02000000000000000000" pitchFamily="2" charset="0"/>
                <a:cs typeface="Nikosh" panose="02000000000000000000" pitchFamily="2" charset="0"/>
              </a:rPr>
              <a:t>সহকারী </a:t>
            </a:r>
            <a:r>
              <a:rPr lang="en-US" sz="4800" dirty="0" err="1" smtClean="0">
                <a:solidFill>
                  <a:srgbClr val="FFFF00"/>
                </a:solidFill>
                <a:latin typeface="Nikosh" panose="02000000000000000000" pitchFamily="2" charset="0"/>
                <a:cs typeface="Nikosh" panose="02000000000000000000" pitchFamily="2" charset="0"/>
              </a:rPr>
              <a:t>অধ্যাপক,কৃষিশিক্ষা</a:t>
            </a:r>
            <a:endParaRPr lang="en-US" sz="4800" dirty="0" smtClean="0">
              <a:solidFill>
                <a:srgbClr val="FFFF00"/>
              </a:solidFill>
              <a:latin typeface="Nikosh" panose="02000000000000000000" pitchFamily="2" charset="0"/>
              <a:cs typeface="Nikosh" panose="02000000000000000000" pitchFamily="2" charset="0"/>
            </a:endParaRPr>
          </a:p>
          <a:p>
            <a:pPr algn="ctr"/>
            <a:r>
              <a:rPr lang="en-US" sz="3600" dirty="0" err="1" smtClean="0">
                <a:latin typeface="Nikosh" panose="02000000000000000000" pitchFamily="2" charset="0"/>
                <a:cs typeface="Nikosh" panose="02000000000000000000" pitchFamily="2" charset="0"/>
              </a:rPr>
              <a:t>হাজী</a:t>
            </a:r>
            <a:r>
              <a:rPr lang="en-US" sz="3600" dirty="0" smtClean="0">
                <a:latin typeface="Nikosh" panose="02000000000000000000" pitchFamily="2" charset="0"/>
                <a:cs typeface="Nikosh" panose="02000000000000000000" pitchFamily="2" charset="0"/>
              </a:rPr>
              <a:t> </a:t>
            </a:r>
            <a:r>
              <a:rPr lang="en-US" sz="3600" dirty="0" err="1" smtClean="0">
                <a:latin typeface="Nikosh" panose="02000000000000000000" pitchFamily="2" charset="0"/>
                <a:cs typeface="Nikosh" panose="02000000000000000000" pitchFamily="2" charset="0"/>
              </a:rPr>
              <a:t>লালমিয়া</a:t>
            </a:r>
            <a:r>
              <a:rPr lang="en-US" sz="3600" dirty="0" smtClean="0">
                <a:latin typeface="Nikosh" panose="02000000000000000000" pitchFamily="2" charset="0"/>
                <a:cs typeface="Nikosh" panose="02000000000000000000" pitchFamily="2" charset="0"/>
              </a:rPr>
              <a:t> </a:t>
            </a:r>
            <a:r>
              <a:rPr lang="en-US" sz="3600" dirty="0" err="1" smtClean="0">
                <a:latin typeface="Nikosh" panose="02000000000000000000" pitchFamily="2" charset="0"/>
                <a:cs typeface="Nikosh" panose="02000000000000000000" pitchFamily="2" charset="0"/>
              </a:rPr>
              <a:t>সিটি</a:t>
            </a:r>
            <a:r>
              <a:rPr lang="en-US" sz="3600" dirty="0" smtClean="0">
                <a:latin typeface="Nikosh" panose="02000000000000000000" pitchFamily="2" charset="0"/>
                <a:cs typeface="Nikosh" panose="02000000000000000000" pitchFamily="2" charset="0"/>
              </a:rPr>
              <a:t> </a:t>
            </a:r>
            <a:r>
              <a:rPr lang="en-US" sz="3600" dirty="0" err="1" smtClean="0">
                <a:latin typeface="Nikosh" panose="02000000000000000000" pitchFamily="2" charset="0"/>
                <a:cs typeface="Nikosh" panose="02000000000000000000" pitchFamily="2" charset="0"/>
              </a:rPr>
              <a:t>কলেজ,গোপালগঞ্জ</a:t>
            </a:r>
            <a:r>
              <a:rPr lang="en-US" sz="3600" dirty="0" smtClean="0">
                <a:latin typeface="Nikosh" panose="02000000000000000000" pitchFamily="2" charset="0"/>
                <a:cs typeface="Nikosh" panose="02000000000000000000" pitchFamily="2" charset="0"/>
              </a:rPr>
              <a:t>।</a:t>
            </a:r>
            <a:endParaRPr lang="en-US" sz="3600" dirty="0">
              <a:latin typeface="Nikosh" panose="02000000000000000000" pitchFamily="2" charset="0"/>
              <a:cs typeface="Nikosh" panose="02000000000000000000" pitchFamily="2" charset="0"/>
            </a:endParaRPr>
          </a:p>
        </p:txBody>
      </p:sp>
      <p:sp>
        <p:nvSpPr>
          <p:cNvPr id="3" name="Sun 2"/>
          <p:cNvSpPr/>
          <p:nvPr/>
        </p:nvSpPr>
        <p:spPr>
          <a:xfrm>
            <a:off x="6683134" y="2254826"/>
            <a:ext cx="5172891" cy="4497483"/>
          </a:xfrm>
          <a:prstGeom prst="sun">
            <a:avLst>
              <a:gd name="adj" fmla="val 24242"/>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err="1" smtClean="0">
                <a:solidFill>
                  <a:schemeClr val="tx1"/>
                </a:solidFill>
                <a:latin typeface="Nikosh" panose="02000000000000000000" pitchFamily="2" charset="0"/>
                <a:cs typeface="Nikosh" panose="02000000000000000000" pitchFamily="2" charset="0"/>
              </a:rPr>
              <a:t>একাদশ</a:t>
            </a:r>
            <a:r>
              <a:rPr lang="en-US" sz="3600" dirty="0" smtClean="0">
                <a:solidFill>
                  <a:schemeClr val="tx1"/>
                </a:solidFill>
                <a:latin typeface="Nikosh" panose="02000000000000000000" pitchFamily="2" charset="0"/>
                <a:cs typeface="Nikosh" panose="02000000000000000000" pitchFamily="2" charset="0"/>
              </a:rPr>
              <a:t> </a:t>
            </a:r>
            <a:r>
              <a:rPr lang="en-US" sz="3600" dirty="0" err="1" smtClean="0">
                <a:solidFill>
                  <a:schemeClr val="tx1"/>
                </a:solidFill>
                <a:latin typeface="Nikosh" panose="02000000000000000000" pitchFamily="2" charset="0"/>
                <a:cs typeface="Nikosh" panose="02000000000000000000" pitchFamily="2" charset="0"/>
              </a:rPr>
              <a:t>শ্রেনি</a:t>
            </a:r>
            <a:r>
              <a:rPr lang="en-US" sz="3600" dirty="0" smtClean="0">
                <a:solidFill>
                  <a:schemeClr val="tx1"/>
                </a:solidFill>
                <a:latin typeface="Nikosh" panose="02000000000000000000" pitchFamily="2" charset="0"/>
                <a:cs typeface="Nikosh" panose="02000000000000000000" pitchFamily="2" charset="0"/>
              </a:rPr>
              <a:t> </a:t>
            </a:r>
          </a:p>
          <a:p>
            <a:pPr algn="ctr"/>
            <a:r>
              <a:rPr lang="en-US" sz="3600" dirty="0" err="1" smtClean="0">
                <a:solidFill>
                  <a:schemeClr val="tx1"/>
                </a:solidFill>
                <a:latin typeface="Nikosh" panose="02000000000000000000" pitchFamily="2" charset="0"/>
                <a:cs typeface="Nikosh" panose="02000000000000000000" pitchFamily="2" charset="0"/>
              </a:rPr>
              <a:t>কৃষিশিক্ষা</a:t>
            </a:r>
            <a:r>
              <a:rPr lang="en-US" sz="3600" dirty="0" smtClean="0">
                <a:solidFill>
                  <a:schemeClr val="tx1"/>
                </a:solidFill>
                <a:latin typeface="Nikosh" panose="02000000000000000000" pitchFamily="2" charset="0"/>
                <a:cs typeface="Nikosh" panose="02000000000000000000" pitchFamily="2" charset="0"/>
              </a:rPr>
              <a:t> ১ম </a:t>
            </a:r>
            <a:r>
              <a:rPr lang="en-US" sz="3600" dirty="0" err="1" smtClean="0">
                <a:solidFill>
                  <a:schemeClr val="tx1"/>
                </a:solidFill>
                <a:latin typeface="Nikosh" panose="02000000000000000000" pitchFamily="2" charset="0"/>
                <a:cs typeface="Nikosh" panose="02000000000000000000" pitchFamily="2" charset="0"/>
              </a:rPr>
              <a:t>পত্র</a:t>
            </a:r>
            <a:endParaRPr lang="en-US" sz="3600" dirty="0">
              <a:solidFill>
                <a:schemeClr val="tx1"/>
              </a:solidFill>
              <a:latin typeface="Nikosh" panose="02000000000000000000" pitchFamily="2" charset="0"/>
              <a:cs typeface="Nikosh"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8513" y="290798"/>
            <a:ext cx="2039436" cy="20394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578548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2" presetClass="entr" presetSubtype="4" fill="hold" grpId="0" nodeType="afterEffect">
                                  <p:stCondLst>
                                    <p:cond delay="0"/>
                                  </p:stCondLst>
                                  <p:iterate type="wd">
                                    <p:tmPct val="10000"/>
                                  </p:iterate>
                                  <p:childTnLst>
                                    <p:set>
                                      <p:cBhvr>
                                        <p:cTn id="19" dur="1" fill="hold">
                                          <p:stCondLst>
                                            <p:cond delay="0"/>
                                          </p:stCondLst>
                                        </p:cTn>
                                        <p:tgtEl>
                                          <p:spTgt spid="2"/>
                                        </p:tgtEl>
                                        <p:attrNameLst>
                                          <p:attrName>style.visibility</p:attrName>
                                        </p:attrNameLst>
                                      </p:cBhvr>
                                      <p:to>
                                        <p:strVal val="visible"/>
                                      </p:to>
                                    </p:set>
                                    <p:anim calcmode="lin" valueType="num">
                                      <p:cBhvr additive="base">
                                        <p:cTn id="20" dur="2000"/>
                                        <p:tgtEl>
                                          <p:spTgt spid="2"/>
                                        </p:tgtEl>
                                        <p:attrNameLst>
                                          <p:attrName>ppt_y</p:attrName>
                                        </p:attrNameLst>
                                      </p:cBhvr>
                                      <p:tavLst>
                                        <p:tav tm="0">
                                          <p:val>
                                            <p:strVal val="#ppt_y+#ppt_h*1.125000"/>
                                          </p:val>
                                        </p:tav>
                                        <p:tav tm="100000">
                                          <p:val>
                                            <p:strVal val="#ppt_y"/>
                                          </p:val>
                                        </p:tav>
                                      </p:tavLst>
                                    </p:anim>
                                    <p:animEffect transition="in" filter="wipe(up)">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 group of people sitting at a table&#10;&#10;Description generated with very high confidence">
            <a:extLst>
              <a:ext uri="{FF2B5EF4-FFF2-40B4-BE49-F238E27FC236}">
                <a16:creationId xmlns="" xmlns:a16="http://schemas.microsoft.com/office/drawing/2014/main" id="{645630FB-F5A2-449A-857A-FE094A8C4148}"/>
              </a:ext>
            </a:extLst>
          </p:cNvPr>
          <p:cNvPicPr>
            <a:picLocks noChangeAspect="1"/>
          </p:cNvPicPr>
          <p:nvPr/>
        </p:nvPicPr>
        <p:blipFill rotWithShape="1">
          <a:blip r:embed="rId2">
            <a:extLst>
              <a:ext uri="{837473B0-CC2E-450A-ABE3-18F120FF3D39}">
                <a1611:picAttrSrcUrl xmlns="" xmlns:a1611="http://schemas.microsoft.com/office/drawing/2016/11/main" r:id="rId3"/>
              </a:ext>
            </a:extLst>
          </a:blip>
          <a:srcRect t="10670" b="5375"/>
          <a:stretch/>
        </p:blipFill>
        <p:spPr>
          <a:xfrm>
            <a:off x="187647" y="322118"/>
            <a:ext cx="11911628" cy="6328063"/>
          </a:xfrm>
          <a:prstGeom prst="rect">
            <a:avLst/>
          </a:prstGeom>
        </p:spPr>
      </p:pic>
      <p:sp>
        <p:nvSpPr>
          <p:cNvPr id="3" name="Hexagon 2"/>
          <p:cNvSpPr/>
          <p:nvPr/>
        </p:nvSpPr>
        <p:spPr>
          <a:xfrm>
            <a:off x="0" y="233795"/>
            <a:ext cx="3252355" cy="2821133"/>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smtClean="0">
                <a:solidFill>
                  <a:srgbClr val="FFFF00"/>
                </a:solidFill>
                <a:latin typeface="Nikosh" panose="02000000000000000000" pitchFamily="2" charset="0"/>
                <a:cs typeface="Nikosh" panose="02000000000000000000" pitchFamily="2" charset="0"/>
              </a:rPr>
              <a:t>দলীয়</a:t>
            </a:r>
            <a:r>
              <a:rPr lang="en-US" sz="2800" dirty="0" smtClean="0">
                <a:solidFill>
                  <a:srgbClr val="FFFF00"/>
                </a:solidFill>
                <a:latin typeface="Nikosh" panose="02000000000000000000" pitchFamily="2" charset="0"/>
                <a:cs typeface="Nikosh" panose="02000000000000000000" pitchFamily="2" charset="0"/>
              </a:rPr>
              <a:t> </a:t>
            </a:r>
            <a:r>
              <a:rPr lang="en-US" sz="2800" dirty="0" err="1" smtClean="0">
                <a:solidFill>
                  <a:srgbClr val="FFFF00"/>
                </a:solidFill>
                <a:latin typeface="Nikosh" panose="02000000000000000000" pitchFamily="2" charset="0"/>
                <a:cs typeface="Nikosh" panose="02000000000000000000" pitchFamily="2" charset="0"/>
              </a:rPr>
              <a:t>কাজ</a:t>
            </a:r>
            <a:r>
              <a:rPr lang="en-US" sz="2800" dirty="0" smtClean="0">
                <a:solidFill>
                  <a:srgbClr val="FFFF00"/>
                </a:solidFill>
                <a:latin typeface="Nikosh" panose="02000000000000000000" pitchFamily="2" charset="0"/>
                <a:cs typeface="Nikosh" panose="02000000000000000000" pitchFamily="2" charset="0"/>
              </a:rPr>
              <a:t>:</a:t>
            </a:r>
          </a:p>
          <a:p>
            <a:pPr algn="ctr"/>
            <a:r>
              <a:rPr lang="en-US" sz="2800" dirty="0" err="1" smtClean="0">
                <a:solidFill>
                  <a:schemeClr val="bg1"/>
                </a:solidFill>
                <a:latin typeface="Nikosh" panose="02000000000000000000" pitchFamily="2" charset="0"/>
                <a:cs typeface="Nikosh" panose="02000000000000000000" pitchFamily="2" charset="0"/>
              </a:rPr>
              <a:t>সরেজমিন</a:t>
            </a:r>
            <a:r>
              <a:rPr lang="en-US" sz="2800" dirty="0" smtClean="0">
                <a:solidFill>
                  <a:schemeClr val="bg1"/>
                </a:solidFill>
                <a:latin typeface="Nikosh" panose="02000000000000000000" pitchFamily="2" charset="0"/>
                <a:cs typeface="Nikosh" panose="02000000000000000000" pitchFamily="2" charset="0"/>
              </a:rPr>
              <a:t> </a:t>
            </a:r>
            <a:r>
              <a:rPr lang="en-US" sz="2800" dirty="0" err="1" smtClean="0">
                <a:solidFill>
                  <a:schemeClr val="bg1"/>
                </a:solidFill>
                <a:latin typeface="Nikosh" panose="02000000000000000000" pitchFamily="2" charset="0"/>
                <a:cs typeface="Nikosh" panose="02000000000000000000" pitchFamily="2" charset="0"/>
              </a:rPr>
              <a:t>উইং</a:t>
            </a:r>
            <a:r>
              <a:rPr lang="en-US" sz="2800" dirty="0" smtClean="0">
                <a:solidFill>
                  <a:schemeClr val="bg1"/>
                </a:solidFill>
                <a:latin typeface="Nikosh" panose="02000000000000000000" pitchFamily="2" charset="0"/>
                <a:cs typeface="Nikosh" panose="02000000000000000000" pitchFamily="2" charset="0"/>
              </a:rPr>
              <a:t> </a:t>
            </a:r>
            <a:r>
              <a:rPr lang="en-US" sz="2800" dirty="0" err="1" smtClean="0">
                <a:solidFill>
                  <a:schemeClr val="bg1"/>
                </a:solidFill>
                <a:latin typeface="Nikosh" panose="02000000000000000000" pitchFamily="2" charset="0"/>
                <a:cs typeface="Nikosh" panose="02000000000000000000" pitchFamily="2" charset="0"/>
              </a:rPr>
              <a:t>এর</a:t>
            </a:r>
            <a:r>
              <a:rPr lang="en-US" sz="2800" dirty="0" smtClean="0">
                <a:solidFill>
                  <a:schemeClr val="bg1"/>
                </a:solidFill>
                <a:latin typeface="Nikosh" panose="02000000000000000000" pitchFamily="2" charset="0"/>
                <a:cs typeface="Nikosh" panose="02000000000000000000" pitchFamily="2" charset="0"/>
              </a:rPr>
              <a:t> </a:t>
            </a:r>
            <a:r>
              <a:rPr lang="en-US" sz="2800" dirty="0" err="1" smtClean="0">
                <a:solidFill>
                  <a:schemeClr val="bg1"/>
                </a:solidFill>
                <a:latin typeface="Nikosh" panose="02000000000000000000" pitchFamily="2" charset="0"/>
                <a:cs typeface="Nikosh" panose="02000000000000000000" pitchFamily="2" charset="0"/>
              </a:rPr>
              <a:t>কার্যাবলী</a:t>
            </a:r>
            <a:r>
              <a:rPr lang="en-US" sz="2800" dirty="0" smtClean="0">
                <a:solidFill>
                  <a:schemeClr val="bg1"/>
                </a:solidFill>
                <a:latin typeface="Nikosh" panose="02000000000000000000" pitchFamily="2" charset="0"/>
                <a:cs typeface="Nikosh" panose="02000000000000000000" pitchFamily="2" charset="0"/>
              </a:rPr>
              <a:t> </a:t>
            </a:r>
            <a:r>
              <a:rPr lang="en-US" sz="2800" dirty="0" err="1" smtClean="0">
                <a:solidFill>
                  <a:schemeClr val="bg1"/>
                </a:solidFill>
                <a:latin typeface="Nikosh" panose="02000000000000000000" pitchFamily="2" charset="0"/>
                <a:cs typeface="Nikosh" panose="02000000000000000000" pitchFamily="2" charset="0"/>
              </a:rPr>
              <a:t>লিপিবদ্ধ</a:t>
            </a:r>
            <a:r>
              <a:rPr lang="en-US" sz="2800" dirty="0" smtClean="0">
                <a:solidFill>
                  <a:schemeClr val="bg1"/>
                </a:solidFill>
                <a:latin typeface="Nikosh" panose="02000000000000000000" pitchFamily="2" charset="0"/>
                <a:cs typeface="Nikosh" panose="02000000000000000000" pitchFamily="2" charset="0"/>
              </a:rPr>
              <a:t> </a:t>
            </a:r>
            <a:r>
              <a:rPr lang="en-US" sz="2800" dirty="0" err="1" smtClean="0">
                <a:solidFill>
                  <a:schemeClr val="bg1"/>
                </a:solidFill>
                <a:latin typeface="Nikosh" panose="02000000000000000000" pitchFamily="2" charset="0"/>
                <a:cs typeface="Nikosh" panose="02000000000000000000" pitchFamily="2" charset="0"/>
              </a:rPr>
              <a:t>কর</a:t>
            </a:r>
            <a:r>
              <a:rPr lang="en-US" sz="2800" dirty="0" smtClean="0">
                <a:solidFill>
                  <a:schemeClr val="bg1"/>
                </a:solidFill>
                <a:latin typeface="Nikosh" panose="02000000000000000000" pitchFamily="2" charset="0"/>
                <a:cs typeface="Nikosh" panose="02000000000000000000" pitchFamily="2" charset="0"/>
              </a:rPr>
              <a:t>।</a:t>
            </a:r>
            <a:endParaRPr lang="en-US" sz="2800" dirty="0">
              <a:solidFill>
                <a:schemeClr val="bg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8431345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955964" y="519545"/>
            <a:ext cx="4145972" cy="156902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dirty="0" err="1" smtClean="0">
                <a:latin typeface="Nikosh" panose="02000000000000000000" pitchFamily="2" charset="0"/>
                <a:cs typeface="Nikosh" panose="02000000000000000000" pitchFamily="2" charset="0"/>
              </a:rPr>
              <a:t>মূল্যায়ন</a:t>
            </a:r>
            <a:endParaRPr lang="en-US" sz="4800" dirty="0">
              <a:latin typeface="Nikosh" panose="02000000000000000000" pitchFamily="2" charset="0"/>
              <a:cs typeface="Nikosh" panose="02000000000000000000" pitchFamily="2" charset="0"/>
            </a:endParaRPr>
          </a:p>
        </p:txBody>
      </p:sp>
      <p:sp>
        <p:nvSpPr>
          <p:cNvPr id="3" name="Parallelogram 2"/>
          <p:cNvSpPr/>
          <p:nvPr/>
        </p:nvSpPr>
        <p:spPr>
          <a:xfrm>
            <a:off x="415634" y="2234045"/>
            <a:ext cx="7367156" cy="4364182"/>
          </a:xfrm>
          <a:prstGeom prst="parallelogram">
            <a:avLst>
              <a:gd name="adj" fmla="val 7019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n-US" sz="4000" dirty="0" smtClean="0">
                <a:solidFill>
                  <a:schemeClr val="tx1"/>
                </a:solidFill>
                <a:latin typeface="Nikosh" panose="02000000000000000000" pitchFamily="2" charset="0"/>
                <a:cs typeface="Nikosh" panose="02000000000000000000" pitchFamily="2" charset="0"/>
              </a:rPr>
              <a:t>  ১। </a:t>
            </a:r>
            <a:r>
              <a:rPr lang="en-US" sz="4000" dirty="0" err="1" smtClean="0">
                <a:solidFill>
                  <a:schemeClr val="tx1"/>
                </a:solidFill>
                <a:latin typeface="Nikosh" panose="02000000000000000000" pitchFamily="2" charset="0"/>
                <a:cs typeface="Nikosh" panose="02000000000000000000" pitchFamily="2" charset="0"/>
              </a:rPr>
              <a:t>সম্প্রসারণ</a:t>
            </a:r>
            <a:r>
              <a:rPr lang="en-US" sz="4000" dirty="0" smtClean="0">
                <a:solidFill>
                  <a:schemeClr val="tx1"/>
                </a:solidFill>
                <a:latin typeface="Nikosh" panose="02000000000000000000" pitchFamily="2" charset="0"/>
                <a:cs typeface="Nikosh" panose="02000000000000000000" pitchFamily="2" charset="0"/>
              </a:rPr>
              <a:t> </a:t>
            </a:r>
            <a:r>
              <a:rPr lang="en-US" sz="4000" dirty="0" err="1" smtClean="0">
                <a:solidFill>
                  <a:schemeClr val="tx1"/>
                </a:solidFill>
                <a:latin typeface="Nikosh" panose="02000000000000000000" pitchFamily="2" charset="0"/>
                <a:cs typeface="Nikosh" panose="02000000000000000000" pitchFamily="2" charset="0"/>
              </a:rPr>
              <a:t>কি</a:t>
            </a:r>
            <a:r>
              <a:rPr lang="en-US" sz="4000" dirty="0" smtClean="0">
                <a:solidFill>
                  <a:schemeClr val="tx1"/>
                </a:solidFill>
                <a:latin typeface="Nikosh" panose="02000000000000000000" pitchFamily="2" charset="0"/>
                <a:cs typeface="Nikosh" panose="02000000000000000000" pitchFamily="2" charset="0"/>
              </a:rPr>
              <a:t> ?</a:t>
            </a:r>
          </a:p>
          <a:p>
            <a:pPr algn="just"/>
            <a:r>
              <a:rPr lang="en-US" sz="4000" dirty="0" smtClean="0">
                <a:solidFill>
                  <a:schemeClr val="tx1"/>
                </a:solidFill>
                <a:latin typeface="Nikosh" panose="02000000000000000000" pitchFamily="2" charset="0"/>
                <a:cs typeface="Nikosh" panose="02000000000000000000" pitchFamily="2" charset="0"/>
              </a:rPr>
              <a:t> ২। </a:t>
            </a:r>
            <a:r>
              <a:rPr lang="en-US" sz="4000" dirty="0" err="1" smtClean="0">
                <a:solidFill>
                  <a:schemeClr val="tx1"/>
                </a:solidFill>
                <a:latin typeface="Nikosh" panose="02000000000000000000" pitchFamily="2" charset="0"/>
                <a:cs typeface="Nikosh" panose="02000000000000000000" pitchFamily="2" charset="0"/>
              </a:rPr>
              <a:t>প্রযুক্তি</a:t>
            </a:r>
            <a:r>
              <a:rPr lang="en-US" sz="4000" dirty="0" smtClean="0">
                <a:solidFill>
                  <a:schemeClr val="tx1"/>
                </a:solidFill>
                <a:latin typeface="Nikosh" panose="02000000000000000000" pitchFamily="2" charset="0"/>
                <a:cs typeface="Nikosh" panose="02000000000000000000" pitchFamily="2" charset="0"/>
              </a:rPr>
              <a:t> </a:t>
            </a:r>
            <a:r>
              <a:rPr lang="en-US" sz="4000" dirty="0" err="1" smtClean="0">
                <a:solidFill>
                  <a:schemeClr val="tx1"/>
                </a:solidFill>
                <a:latin typeface="Nikosh" panose="02000000000000000000" pitchFamily="2" charset="0"/>
                <a:cs typeface="Nikosh" panose="02000000000000000000" pitchFamily="2" charset="0"/>
              </a:rPr>
              <a:t>বিস্তারে</a:t>
            </a:r>
            <a:r>
              <a:rPr lang="en-US" sz="4000" dirty="0" smtClean="0">
                <a:solidFill>
                  <a:schemeClr val="tx1"/>
                </a:solidFill>
                <a:latin typeface="Nikosh" panose="02000000000000000000" pitchFamily="2" charset="0"/>
                <a:cs typeface="Nikosh" panose="02000000000000000000" pitchFamily="2" charset="0"/>
              </a:rPr>
              <a:t> </a:t>
            </a:r>
            <a:r>
              <a:rPr lang="en-US" sz="4000" dirty="0" err="1" smtClean="0">
                <a:solidFill>
                  <a:schemeClr val="tx1"/>
                </a:solidFill>
                <a:latin typeface="Nikosh" panose="02000000000000000000" pitchFamily="2" charset="0"/>
                <a:cs typeface="Nikosh" panose="02000000000000000000" pitchFamily="2" charset="0"/>
              </a:rPr>
              <a:t>কৃষি</a:t>
            </a:r>
            <a:r>
              <a:rPr lang="en-US" sz="4000" dirty="0" smtClean="0">
                <a:solidFill>
                  <a:schemeClr val="tx1"/>
                </a:solidFill>
                <a:latin typeface="Nikosh" panose="02000000000000000000" pitchFamily="2" charset="0"/>
                <a:cs typeface="Nikosh" panose="02000000000000000000" pitchFamily="2" charset="0"/>
              </a:rPr>
              <a:t> </a:t>
            </a:r>
            <a:r>
              <a:rPr lang="en-US" sz="4000" dirty="0" err="1" smtClean="0">
                <a:solidFill>
                  <a:schemeClr val="tx1"/>
                </a:solidFill>
                <a:latin typeface="Nikosh" panose="02000000000000000000" pitchFamily="2" charset="0"/>
                <a:cs typeface="Nikosh" panose="02000000000000000000" pitchFamily="2" charset="0"/>
              </a:rPr>
              <a:t>সম্প্রসারণের</a:t>
            </a:r>
            <a:r>
              <a:rPr lang="en-US" sz="4000" dirty="0" smtClean="0">
                <a:solidFill>
                  <a:schemeClr val="tx1"/>
                </a:solidFill>
                <a:latin typeface="Nikosh" panose="02000000000000000000" pitchFamily="2" charset="0"/>
                <a:cs typeface="Nikosh" panose="02000000000000000000" pitchFamily="2" charset="0"/>
              </a:rPr>
              <a:t> </a:t>
            </a:r>
            <a:r>
              <a:rPr lang="en-US" sz="4000" dirty="0" err="1" smtClean="0">
                <a:solidFill>
                  <a:schemeClr val="tx1"/>
                </a:solidFill>
                <a:latin typeface="Nikosh" panose="02000000000000000000" pitchFamily="2" charset="0"/>
                <a:cs typeface="Nikosh" panose="02000000000000000000" pitchFamily="2" charset="0"/>
              </a:rPr>
              <a:t>প্রয়োজনীয়তা</a:t>
            </a:r>
            <a:r>
              <a:rPr lang="en-US" sz="4000" dirty="0" smtClean="0">
                <a:solidFill>
                  <a:schemeClr val="tx1"/>
                </a:solidFill>
                <a:latin typeface="Nikosh" panose="02000000000000000000" pitchFamily="2" charset="0"/>
                <a:cs typeface="Nikosh" panose="02000000000000000000" pitchFamily="2" charset="0"/>
              </a:rPr>
              <a:t> </a:t>
            </a:r>
            <a:r>
              <a:rPr lang="en-US" sz="4000" dirty="0" err="1" smtClean="0">
                <a:solidFill>
                  <a:schemeClr val="tx1"/>
                </a:solidFill>
                <a:latin typeface="Nikosh" panose="02000000000000000000" pitchFamily="2" charset="0"/>
                <a:cs typeface="Nikosh" panose="02000000000000000000" pitchFamily="2" charset="0"/>
              </a:rPr>
              <a:t>লেখ</a:t>
            </a:r>
            <a:r>
              <a:rPr lang="en-US" sz="4000" dirty="0" smtClean="0">
                <a:solidFill>
                  <a:schemeClr val="tx1"/>
                </a:solidFill>
                <a:latin typeface="Nikosh" panose="02000000000000000000" pitchFamily="2" charset="0"/>
                <a:cs typeface="Nikosh" panose="02000000000000000000" pitchFamily="2" charset="0"/>
              </a:rPr>
              <a:t>।</a:t>
            </a:r>
            <a:endParaRPr lang="en-US" sz="4000" dirty="0">
              <a:solidFill>
                <a:schemeClr val="tx1"/>
              </a:solidFill>
              <a:latin typeface="Nikosh" panose="02000000000000000000" pitchFamily="2" charset="0"/>
              <a:cs typeface="Nikosh" panose="02000000000000000000" pitchFamily="2" charset="0"/>
            </a:endParaRPr>
          </a:p>
        </p:txBody>
      </p:sp>
      <p:sp>
        <p:nvSpPr>
          <p:cNvPr id="4" name="Snip Diagonal Corner Rectangle 3"/>
          <p:cNvSpPr/>
          <p:nvPr/>
        </p:nvSpPr>
        <p:spPr>
          <a:xfrm>
            <a:off x="6816436" y="893618"/>
            <a:ext cx="5112328" cy="1340427"/>
          </a:xfrm>
          <a:prstGeom prst="snip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4264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repeatCount="indefinite" fill="hold" grpId="0" nodeType="clickEffect">
                                  <p:stCondLst>
                                    <p:cond delay="0"/>
                                  </p:stCondLst>
                                  <p:endCondLst>
                                    <p:cond evt="onNext" delay="0">
                                      <p:tgtEl>
                                        <p:sldTgt/>
                                      </p:tgtEl>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 calcmode="lin" valueType="num">
                                      <p:cBhvr>
                                        <p:cTn id="9" dur="5000" fill="hold"/>
                                        <p:tgtEl>
                                          <p:spTgt spid="2"/>
                                        </p:tgtEl>
                                        <p:attrNameLst>
                                          <p:attrName>style.rotation</p:attrName>
                                        </p:attrNameLst>
                                      </p:cBhvr>
                                      <p:tavLst>
                                        <p:tav tm="0">
                                          <p:val>
                                            <p:fltVal val="90"/>
                                          </p:val>
                                        </p:tav>
                                        <p:tav tm="100000">
                                          <p:val>
                                            <p:fltVal val="0"/>
                                          </p:val>
                                        </p:tav>
                                      </p:tavLst>
                                    </p:anim>
                                    <p:animEffect transition="in" filter="fade">
                                      <p:cBhvr>
                                        <p:cTn id="10"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3008164" y="1810614"/>
            <a:ext cx="5335736" cy="3491357"/>
          </a:xfrm>
          <a:prstGeom prst="dodec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smtClean="0">
                <a:solidFill>
                  <a:srgbClr val="FFFF00"/>
                </a:solidFill>
                <a:latin typeface="Nikosh" panose="02000000000000000000" pitchFamily="2" charset="0"/>
                <a:cs typeface="Nikosh" panose="02000000000000000000" pitchFamily="2" charset="0"/>
              </a:rPr>
              <a:t>১। </a:t>
            </a:r>
            <a:r>
              <a:rPr lang="en-US" sz="4400" dirty="0" err="1" smtClean="0">
                <a:solidFill>
                  <a:srgbClr val="FFFF00"/>
                </a:solidFill>
                <a:latin typeface="Nikosh" panose="02000000000000000000" pitchFamily="2" charset="0"/>
                <a:cs typeface="Nikosh" panose="02000000000000000000" pitchFamily="2" charset="0"/>
              </a:rPr>
              <a:t>কৃষি</a:t>
            </a:r>
            <a:r>
              <a:rPr lang="en-US" sz="4400" dirty="0" smtClean="0">
                <a:solidFill>
                  <a:srgbClr val="FFFF00"/>
                </a:solidFill>
                <a:latin typeface="Nikosh" panose="02000000000000000000" pitchFamily="2" charset="0"/>
                <a:cs typeface="Nikosh" panose="02000000000000000000" pitchFamily="2" charset="0"/>
              </a:rPr>
              <a:t> </a:t>
            </a:r>
            <a:r>
              <a:rPr lang="en-US" sz="4400" dirty="0" err="1" smtClean="0">
                <a:solidFill>
                  <a:srgbClr val="FFFF00"/>
                </a:solidFill>
                <a:latin typeface="Nikosh" panose="02000000000000000000" pitchFamily="2" charset="0"/>
                <a:cs typeface="Nikosh" panose="02000000000000000000" pitchFamily="2" charset="0"/>
              </a:rPr>
              <a:t>সম্প্রসারণ</a:t>
            </a:r>
            <a:r>
              <a:rPr lang="en-US" sz="4400" dirty="0" smtClean="0">
                <a:solidFill>
                  <a:srgbClr val="FFFF00"/>
                </a:solidFill>
                <a:latin typeface="Nikosh" panose="02000000000000000000" pitchFamily="2" charset="0"/>
                <a:cs typeface="Nikosh" panose="02000000000000000000" pitchFamily="2" charset="0"/>
              </a:rPr>
              <a:t> </a:t>
            </a:r>
            <a:r>
              <a:rPr lang="en-US" sz="4400" dirty="0" err="1" smtClean="0">
                <a:solidFill>
                  <a:srgbClr val="FFFF00"/>
                </a:solidFill>
                <a:latin typeface="Nikosh" panose="02000000000000000000" pitchFamily="2" charset="0"/>
                <a:cs typeface="Nikosh" panose="02000000000000000000" pitchFamily="2" charset="0"/>
              </a:rPr>
              <a:t>অধিদপ্তরের</a:t>
            </a:r>
            <a:r>
              <a:rPr lang="en-US" sz="4400" dirty="0" smtClean="0">
                <a:solidFill>
                  <a:srgbClr val="FFFF00"/>
                </a:solidFill>
                <a:latin typeface="Nikosh" panose="02000000000000000000" pitchFamily="2" charset="0"/>
                <a:cs typeface="Nikosh" panose="02000000000000000000" pitchFamily="2" charset="0"/>
              </a:rPr>
              <a:t> </a:t>
            </a:r>
            <a:r>
              <a:rPr lang="en-US" sz="4400" dirty="0" err="1" smtClean="0">
                <a:solidFill>
                  <a:srgbClr val="FFFF00"/>
                </a:solidFill>
                <a:latin typeface="Nikosh" panose="02000000000000000000" pitchFamily="2" charset="0"/>
                <a:cs typeface="Nikosh" panose="02000000000000000000" pitchFamily="2" charset="0"/>
              </a:rPr>
              <a:t>চলমান</a:t>
            </a:r>
            <a:r>
              <a:rPr lang="en-US" sz="4400" dirty="0" smtClean="0">
                <a:solidFill>
                  <a:srgbClr val="FFFF00"/>
                </a:solidFill>
                <a:latin typeface="Nikosh" panose="02000000000000000000" pitchFamily="2" charset="0"/>
                <a:cs typeface="Nikosh" panose="02000000000000000000" pitchFamily="2" charset="0"/>
              </a:rPr>
              <a:t> </a:t>
            </a:r>
            <a:r>
              <a:rPr lang="en-US" sz="4400" dirty="0" err="1" smtClean="0">
                <a:solidFill>
                  <a:srgbClr val="FFFF00"/>
                </a:solidFill>
                <a:latin typeface="Nikosh" panose="02000000000000000000" pitchFamily="2" charset="0"/>
                <a:cs typeface="Nikosh" panose="02000000000000000000" pitchFamily="2" charset="0"/>
              </a:rPr>
              <a:t>প্রকল্পের</a:t>
            </a:r>
            <a:r>
              <a:rPr lang="en-US" sz="4400" dirty="0" smtClean="0">
                <a:solidFill>
                  <a:srgbClr val="FFFF00"/>
                </a:solidFill>
                <a:latin typeface="Nikosh" panose="02000000000000000000" pitchFamily="2" charset="0"/>
                <a:cs typeface="Nikosh" panose="02000000000000000000" pitchFamily="2" charset="0"/>
              </a:rPr>
              <a:t> </a:t>
            </a:r>
            <a:r>
              <a:rPr lang="en-US" sz="4400" dirty="0" err="1" smtClean="0">
                <a:solidFill>
                  <a:srgbClr val="FFFF00"/>
                </a:solidFill>
                <a:latin typeface="Nikosh" panose="02000000000000000000" pitchFamily="2" charset="0"/>
                <a:cs typeface="Nikosh" panose="02000000000000000000" pitchFamily="2" charset="0"/>
              </a:rPr>
              <a:t>উপর</a:t>
            </a:r>
            <a:r>
              <a:rPr lang="en-US" sz="4400" dirty="0" smtClean="0">
                <a:solidFill>
                  <a:srgbClr val="FFFF00"/>
                </a:solidFill>
                <a:latin typeface="Nikosh" panose="02000000000000000000" pitchFamily="2" charset="0"/>
                <a:cs typeface="Nikosh" panose="02000000000000000000" pitchFamily="2" charset="0"/>
              </a:rPr>
              <a:t> </a:t>
            </a:r>
            <a:r>
              <a:rPr lang="en-US" sz="4400" dirty="0" err="1" smtClean="0">
                <a:solidFill>
                  <a:srgbClr val="FFFF00"/>
                </a:solidFill>
                <a:latin typeface="Nikosh" panose="02000000000000000000" pitchFamily="2" charset="0"/>
                <a:cs typeface="Nikosh" panose="02000000000000000000" pitchFamily="2" charset="0"/>
              </a:rPr>
              <a:t>একটি</a:t>
            </a:r>
            <a:r>
              <a:rPr lang="en-US" sz="4400" dirty="0" smtClean="0">
                <a:solidFill>
                  <a:srgbClr val="FFFF00"/>
                </a:solidFill>
                <a:latin typeface="Nikosh" panose="02000000000000000000" pitchFamily="2" charset="0"/>
                <a:cs typeface="Nikosh" panose="02000000000000000000" pitchFamily="2" charset="0"/>
              </a:rPr>
              <a:t> </a:t>
            </a:r>
            <a:r>
              <a:rPr lang="en-US" sz="4400" dirty="0" err="1" smtClean="0">
                <a:solidFill>
                  <a:srgbClr val="FFFF00"/>
                </a:solidFill>
                <a:latin typeface="Nikosh" panose="02000000000000000000" pitchFamily="2" charset="0"/>
                <a:cs typeface="Nikosh" panose="02000000000000000000" pitchFamily="2" charset="0"/>
              </a:rPr>
              <a:t>প্রতিবেদন</a:t>
            </a:r>
            <a:r>
              <a:rPr lang="en-US" sz="4400" dirty="0" smtClean="0">
                <a:solidFill>
                  <a:srgbClr val="FFFF00"/>
                </a:solidFill>
                <a:latin typeface="Nikosh" panose="02000000000000000000" pitchFamily="2" charset="0"/>
                <a:cs typeface="Nikosh" panose="02000000000000000000" pitchFamily="2" charset="0"/>
              </a:rPr>
              <a:t> </a:t>
            </a:r>
            <a:r>
              <a:rPr lang="en-US" sz="4400" dirty="0" err="1" smtClean="0">
                <a:solidFill>
                  <a:srgbClr val="FFFF00"/>
                </a:solidFill>
                <a:latin typeface="Nikosh" panose="02000000000000000000" pitchFamily="2" charset="0"/>
                <a:cs typeface="Nikosh" panose="02000000000000000000" pitchFamily="2" charset="0"/>
              </a:rPr>
              <a:t>তৈরি</a:t>
            </a:r>
            <a:r>
              <a:rPr lang="en-US" sz="4400" dirty="0" smtClean="0">
                <a:solidFill>
                  <a:srgbClr val="FFFF00"/>
                </a:solidFill>
                <a:latin typeface="Nikosh" panose="02000000000000000000" pitchFamily="2" charset="0"/>
                <a:cs typeface="Nikosh" panose="02000000000000000000" pitchFamily="2" charset="0"/>
              </a:rPr>
              <a:t> </a:t>
            </a:r>
            <a:r>
              <a:rPr lang="en-US" sz="4400" dirty="0" err="1" smtClean="0">
                <a:solidFill>
                  <a:srgbClr val="FFFF00"/>
                </a:solidFill>
                <a:latin typeface="Nikosh" panose="02000000000000000000" pitchFamily="2" charset="0"/>
                <a:cs typeface="Nikosh" panose="02000000000000000000" pitchFamily="2" charset="0"/>
              </a:rPr>
              <a:t>কর</a:t>
            </a:r>
            <a:r>
              <a:rPr lang="en-US" sz="4400" dirty="0" smtClean="0">
                <a:solidFill>
                  <a:srgbClr val="FFFF00"/>
                </a:solidFill>
                <a:latin typeface="Nikosh" panose="02000000000000000000" pitchFamily="2" charset="0"/>
                <a:cs typeface="Nikosh" panose="02000000000000000000" pitchFamily="2" charset="0"/>
              </a:rPr>
              <a:t>।</a:t>
            </a:r>
            <a:endParaRPr lang="en-US" sz="4400" dirty="0">
              <a:solidFill>
                <a:srgbClr val="FFFF00"/>
              </a:solidFill>
              <a:latin typeface="Nikosh" panose="02000000000000000000" pitchFamily="2" charset="0"/>
              <a:cs typeface="Nikosh" panose="02000000000000000000" pitchFamily="2" charset="0"/>
            </a:endParaRPr>
          </a:p>
        </p:txBody>
      </p:sp>
      <p:sp>
        <p:nvSpPr>
          <p:cNvPr id="5" name="Bevel 4"/>
          <p:cNvSpPr/>
          <p:nvPr/>
        </p:nvSpPr>
        <p:spPr>
          <a:xfrm>
            <a:off x="3917373" y="218209"/>
            <a:ext cx="4686300" cy="144433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a:solidFill>
                  <a:schemeClr val="tx1"/>
                </a:solidFill>
                <a:latin typeface="Nikosh" panose="02000000000000000000" pitchFamily="2" charset="0"/>
                <a:cs typeface="Nikosh" panose="02000000000000000000" pitchFamily="2" charset="0"/>
              </a:rPr>
              <a:t>বাড়ির</a:t>
            </a:r>
            <a:r>
              <a:rPr lang="en-US" sz="6600" dirty="0">
                <a:solidFill>
                  <a:schemeClr val="tx1"/>
                </a:solidFill>
                <a:latin typeface="Nikosh" panose="02000000000000000000" pitchFamily="2" charset="0"/>
                <a:cs typeface="Nikosh" panose="02000000000000000000" pitchFamily="2" charset="0"/>
              </a:rPr>
              <a:t> </a:t>
            </a:r>
            <a:r>
              <a:rPr lang="en-US" sz="6600" dirty="0" err="1">
                <a:solidFill>
                  <a:schemeClr val="tx1"/>
                </a:solidFill>
                <a:latin typeface="Nikosh" panose="02000000000000000000" pitchFamily="2" charset="0"/>
                <a:cs typeface="Nikosh" panose="02000000000000000000" pitchFamily="2" charset="0"/>
              </a:rPr>
              <a:t>কাজ</a:t>
            </a:r>
            <a:endParaRPr lang="en-US" sz="6600" dirty="0">
              <a:solidFill>
                <a:schemeClr val="tx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0785753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575" y="1714500"/>
            <a:ext cx="7132061" cy="4746063"/>
          </a:xfrm>
          <a:prstGeom prst="rect">
            <a:avLst/>
          </a:prstGeom>
        </p:spPr>
      </p:pic>
      <p:sp>
        <p:nvSpPr>
          <p:cNvPr id="2" name="Cloud 1"/>
          <p:cNvSpPr/>
          <p:nvPr/>
        </p:nvSpPr>
        <p:spPr>
          <a:xfrm>
            <a:off x="3255599" y="353291"/>
            <a:ext cx="5171427" cy="136120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smtClean="0">
                <a:latin typeface="Nikosh" panose="02000000000000000000" pitchFamily="2" charset="0"/>
                <a:cs typeface="Nikosh" panose="02000000000000000000" pitchFamily="2" charset="0"/>
              </a:rPr>
              <a:t>ধন্যবাদ</a:t>
            </a:r>
            <a:endParaRPr lang="en-US" sz="8000" dirty="0">
              <a:latin typeface="Nikosh" panose="02000000000000000000" pitchFamily="2" charset="0"/>
              <a:cs typeface="Nikosh"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2197" y="119356"/>
            <a:ext cx="2417186" cy="1680349"/>
          </a:xfrm>
          <a:prstGeom prst="rect">
            <a:avLst/>
          </a:prstGeom>
        </p:spPr>
      </p:pic>
    </p:spTree>
    <p:extLst>
      <p:ext uri="{BB962C8B-B14F-4D97-AF65-F5344CB8AC3E}">
        <p14:creationId xmlns:p14="http://schemas.microsoft.com/office/powerpoint/2010/main" val="7593561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repeatCount="indefinite"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6" presetClass="emph" presetSubtype="0" repeatCount="indefinite" fill="hold" nodeType="withEffect">
                                  <p:stCondLst>
                                    <p:cond delay="0"/>
                                  </p:stCondLst>
                                  <p:childTnLst>
                                    <p:animScale>
                                      <p:cBhvr>
                                        <p:cTn id="1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1082" y="481447"/>
            <a:ext cx="6151418" cy="6151418"/>
          </a:xfrm>
          <a:prstGeom prst="rect">
            <a:avLst/>
          </a:prstGeom>
        </p:spPr>
      </p:pic>
    </p:spTree>
    <p:extLst>
      <p:ext uri="{BB962C8B-B14F-4D97-AF65-F5344CB8AC3E}">
        <p14:creationId xmlns:p14="http://schemas.microsoft.com/office/powerpoint/2010/main" val="33694170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
          <p:cNvPicPr>
            <a:picLocks noChangeAspect="1" noChangeArrowheads="1"/>
          </p:cNvPicPr>
          <p:nvPr/>
        </p:nvPicPr>
        <p:blipFill>
          <a:blip r:embed="rId2"/>
          <a:srcRect/>
          <a:stretch>
            <a:fillRect/>
          </a:stretch>
        </p:blipFill>
        <p:spPr bwMode="auto">
          <a:xfrm>
            <a:off x="1655617" y="741251"/>
            <a:ext cx="8402783" cy="5791167"/>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987033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3" y="966355"/>
            <a:ext cx="10411691" cy="2308324"/>
          </a:xfrm>
          <a:prstGeom prst="rect">
            <a:avLst/>
          </a:prstGeom>
        </p:spPr>
        <p:txBody>
          <a:bodyPr wrap="square">
            <a:spAutoFit/>
          </a:bodyPr>
          <a:lstStyle/>
          <a:p>
            <a:r>
              <a:rPr lang="en-US" sz="72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rPr>
              <a:t>বাংলাদেশের</a:t>
            </a:r>
            <a: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rPr>
              <a:t> </a:t>
            </a:r>
            <a:r>
              <a:rPr lang="en-US" sz="72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rPr>
              <a:t>কৃষির</a:t>
            </a:r>
            <a: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rPr>
              <a:t> </a:t>
            </a:r>
            <a:r>
              <a:rPr lang="en-US" sz="72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rPr>
              <a:t>তথ্য</a:t>
            </a:r>
            <a: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rPr>
              <a:t> ও </a:t>
            </a:r>
            <a:r>
              <a:rPr lang="en-US" sz="72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rPr>
              <a:t>সেবা</a:t>
            </a:r>
            <a: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rPr>
              <a:t> </a:t>
            </a:r>
            <a:r>
              <a:rPr lang="en-US" sz="72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rPr>
              <a:t>প্রাপ্তির</a:t>
            </a:r>
            <a: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rPr>
              <a:t> </a:t>
            </a:r>
            <a:r>
              <a:rPr lang="en-US" sz="72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rPr>
              <a:t>উৎস</a:t>
            </a:r>
            <a:r>
              <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rPr>
              <a:t> </a:t>
            </a:r>
            <a:r>
              <a:rPr lang="en-US" sz="7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rPr>
              <a:t>(</a:t>
            </a:r>
            <a:r>
              <a:rPr lang="en-US" sz="72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rPr>
              <a:t>কৃষি</a:t>
            </a:r>
            <a:r>
              <a:rPr lang="en-US" sz="7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rPr>
              <a:t> </a:t>
            </a:r>
            <a:r>
              <a:rPr lang="en-US" sz="72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rPr>
              <a:t>সম্প্রসারণ</a:t>
            </a:r>
            <a:r>
              <a:rPr lang="en-US" sz="7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rPr>
              <a:t>)</a:t>
            </a:r>
            <a:endParaRPr lang="en-US" sz="7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4645271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157" y="279015"/>
            <a:ext cx="8461664" cy="1165322"/>
          </a:xfrm>
        </p:spPr>
        <p:txBody>
          <a:bodyPr>
            <a:normAutofit fontScale="90000"/>
          </a:bodyPr>
          <a:lstStyle/>
          <a:p>
            <a:pPr algn="ctr"/>
            <a:r>
              <a:rPr lang="en-US" sz="8000" dirty="0" err="1">
                <a:solidFill>
                  <a:srgbClr val="7030A0"/>
                </a:solidFill>
                <a:latin typeface="Nikosh" panose="02000000000000000000" pitchFamily="2" charset="0"/>
                <a:cs typeface="Nikosh" panose="02000000000000000000" pitchFamily="2" charset="0"/>
              </a:rPr>
              <a:t>শিখনফল</a:t>
            </a:r>
            <a:endParaRPr lang="en-US" sz="8000" dirty="0"/>
          </a:p>
        </p:txBody>
      </p:sp>
      <p:sp>
        <p:nvSpPr>
          <p:cNvPr id="3" name="Content Placeholder 2"/>
          <p:cNvSpPr>
            <a:spLocks noGrp="1"/>
          </p:cNvSpPr>
          <p:nvPr>
            <p:ph idx="1"/>
          </p:nvPr>
        </p:nvSpPr>
        <p:spPr>
          <a:xfrm>
            <a:off x="902420" y="1786081"/>
            <a:ext cx="10569143" cy="3980874"/>
          </a:xfrm>
        </p:spPr>
        <p:txBody>
          <a:bodyPr>
            <a:normAutofit/>
          </a:bodyPr>
          <a:lstStyle/>
          <a:p>
            <a:r>
              <a:rPr lang="en-US" sz="6000" dirty="0" err="1">
                <a:solidFill>
                  <a:srgbClr val="FF0000"/>
                </a:solidFill>
                <a:latin typeface="Nikosh" panose="02000000000000000000" pitchFamily="2" charset="0"/>
                <a:cs typeface="Nikosh" panose="02000000000000000000" pitchFamily="2" charset="0"/>
              </a:rPr>
              <a:t>বাংলাদেশের</a:t>
            </a:r>
            <a:r>
              <a:rPr lang="en-US" sz="6000" dirty="0">
                <a:solidFill>
                  <a:srgbClr val="FF0000"/>
                </a:solidFill>
                <a:latin typeface="Nikosh" panose="02000000000000000000" pitchFamily="2" charset="0"/>
                <a:cs typeface="Nikosh" panose="02000000000000000000" pitchFamily="2" charset="0"/>
              </a:rPr>
              <a:t> </a:t>
            </a:r>
            <a:r>
              <a:rPr lang="en-US" sz="6000" dirty="0" err="1">
                <a:solidFill>
                  <a:srgbClr val="FF0000"/>
                </a:solidFill>
                <a:latin typeface="Nikosh" panose="02000000000000000000" pitchFamily="2" charset="0"/>
                <a:cs typeface="Nikosh" panose="02000000000000000000" pitchFamily="2" charset="0"/>
              </a:rPr>
              <a:t>কৃষির</a:t>
            </a:r>
            <a:r>
              <a:rPr lang="en-US" sz="6000" dirty="0">
                <a:solidFill>
                  <a:srgbClr val="FF0000"/>
                </a:solidFill>
                <a:latin typeface="Nikosh" panose="02000000000000000000" pitchFamily="2" charset="0"/>
                <a:cs typeface="Nikosh" panose="02000000000000000000" pitchFamily="2" charset="0"/>
              </a:rPr>
              <a:t> </a:t>
            </a:r>
            <a:r>
              <a:rPr lang="en-US" sz="6000" dirty="0" err="1">
                <a:solidFill>
                  <a:srgbClr val="FF0000"/>
                </a:solidFill>
                <a:latin typeface="Nikosh" panose="02000000000000000000" pitchFamily="2" charset="0"/>
                <a:cs typeface="Nikosh" panose="02000000000000000000" pitchFamily="2" charset="0"/>
              </a:rPr>
              <a:t>তথ্য</a:t>
            </a:r>
            <a:r>
              <a:rPr lang="en-US" sz="6000" dirty="0">
                <a:solidFill>
                  <a:srgbClr val="FF0000"/>
                </a:solidFill>
                <a:latin typeface="Nikosh" panose="02000000000000000000" pitchFamily="2" charset="0"/>
                <a:cs typeface="Nikosh" panose="02000000000000000000" pitchFamily="2" charset="0"/>
              </a:rPr>
              <a:t> ও </a:t>
            </a:r>
            <a:r>
              <a:rPr lang="en-US" sz="6000" dirty="0" err="1">
                <a:solidFill>
                  <a:srgbClr val="FF0000"/>
                </a:solidFill>
                <a:latin typeface="Nikosh" panose="02000000000000000000" pitchFamily="2" charset="0"/>
                <a:cs typeface="Nikosh" panose="02000000000000000000" pitchFamily="2" charset="0"/>
              </a:rPr>
              <a:t>সেবা</a:t>
            </a:r>
            <a:r>
              <a:rPr lang="en-US" sz="6000" dirty="0">
                <a:solidFill>
                  <a:srgbClr val="FF0000"/>
                </a:solidFill>
                <a:latin typeface="Nikosh" panose="02000000000000000000" pitchFamily="2" charset="0"/>
                <a:cs typeface="Nikosh" panose="02000000000000000000" pitchFamily="2" charset="0"/>
              </a:rPr>
              <a:t> </a:t>
            </a:r>
            <a:r>
              <a:rPr lang="en-US" sz="6000" dirty="0" err="1">
                <a:solidFill>
                  <a:srgbClr val="FF0000"/>
                </a:solidFill>
                <a:latin typeface="Nikosh" panose="02000000000000000000" pitchFamily="2" charset="0"/>
                <a:cs typeface="Nikosh" panose="02000000000000000000" pitchFamily="2" charset="0"/>
              </a:rPr>
              <a:t>প্রাপ্তির</a:t>
            </a:r>
            <a:r>
              <a:rPr lang="en-US" sz="6000" dirty="0">
                <a:solidFill>
                  <a:srgbClr val="FF0000"/>
                </a:solidFill>
                <a:latin typeface="Nikosh" panose="02000000000000000000" pitchFamily="2" charset="0"/>
                <a:cs typeface="Nikosh" panose="02000000000000000000" pitchFamily="2" charset="0"/>
              </a:rPr>
              <a:t> </a:t>
            </a:r>
            <a:r>
              <a:rPr lang="en-US" sz="6000" dirty="0" err="1">
                <a:solidFill>
                  <a:srgbClr val="FF0000"/>
                </a:solidFill>
                <a:latin typeface="Nikosh" panose="02000000000000000000" pitchFamily="2" charset="0"/>
                <a:cs typeface="Nikosh" panose="02000000000000000000" pitchFamily="2" charset="0"/>
              </a:rPr>
              <a:t>উৎস</a:t>
            </a:r>
            <a:r>
              <a:rPr lang="en-US" sz="6000" dirty="0">
                <a:solidFill>
                  <a:srgbClr val="FF0000"/>
                </a:solidFill>
                <a:latin typeface="Nikosh" panose="02000000000000000000" pitchFamily="2" charset="0"/>
                <a:cs typeface="Nikosh" panose="02000000000000000000" pitchFamily="2" charset="0"/>
              </a:rPr>
              <a:t> </a:t>
            </a:r>
            <a:r>
              <a:rPr lang="en-US" sz="6000" dirty="0" err="1">
                <a:solidFill>
                  <a:srgbClr val="FF0000"/>
                </a:solidFill>
                <a:latin typeface="Nikosh" panose="02000000000000000000" pitchFamily="2" charset="0"/>
                <a:cs typeface="Nikosh" panose="02000000000000000000" pitchFamily="2" charset="0"/>
              </a:rPr>
              <a:t>বর্ণনা</a:t>
            </a:r>
            <a:r>
              <a:rPr lang="en-US" sz="6000" dirty="0">
                <a:solidFill>
                  <a:srgbClr val="FF0000"/>
                </a:solidFill>
                <a:latin typeface="Nikosh" panose="02000000000000000000" pitchFamily="2" charset="0"/>
                <a:cs typeface="Nikosh" panose="02000000000000000000" pitchFamily="2" charset="0"/>
              </a:rPr>
              <a:t> </a:t>
            </a:r>
            <a:r>
              <a:rPr lang="en-US" sz="6000" dirty="0" err="1">
                <a:solidFill>
                  <a:srgbClr val="FF0000"/>
                </a:solidFill>
                <a:latin typeface="Nikosh" panose="02000000000000000000" pitchFamily="2" charset="0"/>
                <a:cs typeface="Nikosh" panose="02000000000000000000" pitchFamily="2" charset="0"/>
              </a:rPr>
              <a:t>করতে</a:t>
            </a:r>
            <a:r>
              <a:rPr lang="en-US" sz="6000" dirty="0">
                <a:solidFill>
                  <a:srgbClr val="FF0000"/>
                </a:solidFill>
                <a:latin typeface="Nikosh" panose="02000000000000000000" pitchFamily="2" charset="0"/>
                <a:cs typeface="Nikosh" panose="02000000000000000000" pitchFamily="2" charset="0"/>
              </a:rPr>
              <a:t> </a:t>
            </a:r>
            <a:r>
              <a:rPr lang="en-US" sz="6000" dirty="0" err="1">
                <a:solidFill>
                  <a:srgbClr val="FF0000"/>
                </a:solidFill>
                <a:latin typeface="Nikosh" panose="02000000000000000000" pitchFamily="2" charset="0"/>
                <a:cs typeface="Nikosh" panose="02000000000000000000" pitchFamily="2" charset="0"/>
              </a:rPr>
              <a:t>পারবে</a:t>
            </a:r>
            <a:r>
              <a:rPr lang="en-US" sz="6000" dirty="0">
                <a:solidFill>
                  <a:srgbClr val="FF0000"/>
                </a:solidFill>
                <a:latin typeface="Nikosh" panose="02000000000000000000" pitchFamily="2" charset="0"/>
                <a:cs typeface="Nikosh" panose="02000000000000000000" pitchFamily="2" charset="0"/>
              </a:rPr>
              <a:t>।</a:t>
            </a:r>
          </a:p>
          <a:p>
            <a:endParaRPr lang="en-US" sz="6000" dirty="0">
              <a:solidFill>
                <a:srgbClr val="FF0000"/>
              </a:solidFill>
            </a:endParaRPr>
          </a:p>
        </p:txBody>
      </p:sp>
    </p:spTree>
    <p:extLst>
      <p:ext uri="{BB962C8B-B14F-4D97-AF65-F5344CB8AC3E}">
        <p14:creationId xmlns:p14="http://schemas.microsoft.com/office/powerpoint/2010/main" val="39971603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18005"/>
            <a:ext cx="9582006" cy="1061414"/>
          </a:xfrm>
        </p:spPr>
        <p:txBody>
          <a:bodyPr>
            <a:normAutofit/>
          </a:bodyPr>
          <a:lstStyle/>
          <a:p>
            <a:pPr algn="ctr"/>
            <a:r>
              <a:rPr lang="en-US" sz="5400" dirty="0" err="1" smtClean="0">
                <a:solidFill>
                  <a:schemeClr val="bg1"/>
                </a:solidFill>
                <a:latin typeface="Nikosh" panose="02000000000000000000" pitchFamily="2" charset="0"/>
                <a:cs typeface="Nikosh" panose="02000000000000000000" pitchFamily="2" charset="0"/>
              </a:rPr>
              <a:t>কৃষি</a:t>
            </a:r>
            <a:r>
              <a:rPr lang="en-US" sz="5400" dirty="0" smtClean="0">
                <a:solidFill>
                  <a:schemeClr val="bg1"/>
                </a:solidFill>
                <a:latin typeface="Nikosh" panose="02000000000000000000" pitchFamily="2" charset="0"/>
                <a:cs typeface="Nikosh" panose="02000000000000000000" pitchFamily="2" charset="0"/>
              </a:rPr>
              <a:t> </a:t>
            </a:r>
            <a:r>
              <a:rPr lang="en-US" sz="5400" dirty="0" err="1" smtClean="0">
                <a:solidFill>
                  <a:schemeClr val="bg1"/>
                </a:solidFill>
                <a:latin typeface="Nikosh" panose="02000000000000000000" pitchFamily="2" charset="0"/>
                <a:cs typeface="Nikosh" panose="02000000000000000000" pitchFamily="2" charset="0"/>
              </a:rPr>
              <a:t>সম্প্রসারণ</a:t>
            </a:r>
            <a:endParaRPr lang="en-US" sz="5400" dirty="0">
              <a:solidFill>
                <a:schemeClr val="bg1"/>
              </a:solidFill>
              <a:latin typeface="Nikosh" panose="02000000000000000000" pitchFamily="2" charset="0"/>
              <a:cs typeface="Nikosh" panose="02000000000000000000" pitchFamily="2" charset="0"/>
            </a:endParaRPr>
          </a:p>
        </p:txBody>
      </p:sp>
      <p:sp>
        <p:nvSpPr>
          <p:cNvPr id="3" name="Content Placeholder 2"/>
          <p:cNvSpPr>
            <a:spLocks noGrp="1"/>
          </p:cNvSpPr>
          <p:nvPr>
            <p:ph idx="1"/>
          </p:nvPr>
        </p:nvSpPr>
        <p:spPr>
          <a:xfrm>
            <a:off x="561109" y="1579418"/>
            <a:ext cx="11014363" cy="4820613"/>
          </a:xfrm>
        </p:spPr>
        <p:txBody>
          <a:bodyPr>
            <a:normAutofit/>
          </a:bodyPr>
          <a:lstStyle/>
          <a:p>
            <a:pPr marL="0" indent="0" algn="just">
              <a:buNone/>
            </a:pPr>
            <a:r>
              <a:rPr lang="en-US" sz="3600" dirty="0" err="1" smtClean="0">
                <a:solidFill>
                  <a:srgbClr val="002060"/>
                </a:solidFill>
                <a:latin typeface="Nikosh" panose="02000000000000000000" pitchFamily="2" charset="0"/>
                <a:cs typeface="Nikosh" panose="02000000000000000000" pitchFamily="2" charset="0"/>
              </a:rPr>
              <a:t>কৃষি</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সম্প্রসারণ</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একটি</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ফলিত</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কৃষিবিজ্ঞান</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এটি</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নতুন</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জ্ঞানের</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বিস্তৃতি</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এটি</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একদিকে</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কৃষকদের</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সমস্যা</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সমাধানের</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জন্য</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গবেষণা</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প্রতিস্ঠান</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হতে</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প্রয়োজনীয়</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বৈজ্ঞানিক</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তথ্যাবলী</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সরবরাহ</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করে</a:t>
            </a:r>
            <a:r>
              <a:rPr lang="en-US" sz="3600" dirty="0" smtClean="0">
                <a:solidFill>
                  <a:srgbClr val="002060"/>
                </a:solidFill>
                <a:latin typeface="Nikosh" panose="02000000000000000000" pitchFamily="2" charset="0"/>
                <a:cs typeface="Nikosh" panose="02000000000000000000" pitchFamily="2" charset="0"/>
              </a:rPr>
              <a:t> ও </a:t>
            </a:r>
            <a:r>
              <a:rPr lang="en-US" sz="3600" dirty="0" err="1" smtClean="0">
                <a:solidFill>
                  <a:srgbClr val="002060"/>
                </a:solidFill>
                <a:latin typeface="Nikosh" panose="02000000000000000000" pitchFamily="2" charset="0"/>
                <a:cs typeface="Nikosh" panose="02000000000000000000" pitchFamily="2" charset="0"/>
              </a:rPr>
              <a:t>তাদের</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প্রয়োগ</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করতে</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সাহায্য</a:t>
            </a:r>
            <a:r>
              <a:rPr lang="en-US" sz="3600" dirty="0" smtClean="0">
                <a:solidFill>
                  <a:srgbClr val="002060"/>
                </a:solidFill>
                <a:latin typeface="Nikosh" panose="02000000000000000000" pitchFamily="2" charset="0"/>
                <a:cs typeface="Nikosh" panose="02000000000000000000" pitchFamily="2" charset="0"/>
              </a:rPr>
              <a:t> </a:t>
            </a:r>
            <a:r>
              <a:rPr lang="en-US" sz="3600" dirty="0" err="1" smtClean="0">
                <a:solidFill>
                  <a:srgbClr val="002060"/>
                </a:solidFill>
                <a:latin typeface="Nikosh" panose="02000000000000000000" pitchFamily="2" charset="0"/>
                <a:cs typeface="Nikosh" panose="02000000000000000000" pitchFamily="2" charset="0"/>
              </a:rPr>
              <a:t>করে</a:t>
            </a:r>
            <a:r>
              <a:rPr lang="en-US" sz="3600" dirty="0" smtClean="0">
                <a:solidFill>
                  <a:srgbClr val="002060"/>
                </a:solidFill>
                <a:latin typeface="Nikosh" panose="02000000000000000000" pitchFamily="2" charset="0"/>
                <a:cs typeface="Nikosh" panose="02000000000000000000" pitchFamily="2" charset="0"/>
              </a:rPr>
              <a:t>।</a:t>
            </a:r>
          </a:p>
          <a:p>
            <a:pPr marL="0" indent="0" algn="just">
              <a:buNone/>
            </a:pPr>
            <a:r>
              <a:rPr lang="en-US" sz="3200" dirty="0">
                <a:solidFill>
                  <a:srgbClr val="002060"/>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কৃষি</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সম্প্রসারণ</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বিভাগ</a:t>
            </a:r>
            <a:r>
              <a:rPr lang="en-US" sz="3600" dirty="0" smtClean="0">
                <a:solidFill>
                  <a:schemeClr val="bg1"/>
                </a:solidFill>
                <a:latin typeface="Nikosh" panose="02000000000000000000" pitchFamily="2" charset="0"/>
                <a:cs typeface="Nikosh" panose="02000000000000000000" pitchFamily="2" charset="0"/>
              </a:rPr>
              <a:t> (১৯৮৫)–</a:t>
            </a:r>
            <a:r>
              <a:rPr lang="en-US" sz="3600" dirty="0" err="1" smtClean="0">
                <a:solidFill>
                  <a:schemeClr val="bg1"/>
                </a:solidFill>
                <a:latin typeface="Nikosh" panose="02000000000000000000" pitchFamily="2" charset="0"/>
                <a:cs typeface="Nikosh" panose="02000000000000000000" pitchFamily="2" charset="0"/>
              </a:rPr>
              <a:t>কৃষি</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সম্প্রসারণ</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একটি</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প্রক্রিয়া</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বা</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সেবা</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যা</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শিক্ষা</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পদ্ধতি</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মাধ্যমে</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কৃষকদের</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খামার</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পদ্ধতি</a:t>
            </a:r>
            <a:r>
              <a:rPr lang="en-US" sz="3600" dirty="0" smtClean="0">
                <a:solidFill>
                  <a:schemeClr val="bg1"/>
                </a:solidFill>
                <a:latin typeface="Nikosh" panose="02000000000000000000" pitchFamily="2" charset="0"/>
                <a:cs typeface="Nikosh" panose="02000000000000000000" pitchFamily="2" charset="0"/>
              </a:rPr>
              <a:t> ও </a:t>
            </a:r>
            <a:r>
              <a:rPr lang="en-US" sz="3600" dirty="0" err="1" smtClean="0">
                <a:solidFill>
                  <a:schemeClr val="bg1"/>
                </a:solidFill>
                <a:latin typeface="Nikosh" panose="02000000000000000000" pitchFamily="2" charset="0"/>
                <a:cs typeface="Nikosh" panose="02000000000000000000" pitchFamily="2" charset="0"/>
              </a:rPr>
              <a:t>প্ররেয়াগ</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কৌশলের</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উন্নয়নসহ</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উৎপাদন</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ক্ষমতা</a:t>
            </a:r>
            <a:r>
              <a:rPr lang="en-US" sz="3600" dirty="0" smtClean="0">
                <a:solidFill>
                  <a:schemeClr val="bg1"/>
                </a:solidFill>
                <a:latin typeface="Nikosh" panose="02000000000000000000" pitchFamily="2" charset="0"/>
                <a:cs typeface="Nikosh" panose="02000000000000000000" pitchFamily="2" charset="0"/>
              </a:rPr>
              <a:t> ও </a:t>
            </a:r>
            <a:r>
              <a:rPr lang="en-US" sz="3600" dirty="0" err="1" smtClean="0">
                <a:solidFill>
                  <a:schemeClr val="bg1"/>
                </a:solidFill>
                <a:latin typeface="Nikosh" panose="02000000000000000000" pitchFamily="2" charset="0"/>
                <a:cs typeface="Nikosh" panose="02000000000000000000" pitchFamily="2" charset="0"/>
              </a:rPr>
              <a:t>আয়</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বৃদ্ধি</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সহায়তা</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করে</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এবং</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পরিশেষে</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পল্লী</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জনগনের</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জীবন</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মান</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উন্নয়নে</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সহায়তা</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দান</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করে</a:t>
            </a:r>
            <a:r>
              <a:rPr lang="en-US" sz="3600" dirty="0" smtClean="0">
                <a:solidFill>
                  <a:schemeClr val="bg1"/>
                </a:solidFill>
                <a:latin typeface="Nikosh" panose="02000000000000000000" pitchFamily="2" charset="0"/>
                <a:cs typeface="Nikosh" panose="02000000000000000000" pitchFamily="2" charset="0"/>
              </a:rPr>
              <a:t>।</a:t>
            </a:r>
          </a:p>
          <a:p>
            <a:pPr marL="0" indent="0" algn="just">
              <a:buNone/>
            </a:pPr>
            <a:endParaRPr lang="en-US" sz="3200" dirty="0">
              <a:solidFill>
                <a:schemeClr val="bg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6229638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4173" y="374073"/>
            <a:ext cx="10380518" cy="830997"/>
          </a:xfrm>
          <a:prstGeom prst="rect">
            <a:avLst/>
          </a:prstGeom>
          <a:noFill/>
        </p:spPr>
        <p:txBody>
          <a:bodyPr wrap="square" rtlCol="0">
            <a:spAutoFit/>
          </a:bodyPr>
          <a:lstStyle/>
          <a:p>
            <a:pPr algn="ctr"/>
            <a:r>
              <a:rPr lang="en-US" sz="4800" dirty="0" err="1" smtClean="0">
                <a:solidFill>
                  <a:srgbClr val="002060"/>
                </a:solidFill>
                <a:latin typeface="Nikosh" panose="02000000000000000000" pitchFamily="2" charset="0"/>
                <a:cs typeface="Nikosh" panose="02000000000000000000" pitchFamily="2" charset="0"/>
              </a:rPr>
              <a:t>কৃষি</a:t>
            </a:r>
            <a:r>
              <a:rPr lang="en-US" sz="4800" dirty="0" smtClean="0">
                <a:solidFill>
                  <a:srgbClr val="002060"/>
                </a:solidFill>
                <a:latin typeface="Nikosh" panose="02000000000000000000" pitchFamily="2" charset="0"/>
                <a:cs typeface="Nikosh" panose="02000000000000000000" pitchFamily="2" charset="0"/>
              </a:rPr>
              <a:t> </a:t>
            </a:r>
            <a:r>
              <a:rPr lang="en-US" sz="4800" dirty="0" err="1" smtClean="0">
                <a:solidFill>
                  <a:srgbClr val="002060"/>
                </a:solidFill>
                <a:latin typeface="Nikosh" panose="02000000000000000000" pitchFamily="2" charset="0"/>
                <a:cs typeface="Nikosh" panose="02000000000000000000" pitchFamily="2" charset="0"/>
              </a:rPr>
              <a:t>সম্প্রসারণের</a:t>
            </a:r>
            <a:r>
              <a:rPr lang="en-US" sz="4800" dirty="0" smtClean="0">
                <a:solidFill>
                  <a:srgbClr val="002060"/>
                </a:solidFill>
                <a:latin typeface="Nikosh" panose="02000000000000000000" pitchFamily="2" charset="0"/>
                <a:cs typeface="Nikosh" panose="02000000000000000000" pitchFamily="2" charset="0"/>
              </a:rPr>
              <a:t> </a:t>
            </a:r>
            <a:r>
              <a:rPr lang="en-US" sz="4800" dirty="0" err="1" smtClean="0">
                <a:solidFill>
                  <a:srgbClr val="002060"/>
                </a:solidFill>
                <a:latin typeface="Nikosh" panose="02000000000000000000" pitchFamily="2" charset="0"/>
                <a:cs typeface="Nikosh" panose="02000000000000000000" pitchFamily="2" charset="0"/>
              </a:rPr>
              <a:t>উদ্দেশ্য</a:t>
            </a:r>
            <a:endParaRPr lang="en-US" sz="4800" dirty="0">
              <a:solidFill>
                <a:srgbClr val="002060"/>
              </a:solidFill>
              <a:latin typeface="Nikosh" panose="02000000000000000000" pitchFamily="2" charset="0"/>
              <a:cs typeface="Nikosh" panose="02000000000000000000" pitchFamily="2" charset="0"/>
            </a:endParaRPr>
          </a:p>
        </p:txBody>
      </p:sp>
      <p:sp>
        <p:nvSpPr>
          <p:cNvPr id="3" name="TextBox 2"/>
          <p:cNvSpPr txBox="1"/>
          <p:nvPr/>
        </p:nvSpPr>
        <p:spPr>
          <a:xfrm>
            <a:off x="529936" y="1205070"/>
            <a:ext cx="11357263" cy="4524315"/>
          </a:xfrm>
          <a:prstGeom prst="rect">
            <a:avLst/>
          </a:prstGeom>
          <a:noFill/>
        </p:spPr>
        <p:txBody>
          <a:bodyPr wrap="square" rtlCol="0">
            <a:spAutoFit/>
          </a:bodyPr>
          <a:lstStyle/>
          <a:p>
            <a:pPr marL="285750" indent="-285750" algn="just">
              <a:buFont typeface="Courier New" panose="02070309020205020404" pitchFamily="49" charset="0"/>
              <a:buChar char="o"/>
            </a:pPr>
            <a:r>
              <a:rPr lang="en-US" sz="3600" dirty="0" err="1" smtClean="0">
                <a:solidFill>
                  <a:schemeClr val="bg1"/>
                </a:solidFill>
                <a:latin typeface="Nikosh" panose="02000000000000000000" pitchFamily="2" charset="0"/>
                <a:cs typeface="Nikosh" panose="02000000000000000000" pitchFamily="2" charset="0"/>
              </a:rPr>
              <a:t>কৃষকদের</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কৃষি</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উৎপাদন</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মান</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উন্নয়নের</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লক্ষ্যে</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তাদেরকে</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গবেষণালব্ধ</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আধুনিক</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কলাকৌশল</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সম্পকে</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জ্ঞান</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দান</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করা</a:t>
            </a:r>
            <a:r>
              <a:rPr lang="en-US" sz="3600" dirty="0" smtClean="0">
                <a:solidFill>
                  <a:schemeClr val="bg1"/>
                </a:solidFill>
                <a:latin typeface="Nikosh" panose="02000000000000000000" pitchFamily="2" charset="0"/>
                <a:cs typeface="Nikosh" panose="02000000000000000000" pitchFamily="2" charset="0"/>
              </a:rPr>
              <a:t>।</a:t>
            </a:r>
          </a:p>
          <a:p>
            <a:pPr marL="285750" indent="-285750" algn="just">
              <a:buFont typeface="Courier New" panose="02070309020205020404" pitchFamily="49" charset="0"/>
              <a:buChar char="o"/>
            </a:pPr>
            <a:r>
              <a:rPr lang="en-US" sz="3600" dirty="0" err="1" smtClean="0">
                <a:solidFill>
                  <a:schemeClr val="bg1"/>
                </a:solidFill>
                <a:latin typeface="Nikosh" panose="02000000000000000000" pitchFamily="2" charset="0"/>
                <a:cs typeface="Nikosh" panose="02000000000000000000" pitchFamily="2" charset="0"/>
              </a:rPr>
              <a:t>প্রাকৃতিক</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সম্পদের</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সুষ্ঠু</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ব্যবহারে</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এবং</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বৈজ্ঞানিক</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পদ্ধতি</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প্রয়োগের</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মাধ্যমে</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কৃষি</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উৎপাদন</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বৃদ্ধি</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করা</a:t>
            </a:r>
            <a:r>
              <a:rPr lang="en-US" sz="3600" dirty="0" smtClean="0">
                <a:solidFill>
                  <a:schemeClr val="bg1"/>
                </a:solidFill>
                <a:latin typeface="Nikosh" panose="02000000000000000000" pitchFamily="2" charset="0"/>
                <a:cs typeface="Nikosh" panose="02000000000000000000" pitchFamily="2" charset="0"/>
              </a:rPr>
              <a:t>।</a:t>
            </a:r>
          </a:p>
          <a:p>
            <a:pPr marL="285750" indent="-285750" algn="just">
              <a:buFont typeface="Courier New" panose="02070309020205020404" pitchFamily="49" charset="0"/>
              <a:buChar char="o"/>
            </a:pPr>
            <a:r>
              <a:rPr lang="en-US" sz="3600" dirty="0" err="1" smtClean="0">
                <a:solidFill>
                  <a:schemeClr val="bg1"/>
                </a:solidFill>
                <a:latin typeface="Nikosh" panose="02000000000000000000" pitchFamily="2" charset="0"/>
                <a:cs typeface="Nikosh" panose="02000000000000000000" pitchFamily="2" charset="0"/>
              </a:rPr>
              <a:t>কৃষক</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পরিবারের</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সকল</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সদস্যের</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উপযুক্ত</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কৃষি</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প্রশিক্ষণের</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ব্যবস্থা</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করা</a:t>
            </a:r>
            <a:r>
              <a:rPr lang="en-US" sz="3600" dirty="0" smtClean="0">
                <a:solidFill>
                  <a:schemeClr val="bg1"/>
                </a:solidFill>
                <a:latin typeface="Nikosh" panose="02000000000000000000" pitchFamily="2" charset="0"/>
                <a:cs typeface="Nikosh" panose="02000000000000000000" pitchFamily="2" charset="0"/>
              </a:rPr>
              <a:t>।</a:t>
            </a:r>
          </a:p>
          <a:p>
            <a:pPr marL="285750" indent="-285750" algn="just">
              <a:buFont typeface="Courier New" panose="02070309020205020404" pitchFamily="49" charset="0"/>
              <a:buChar char="o"/>
            </a:pPr>
            <a:r>
              <a:rPr lang="en-US" sz="3600" dirty="0" err="1" smtClean="0">
                <a:solidFill>
                  <a:schemeClr val="bg1"/>
                </a:solidFill>
                <a:latin typeface="Nikosh" panose="02000000000000000000" pitchFamily="2" charset="0"/>
                <a:cs typeface="Nikosh" panose="02000000000000000000" pitchFamily="2" charset="0"/>
              </a:rPr>
              <a:t>স্থানীয</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নেতৃবৃন্দের</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প্রশিক্ষণের</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মাধ্যমে</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কৃষকদের</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স্বালম্ব</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িকরে</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তোলা</a:t>
            </a:r>
            <a:r>
              <a:rPr lang="en-US" sz="3600" dirty="0" smtClean="0">
                <a:solidFill>
                  <a:schemeClr val="bg1"/>
                </a:solidFill>
                <a:latin typeface="Nikosh" panose="02000000000000000000" pitchFamily="2" charset="0"/>
                <a:cs typeface="Nikosh" panose="02000000000000000000" pitchFamily="2" charset="0"/>
              </a:rPr>
              <a:t>।</a:t>
            </a:r>
          </a:p>
          <a:p>
            <a:pPr marL="285750" indent="-285750" algn="just">
              <a:buFont typeface="Courier New" panose="02070309020205020404" pitchFamily="49" charset="0"/>
              <a:buChar char="o"/>
            </a:pPr>
            <a:r>
              <a:rPr lang="en-US" sz="3600" dirty="0" err="1" smtClean="0">
                <a:solidFill>
                  <a:schemeClr val="bg1"/>
                </a:solidFill>
                <a:latin typeface="Nikosh" panose="02000000000000000000" pitchFamily="2" charset="0"/>
                <a:cs typeface="Nikosh" panose="02000000000000000000" pitchFamily="2" charset="0"/>
              </a:rPr>
              <a:t>বিভিন্ন</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অধিদপ্তর</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হতে</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প্রাপ্য</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তথ্য</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কৃষকদের</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সরবরাহ</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করা</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এবং</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কৃষকদের</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বিভিন্ন</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সমস্যা</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গবেষণাগারে</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পাঠা্নোর</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ব্যবস্থা</a:t>
            </a:r>
            <a:r>
              <a:rPr lang="en-US" sz="3600" dirty="0" smtClean="0">
                <a:solidFill>
                  <a:schemeClr val="bg1"/>
                </a:solidFill>
                <a:latin typeface="Nikosh" panose="02000000000000000000" pitchFamily="2" charset="0"/>
                <a:cs typeface="Nikosh" panose="02000000000000000000" pitchFamily="2" charset="0"/>
              </a:rPr>
              <a:t> </a:t>
            </a:r>
            <a:r>
              <a:rPr lang="en-US" sz="3600" dirty="0" err="1" smtClean="0">
                <a:solidFill>
                  <a:schemeClr val="bg1"/>
                </a:solidFill>
                <a:latin typeface="Nikosh" panose="02000000000000000000" pitchFamily="2" charset="0"/>
                <a:cs typeface="Nikosh" panose="02000000000000000000" pitchFamily="2" charset="0"/>
              </a:rPr>
              <a:t>করা</a:t>
            </a:r>
            <a:r>
              <a:rPr lang="en-US" sz="3600" dirty="0" smtClean="0">
                <a:solidFill>
                  <a:schemeClr val="bg1"/>
                </a:solidFill>
                <a:latin typeface="Nikosh" panose="02000000000000000000" pitchFamily="2" charset="0"/>
                <a:cs typeface="Nikosh" panose="02000000000000000000" pitchFamily="2" charset="0"/>
              </a:rPr>
              <a:t>।</a:t>
            </a:r>
            <a:endParaRPr lang="en-US" sz="3600" dirty="0">
              <a:solidFill>
                <a:schemeClr val="bg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3608745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776" y="611523"/>
            <a:ext cx="8534400" cy="915941"/>
          </a:xfrm>
        </p:spPr>
        <p:txBody>
          <a:bodyPr>
            <a:normAutofit/>
          </a:bodyPr>
          <a:lstStyle/>
          <a:p>
            <a:pPr algn="ctr"/>
            <a:r>
              <a:rPr lang="en-US" sz="4400" dirty="0" err="1" smtClean="0">
                <a:solidFill>
                  <a:srgbClr val="7030A0"/>
                </a:solidFill>
                <a:latin typeface="Nikosh" panose="02000000000000000000" pitchFamily="2" charset="0"/>
                <a:cs typeface="Nikosh" panose="02000000000000000000" pitchFamily="2" charset="0"/>
              </a:rPr>
              <a:t>কৃষি</a:t>
            </a:r>
            <a:r>
              <a:rPr lang="en-US" sz="4400" dirty="0" smtClean="0">
                <a:solidFill>
                  <a:srgbClr val="7030A0"/>
                </a:solidFill>
                <a:latin typeface="Nikosh" panose="02000000000000000000" pitchFamily="2" charset="0"/>
                <a:cs typeface="Nikosh" panose="02000000000000000000" pitchFamily="2" charset="0"/>
              </a:rPr>
              <a:t> </a:t>
            </a:r>
            <a:r>
              <a:rPr lang="en-US" sz="4400" dirty="0" err="1" smtClean="0">
                <a:solidFill>
                  <a:srgbClr val="7030A0"/>
                </a:solidFill>
                <a:latin typeface="Nikosh" panose="02000000000000000000" pitchFamily="2" charset="0"/>
                <a:cs typeface="Nikosh" panose="02000000000000000000" pitchFamily="2" charset="0"/>
              </a:rPr>
              <a:t>সম্প্রসারণ</a:t>
            </a:r>
            <a:r>
              <a:rPr lang="en-US" sz="4400" dirty="0" smtClean="0">
                <a:solidFill>
                  <a:srgbClr val="7030A0"/>
                </a:solidFill>
                <a:latin typeface="Nikosh" panose="02000000000000000000" pitchFamily="2" charset="0"/>
                <a:cs typeface="Nikosh" panose="02000000000000000000" pitchFamily="2" charset="0"/>
              </a:rPr>
              <a:t> </a:t>
            </a:r>
            <a:r>
              <a:rPr lang="en-US" sz="4400" dirty="0" err="1" smtClean="0">
                <a:solidFill>
                  <a:srgbClr val="7030A0"/>
                </a:solidFill>
                <a:latin typeface="Nikosh" panose="02000000000000000000" pitchFamily="2" charset="0"/>
                <a:cs typeface="Nikosh" panose="02000000000000000000" pitchFamily="2" charset="0"/>
              </a:rPr>
              <a:t>প্রতিষ্ঠান</a:t>
            </a:r>
            <a:endParaRPr lang="en-US" sz="4400" dirty="0">
              <a:solidFill>
                <a:srgbClr val="7030A0"/>
              </a:solidFill>
              <a:latin typeface="Nikosh" panose="02000000000000000000" pitchFamily="2" charset="0"/>
              <a:cs typeface="Nikosh" panose="02000000000000000000" pitchFamily="2" charset="0"/>
            </a:endParaRPr>
          </a:p>
        </p:txBody>
      </p:sp>
      <p:sp>
        <p:nvSpPr>
          <p:cNvPr id="3" name="Content Placeholder 2"/>
          <p:cNvSpPr>
            <a:spLocks noGrp="1"/>
          </p:cNvSpPr>
          <p:nvPr>
            <p:ph idx="1"/>
          </p:nvPr>
        </p:nvSpPr>
        <p:spPr>
          <a:xfrm>
            <a:off x="1049480" y="2109354"/>
            <a:ext cx="8356167" cy="5069993"/>
          </a:xfrm>
        </p:spPr>
        <p:txBody>
          <a:bodyPr>
            <a:normAutofit fontScale="92500" lnSpcReduction="20000"/>
          </a:bodyPr>
          <a:lstStyle/>
          <a:p>
            <a:pPr algn="just"/>
            <a:r>
              <a:rPr lang="en-US" sz="5200" dirty="0" smtClean="0">
                <a:solidFill>
                  <a:srgbClr val="002060"/>
                </a:solidFill>
                <a:latin typeface="Nikosh" panose="02000000000000000000" pitchFamily="2" charset="0"/>
                <a:cs typeface="Nikosh" panose="02000000000000000000" pitchFamily="2" charset="0"/>
              </a:rPr>
              <a:t>১. </a:t>
            </a:r>
            <a:r>
              <a:rPr lang="en-US" sz="5200" dirty="0" err="1" smtClean="0">
                <a:solidFill>
                  <a:srgbClr val="002060"/>
                </a:solidFill>
                <a:latin typeface="Nikosh" panose="02000000000000000000" pitchFamily="2" charset="0"/>
                <a:cs typeface="Nikosh" panose="02000000000000000000" pitchFamily="2" charset="0"/>
              </a:rPr>
              <a:t>কৃষি</a:t>
            </a:r>
            <a:r>
              <a:rPr lang="en-US" sz="5200" dirty="0" smtClean="0">
                <a:solidFill>
                  <a:srgbClr val="002060"/>
                </a:solidFill>
                <a:latin typeface="Nikosh" panose="02000000000000000000" pitchFamily="2" charset="0"/>
                <a:cs typeface="Nikosh" panose="02000000000000000000" pitchFamily="2" charset="0"/>
              </a:rPr>
              <a:t> </a:t>
            </a:r>
            <a:r>
              <a:rPr lang="en-US" sz="5200" dirty="0" err="1" smtClean="0">
                <a:solidFill>
                  <a:srgbClr val="002060"/>
                </a:solidFill>
                <a:latin typeface="Nikosh" panose="02000000000000000000" pitchFamily="2" charset="0"/>
                <a:cs typeface="Nikosh" panose="02000000000000000000" pitchFamily="2" charset="0"/>
              </a:rPr>
              <a:t>সম্প্রসারণ</a:t>
            </a:r>
            <a:r>
              <a:rPr lang="en-US" sz="5200" dirty="0" smtClean="0">
                <a:solidFill>
                  <a:srgbClr val="002060"/>
                </a:solidFill>
                <a:latin typeface="Nikosh" panose="02000000000000000000" pitchFamily="2" charset="0"/>
                <a:cs typeface="Nikosh" panose="02000000000000000000" pitchFamily="2" charset="0"/>
              </a:rPr>
              <a:t> </a:t>
            </a:r>
            <a:r>
              <a:rPr lang="en-US" sz="5200" dirty="0" err="1" smtClean="0">
                <a:solidFill>
                  <a:srgbClr val="002060"/>
                </a:solidFill>
                <a:latin typeface="Nikosh" panose="02000000000000000000" pitchFamily="2" charset="0"/>
                <a:cs typeface="Nikosh" panose="02000000000000000000" pitchFamily="2" charset="0"/>
              </a:rPr>
              <a:t>অধিদপ্তর</a:t>
            </a:r>
            <a:endParaRPr lang="en-US" sz="5200" dirty="0" smtClean="0">
              <a:solidFill>
                <a:srgbClr val="002060"/>
              </a:solidFill>
              <a:latin typeface="Nikosh" panose="02000000000000000000" pitchFamily="2" charset="0"/>
              <a:cs typeface="Nikosh" panose="02000000000000000000" pitchFamily="2" charset="0"/>
            </a:endParaRPr>
          </a:p>
          <a:p>
            <a:pPr algn="just"/>
            <a:r>
              <a:rPr lang="en-US" sz="5200" dirty="0" smtClean="0">
                <a:solidFill>
                  <a:srgbClr val="002060"/>
                </a:solidFill>
                <a:latin typeface="Nikosh" panose="02000000000000000000" pitchFamily="2" charset="0"/>
                <a:cs typeface="Nikosh" panose="02000000000000000000" pitchFamily="2" charset="0"/>
              </a:rPr>
              <a:t>২. </a:t>
            </a:r>
            <a:r>
              <a:rPr lang="en-US" sz="5200" dirty="0" err="1" smtClean="0">
                <a:solidFill>
                  <a:srgbClr val="002060"/>
                </a:solidFill>
                <a:latin typeface="Nikosh" panose="02000000000000000000" pitchFamily="2" charset="0"/>
                <a:cs typeface="Nikosh" panose="02000000000000000000" pitchFamily="2" charset="0"/>
              </a:rPr>
              <a:t>প্রানিসম্পদ</a:t>
            </a:r>
            <a:r>
              <a:rPr lang="en-US" sz="5200" dirty="0" smtClean="0">
                <a:solidFill>
                  <a:srgbClr val="002060"/>
                </a:solidFill>
                <a:latin typeface="Nikosh" panose="02000000000000000000" pitchFamily="2" charset="0"/>
                <a:cs typeface="Nikosh" panose="02000000000000000000" pitchFamily="2" charset="0"/>
              </a:rPr>
              <a:t>  </a:t>
            </a:r>
            <a:r>
              <a:rPr lang="en-US" sz="5200" dirty="0" err="1" smtClean="0">
                <a:solidFill>
                  <a:srgbClr val="002060"/>
                </a:solidFill>
                <a:latin typeface="Nikosh" panose="02000000000000000000" pitchFamily="2" charset="0"/>
                <a:cs typeface="Nikosh" panose="02000000000000000000" pitchFamily="2" charset="0"/>
              </a:rPr>
              <a:t>অধিদপ্তর</a:t>
            </a:r>
            <a:endParaRPr lang="en-US" sz="5200" dirty="0" smtClean="0">
              <a:solidFill>
                <a:srgbClr val="002060"/>
              </a:solidFill>
              <a:latin typeface="Nikosh" panose="02000000000000000000" pitchFamily="2" charset="0"/>
              <a:cs typeface="Nikosh" panose="02000000000000000000" pitchFamily="2" charset="0"/>
            </a:endParaRPr>
          </a:p>
          <a:p>
            <a:pPr algn="just"/>
            <a:r>
              <a:rPr lang="en-US" sz="5200" dirty="0" smtClean="0">
                <a:solidFill>
                  <a:srgbClr val="002060"/>
                </a:solidFill>
                <a:latin typeface="Nikosh" panose="02000000000000000000" pitchFamily="2" charset="0"/>
                <a:cs typeface="Nikosh" panose="02000000000000000000" pitchFamily="2" charset="0"/>
              </a:rPr>
              <a:t>৩. </a:t>
            </a:r>
            <a:r>
              <a:rPr lang="en-US" sz="5200" dirty="0" err="1" smtClean="0">
                <a:solidFill>
                  <a:srgbClr val="002060"/>
                </a:solidFill>
                <a:latin typeface="Nikosh" panose="02000000000000000000" pitchFamily="2" charset="0"/>
                <a:cs typeface="Nikosh" panose="02000000000000000000" pitchFamily="2" charset="0"/>
              </a:rPr>
              <a:t>মৎস্য</a:t>
            </a:r>
            <a:r>
              <a:rPr lang="en-US" sz="5200" dirty="0" smtClean="0">
                <a:solidFill>
                  <a:srgbClr val="002060"/>
                </a:solidFill>
                <a:latin typeface="Nikosh" panose="02000000000000000000" pitchFamily="2" charset="0"/>
                <a:cs typeface="Nikosh" panose="02000000000000000000" pitchFamily="2" charset="0"/>
              </a:rPr>
              <a:t> </a:t>
            </a:r>
            <a:r>
              <a:rPr lang="en-US" sz="5200" dirty="0" err="1" smtClean="0">
                <a:solidFill>
                  <a:srgbClr val="002060"/>
                </a:solidFill>
                <a:latin typeface="Nikosh" panose="02000000000000000000" pitchFamily="2" charset="0"/>
                <a:cs typeface="Nikosh" panose="02000000000000000000" pitchFamily="2" charset="0"/>
              </a:rPr>
              <a:t>অধিদপ্তর</a:t>
            </a:r>
            <a:endParaRPr lang="en-US" sz="5200" dirty="0" smtClean="0">
              <a:solidFill>
                <a:srgbClr val="002060"/>
              </a:solidFill>
              <a:latin typeface="Nikosh" panose="02000000000000000000" pitchFamily="2" charset="0"/>
              <a:cs typeface="Nikosh" panose="02000000000000000000" pitchFamily="2" charset="0"/>
            </a:endParaRPr>
          </a:p>
          <a:p>
            <a:pPr algn="just"/>
            <a:r>
              <a:rPr lang="en-US" sz="5200" dirty="0" smtClean="0">
                <a:solidFill>
                  <a:srgbClr val="002060"/>
                </a:solidFill>
                <a:latin typeface="Nikosh" panose="02000000000000000000" pitchFamily="2" charset="0"/>
                <a:cs typeface="Nikosh" panose="02000000000000000000" pitchFamily="2" charset="0"/>
              </a:rPr>
              <a:t>৪. </a:t>
            </a:r>
            <a:r>
              <a:rPr lang="en-US" sz="5200" dirty="0" err="1" smtClean="0">
                <a:solidFill>
                  <a:srgbClr val="002060"/>
                </a:solidFill>
                <a:latin typeface="Nikosh" panose="02000000000000000000" pitchFamily="2" charset="0"/>
                <a:cs typeface="Nikosh" panose="02000000000000000000" pitchFamily="2" charset="0"/>
              </a:rPr>
              <a:t>পাট</a:t>
            </a:r>
            <a:r>
              <a:rPr lang="en-US" sz="5200" dirty="0" smtClean="0">
                <a:solidFill>
                  <a:srgbClr val="002060"/>
                </a:solidFill>
                <a:latin typeface="Nikosh" panose="02000000000000000000" pitchFamily="2" charset="0"/>
                <a:cs typeface="Nikosh" panose="02000000000000000000" pitchFamily="2" charset="0"/>
              </a:rPr>
              <a:t> </a:t>
            </a:r>
            <a:r>
              <a:rPr lang="en-US" sz="5200" dirty="0" err="1" smtClean="0">
                <a:solidFill>
                  <a:srgbClr val="002060"/>
                </a:solidFill>
                <a:latin typeface="Nikosh" panose="02000000000000000000" pitchFamily="2" charset="0"/>
                <a:cs typeface="Nikosh" panose="02000000000000000000" pitchFamily="2" charset="0"/>
              </a:rPr>
              <a:t>অধিদপ্তর</a:t>
            </a:r>
            <a:endParaRPr lang="en-US" sz="5200" dirty="0" smtClean="0">
              <a:solidFill>
                <a:srgbClr val="002060"/>
              </a:solidFill>
              <a:latin typeface="Nikosh" panose="02000000000000000000" pitchFamily="2" charset="0"/>
              <a:cs typeface="Nikosh" panose="02000000000000000000" pitchFamily="2" charset="0"/>
            </a:endParaRPr>
          </a:p>
          <a:p>
            <a:pPr algn="just"/>
            <a:r>
              <a:rPr lang="en-US" sz="5200" dirty="0" smtClean="0">
                <a:solidFill>
                  <a:srgbClr val="002060"/>
                </a:solidFill>
                <a:latin typeface="Nikosh" panose="02000000000000000000" pitchFamily="2" charset="0"/>
                <a:cs typeface="Nikosh" panose="02000000000000000000" pitchFamily="2" charset="0"/>
              </a:rPr>
              <a:t>৫. </a:t>
            </a:r>
            <a:r>
              <a:rPr lang="en-US" sz="5200" dirty="0" err="1" smtClean="0">
                <a:solidFill>
                  <a:srgbClr val="002060"/>
                </a:solidFill>
                <a:latin typeface="Nikosh" panose="02000000000000000000" pitchFamily="2" charset="0"/>
                <a:cs typeface="Nikosh" panose="02000000000000000000" pitchFamily="2" charset="0"/>
              </a:rPr>
              <a:t>তুলা</a:t>
            </a:r>
            <a:r>
              <a:rPr lang="en-US" sz="5200" dirty="0" smtClean="0">
                <a:solidFill>
                  <a:srgbClr val="002060"/>
                </a:solidFill>
                <a:latin typeface="Nikosh" panose="02000000000000000000" pitchFamily="2" charset="0"/>
                <a:cs typeface="Nikosh" panose="02000000000000000000" pitchFamily="2" charset="0"/>
              </a:rPr>
              <a:t> </a:t>
            </a:r>
            <a:r>
              <a:rPr lang="en-US" sz="5200" dirty="0" err="1" smtClean="0">
                <a:solidFill>
                  <a:srgbClr val="002060"/>
                </a:solidFill>
                <a:latin typeface="Nikosh" panose="02000000000000000000" pitchFamily="2" charset="0"/>
                <a:cs typeface="Nikosh" panose="02000000000000000000" pitchFamily="2" charset="0"/>
              </a:rPr>
              <a:t>উন্নয়ন</a:t>
            </a:r>
            <a:r>
              <a:rPr lang="en-US" sz="5200" dirty="0" smtClean="0">
                <a:solidFill>
                  <a:srgbClr val="002060"/>
                </a:solidFill>
                <a:latin typeface="Nikosh" panose="02000000000000000000" pitchFamily="2" charset="0"/>
                <a:cs typeface="Nikosh" panose="02000000000000000000" pitchFamily="2" charset="0"/>
              </a:rPr>
              <a:t> </a:t>
            </a:r>
            <a:r>
              <a:rPr lang="en-US" sz="5200" dirty="0" err="1" smtClean="0">
                <a:solidFill>
                  <a:srgbClr val="002060"/>
                </a:solidFill>
                <a:latin typeface="Nikosh" panose="02000000000000000000" pitchFamily="2" charset="0"/>
                <a:cs typeface="Nikosh" panose="02000000000000000000" pitchFamily="2" charset="0"/>
              </a:rPr>
              <a:t>বোর্ড</a:t>
            </a:r>
            <a:endParaRPr lang="en-US" sz="5200" dirty="0" smtClean="0">
              <a:solidFill>
                <a:srgbClr val="002060"/>
              </a:solidFill>
              <a:latin typeface="Nikosh" panose="02000000000000000000" pitchFamily="2" charset="0"/>
              <a:cs typeface="Nikosh" panose="02000000000000000000" pitchFamily="2" charset="0"/>
            </a:endParaRPr>
          </a:p>
          <a:p>
            <a:pPr algn="just"/>
            <a:r>
              <a:rPr lang="en-US" sz="5200" dirty="0" smtClean="0">
                <a:solidFill>
                  <a:srgbClr val="002060"/>
                </a:solidFill>
                <a:latin typeface="Nikosh" panose="02000000000000000000" pitchFamily="2" charset="0"/>
                <a:cs typeface="Nikosh" panose="02000000000000000000" pitchFamily="2" charset="0"/>
              </a:rPr>
              <a:t>৬. </a:t>
            </a:r>
            <a:r>
              <a:rPr lang="en-US" sz="5200" dirty="0" err="1" smtClean="0">
                <a:solidFill>
                  <a:srgbClr val="002060"/>
                </a:solidFill>
                <a:latin typeface="Nikosh" panose="02000000000000000000" pitchFamily="2" charset="0"/>
                <a:cs typeface="Nikosh" panose="02000000000000000000" pitchFamily="2" charset="0"/>
              </a:rPr>
              <a:t>বন</a:t>
            </a:r>
            <a:r>
              <a:rPr lang="en-US" sz="5200" dirty="0" smtClean="0">
                <a:solidFill>
                  <a:srgbClr val="002060"/>
                </a:solidFill>
                <a:latin typeface="Nikosh" panose="02000000000000000000" pitchFamily="2" charset="0"/>
                <a:cs typeface="Nikosh" panose="02000000000000000000" pitchFamily="2" charset="0"/>
              </a:rPr>
              <a:t> </a:t>
            </a:r>
            <a:r>
              <a:rPr lang="en-US" sz="5200" dirty="0" err="1" smtClean="0">
                <a:solidFill>
                  <a:srgbClr val="002060"/>
                </a:solidFill>
                <a:latin typeface="Nikosh" panose="02000000000000000000" pitchFamily="2" charset="0"/>
                <a:cs typeface="Nikosh" panose="02000000000000000000" pitchFamily="2" charset="0"/>
              </a:rPr>
              <a:t>অধিদপ্তর</a:t>
            </a:r>
            <a:endParaRPr lang="en-US" sz="5200" dirty="0">
              <a:solidFill>
                <a:srgbClr val="002060"/>
              </a:solidFill>
              <a:latin typeface="Nikosh" panose="02000000000000000000" pitchFamily="2" charset="0"/>
              <a:cs typeface="Nikosh" panose="02000000000000000000" pitchFamily="2" charset="0"/>
            </a:endParaRPr>
          </a:p>
          <a:p>
            <a:endParaRPr lang="en-US" sz="3600" dirty="0">
              <a:solidFill>
                <a:schemeClr val="bg1"/>
              </a:solidFill>
              <a:latin typeface="Nikosh" panose="02000000000000000000" pitchFamily="2" charset="0"/>
              <a:cs typeface="Nikosh" panose="02000000000000000000" pitchFamily="2" charset="0"/>
            </a:endParaRPr>
          </a:p>
          <a:p>
            <a:endParaRPr lang="en-US" sz="3600" dirty="0">
              <a:solidFill>
                <a:schemeClr val="bg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6403689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1046</TotalTime>
  <Words>658</Words>
  <Application>Microsoft Office PowerPoint</Application>
  <PresentationFormat>Widescreen</PresentationFormat>
  <Paragraphs>65</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Calibri</vt:lpstr>
      <vt:lpstr>Century Gothic</vt:lpstr>
      <vt:lpstr>Courier New</vt:lpstr>
      <vt:lpstr>kalpurushregular</vt:lpstr>
      <vt:lpstr>Nikosh</vt:lpstr>
      <vt:lpstr>Verdana</vt:lpstr>
      <vt:lpstr>Vrinda</vt:lpstr>
      <vt:lpstr>Wingdings 3</vt:lpstr>
      <vt:lpstr>Slice</vt:lpstr>
      <vt:lpstr>অনলাইন ক্লাসে স্বাগত</vt:lpstr>
      <vt:lpstr>PowerPoint Presentation</vt:lpstr>
      <vt:lpstr>PowerPoint Presentation</vt:lpstr>
      <vt:lpstr>PowerPoint Presentation</vt:lpstr>
      <vt:lpstr>PowerPoint Presentation</vt:lpstr>
      <vt:lpstr>শিখনফল</vt:lpstr>
      <vt:lpstr>কৃষি সম্প্রসারণ</vt:lpstr>
      <vt:lpstr>PowerPoint Presentation</vt:lpstr>
      <vt:lpstr>কৃষি সম্প্রসারণ প্রতিষ্ঠান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অনলাইন ক্লাসে স্বাগত</dc:title>
  <dc:creator>Microsoft account</dc:creator>
  <cp:lastModifiedBy>Microsoft account</cp:lastModifiedBy>
  <cp:revision>69</cp:revision>
  <dcterms:created xsi:type="dcterms:W3CDTF">2020-10-16T16:17:51Z</dcterms:created>
  <dcterms:modified xsi:type="dcterms:W3CDTF">2020-11-01T10:34:44Z</dcterms:modified>
</cp:coreProperties>
</file>