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4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7EA6F-586D-47C9-B4C7-93CF489D6804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D460D-8578-4362-BCE4-6BC96A7C94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D460D-8578-4362-BCE4-6BC96A7C94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10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6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08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3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9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55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2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6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B9D04-8CBE-4335-BFDB-0D8A2C35C6E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70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9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7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5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0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C849-6B02-4E7A-80D0-8FBEE854C56E}" type="datetimeFigureOut">
              <a:rPr lang="en-US" smtClean="0"/>
              <a:pPr/>
              <a:t>17-Dec-20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CAF9F-EA12-4B8E-A27D-D65CBCBAF7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9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41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jpeg"/><Relationship Id="rId15" Type="http://schemas.openxmlformats.org/officeDocument/2006/relationships/image" Target="../media/image54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png"/><Relationship Id="rId1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10.jpeg"/><Relationship Id="rId7" Type="http://schemas.openxmlformats.org/officeDocument/2006/relationships/image" Target="../media/image43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891" y="2722109"/>
            <a:ext cx="3956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138545"/>
            <a:ext cx="11554691" cy="65168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424545" y="1058407"/>
            <a:ext cx="75091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 to all </a:t>
            </a:r>
            <a:endParaRPr lang="en-US" sz="8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69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2657" y="1702799"/>
            <a:ext cx="182225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tuden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3379" y="1631441"/>
            <a:ext cx="200608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ango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14" y="171332"/>
            <a:ext cx="2290692" cy="1531467"/>
          </a:xfrm>
          <a:prstGeom prst="rect">
            <a:avLst/>
          </a:prstGeom>
        </p:spPr>
      </p:pic>
      <p:pic>
        <p:nvPicPr>
          <p:cNvPr id="25" name="Picture 24" descr="Sir-Isaac-Newton-HD-Wallpaper.jpg"/>
          <p:cNvPicPr>
            <a:picLocks noChangeAspect="1"/>
          </p:cNvPicPr>
          <p:nvPr/>
        </p:nvPicPr>
        <p:blipFill rotWithShape="1">
          <a:blip r:embed="rId3" cstate="print"/>
          <a:srcRect l="22533" r="7159"/>
          <a:stretch/>
        </p:blipFill>
        <p:spPr>
          <a:xfrm>
            <a:off x="786174" y="2332854"/>
            <a:ext cx="2006083" cy="1653948"/>
          </a:xfrm>
          <a:prstGeom prst="rect">
            <a:avLst/>
          </a:prstGeom>
        </p:spPr>
      </p:pic>
      <p:sp>
        <p:nvSpPr>
          <p:cNvPr id="26" name="TextBox 16"/>
          <p:cNvSpPr txBox="1"/>
          <p:nvPr/>
        </p:nvSpPr>
        <p:spPr>
          <a:xfrm>
            <a:off x="455043" y="3775825"/>
            <a:ext cx="236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uropean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 descr="D:\A Salam Arif\Picture Arif\4411897972_ce5ce3ddb0.jpg"/>
          <p:cNvPicPr>
            <a:picLocks noChangeAspect="1" noChangeArrowheads="1"/>
          </p:cNvPicPr>
          <p:nvPr/>
        </p:nvPicPr>
        <p:blipFill>
          <a:blip r:embed="rId4"/>
          <a:srcRect b="16279"/>
          <a:stretch>
            <a:fillRect/>
          </a:stretch>
        </p:blipFill>
        <p:spPr bwMode="auto">
          <a:xfrm>
            <a:off x="4122049" y="2332854"/>
            <a:ext cx="2187310" cy="1653948"/>
          </a:xfrm>
          <a:prstGeom prst="rect">
            <a:avLst/>
          </a:prstGeom>
          <a:noFill/>
        </p:spPr>
      </p:pic>
      <p:sp>
        <p:nvSpPr>
          <p:cNvPr id="29" name="Flowchart: Terminator 28"/>
          <p:cNvSpPr/>
          <p:nvPr/>
        </p:nvSpPr>
        <p:spPr>
          <a:xfrm>
            <a:off x="8432078" y="538567"/>
            <a:ext cx="2532530" cy="504169"/>
          </a:xfrm>
          <a:prstGeom prst="flowChartTerminator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‘a’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8105" y="1859801"/>
            <a:ext cx="4142964" cy="1090928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‘A’ is used before a word beginning with: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725619" y="3170340"/>
            <a:ext cx="3945448" cy="3888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consonant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725620" y="3878236"/>
            <a:ext cx="3945448" cy="78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owel 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sound of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sz="3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725619" y="4917116"/>
            <a:ext cx="3945448" cy="416537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ound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04215" y="3897254"/>
            <a:ext cx="2736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ne-eyed man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8" r="11949"/>
          <a:stretch/>
        </p:blipFill>
        <p:spPr>
          <a:xfrm>
            <a:off x="813378" y="4459855"/>
            <a:ext cx="2006083" cy="170346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977" y="4459855"/>
            <a:ext cx="2279452" cy="17034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8138" y="6103444"/>
            <a:ext cx="153765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orse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2336" y="6103444"/>
            <a:ext cx="1542893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__ 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ouse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t="1908" r="14648" b="-1908"/>
          <a:stretch/>
        </p:blipFill>
        <p:spPr>
          <a:xfrm>
            <a:off x="4122049" y="159479"/>
            <a:ext cx="2187310" cy="1700322"/>
          </a:xfrm>
          <a:prstGeom prst="rect">
            <a:avLst/>
          </a:prstGeom>
        </p:spPr>
      </p:pic>
      <p:sp>
        <p:nvSpPr>
          <p:cNvPr id="22" name="TextBox 14"/>
          <p:cNvSpPr txBox="1"/>
          <p:nvPr/>
        </p:nvSpPr>
        <p:spPr>
          <a:xfrm>
            <a:off x="7147461" y="6135368"/>
            <a:ext cx="4955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5144" y="1631441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7926" y="1722490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0493" y="3861272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10873" y="3861272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02336" y="6089917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21129" y="6103444"/>
            <a:ext cx="59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6" grpId="0"/>
      <p:bldP spid="29" grpId="0" animBg="1"/>
      <p:bldP spid="32" grpId="0" animBg="1"/>
      <p:bldP spid="32" grpId="1" animBg="1"/>
      <p:bldP spid="32" grpId="2" animBg="1"/>
      <p:bldP spid="33" grpId="0" animBg="1"/>
      <p:bldP spid="34" grpId="0" animBg="1"/>
      <p:bldP spid="35" grpId="0" animBg="1"/>
      <p:bldP spid="37" grpId="0"/>
      <p:bldP spid="19" grpId="0"/>
      <p:bldP spid="20" grpId="0"/>
      <p:bldP spid="22" grpId="0"/>
      <p:bldP spid="5" grpId="0"/>
      <p:bldP spid="28" grpId="0"/>
      <p:bldP spid="30" grpId="0"/>
      <p:bldP spid="31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Hi\Pictures\apple.jpg"/>
          <p:cNvPicPr>
            <a:picLocks noChangeAspect="1" noChangeArrowheads="1"/>
          </p:cNvPicPr>
          <p:nvPr/>
        </p:nvPicPr>
        <p:blipFill rotWithShape="1">
          <a:blip r:embed="rId3"/>
          <a:srcRect l="10466" t="19430" r="15052"/>
          <a:stretch/>
        </p:blipFill>
        <p:spPr bwMode="auto">
          <a:xfrm>
            <a:off x="378443" y="178360"/>
            <a:ext cx="1851252" cy="1542913"/>
          </a:xfrm>
          <a:prstGeom prst="rect">
            <a:avLst/>
          </a:prstGeom>
          <a:noFill/>
        </p:spPr>
      </p:pic>
      <p:sp>
        <p:nvSpPr>
          <p:cNvPr id="25" name="TextBox 10"/>
          <p:cNvSpPr txBox="1"/>
          <p:nvPr/>
        </p:nvSpPr>
        <p:spPr>
          <a:xfrm>
            <a:off x="411252" y="1568628"/>
            <a:ext cx="184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apple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C:\Users\Hi\Pictures\clipart-egg-256x256-aa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0301" y="178360"/>
            <a:ext cx="1193939" cy="1713472"/>
          </a:xfrm>
          <a:prstGeom prst="rect">
            <a:avLst/>
          </a:prstGeom>
          <a:noFill/>
        </p:spPr>
      </p:pic>
      <p:pic>
        <p:nvPicPr>
          <p:cNvPr id="20" name="Picture 19" descr="C:\Users\Hi\Pictures\ice_cream_PNG51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254" y="178360"/>
            <a:ext cx="1363133" cy="1542913"/>
          </a:xfrm>
          <a:prstGeom prst="rect">
            <a:avLst/>
          </a:prstGeom>
          <a:noFill/>
        </p:spPr>
      </p:pic>
      <p:pic>
        <p:nvPicPr>
          <p:cNvPr id="16" name="Picture 15" descr="C:\Users\Hi\Pictures\2000px-Umbrella_opened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8794" y="2183903"/>
            <a:ext cx="1804070" cy="1563659"/>
          </a:xfrm>
          <a:prstGeom prst="rect">
            <a:avLst/>
          </a:prstGeom>
          <a:noFill/>
        </p:spPr>
      </p:pic>
      <p:sp>
        <p:nvSpPr>
          <p:cNvPr id="29" name="TextBox 10"/>
          <p:cNvSpPr txBox="1"/>
          <p:nvPr/>
        </p:nvSpPr>
        <p:spPr>
          <a:xfrm>
            <a:off x="2880450" y="1612568"/>
            <a:ext cx="150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3018628" y="3616861"/>
            <a:ext cx="2785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mbrella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4751921" y="1631301"/>
            <a:ext cx="2564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ce-cream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885518" y="1644374"/>
            <a:ext cx="748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9918" y="1549443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1068" y="1579677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41472" y="3572672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Terminator 53"/>
          <p:cNvSpPr/>
          <p:nvPr/>
        </p:nvSpPr>
        <p:spPr>
          <a:xfrm>
            <a:off x="8589349" y="894864"/>
            <a:ext cx="2664339" cy="42502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‘an’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956735" y="1720906"/>
            <a:ext cx="3640813" cy="8556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‘An’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used before a word beginning with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9" name="Rectangle 58"/>
          <p:cNvSpPr/>
          <p:nvPr/>
        </p:nvSpPr>
        <p:spPr>
          <a:xfrm>
            <a:off x="7956735" y="2717911"/>
            <a:ext cx="3640813" cy="401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vowel (a, e, I, o, u)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956735" y="3318228"/>
            <a:ext cx="3640813" cy="7344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consonant having the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of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‘vowel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956734" y="4251952"/>
            <a:ext cx="3640813" cy="4010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Silent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‘h’</a:t>
            </a:r>
          </a:p>
        </p:txBody>
      </p:sp>
      <p:pic>
        <p:nvPicPr>
          <p:cNvPr id="28" name="Picture 27" descr="859826_10151509481171469_1361104706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1029" y="4212243"/>
            <a:ext cx="1841609" cy="19904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10296" r="25884"/>
          <a:stretch/>
        </p:blipFill>
        <p:spPr>
          <a:xfrm>
            <a:off x="804108" y="4268172"/>
            <a:ext cx="1131601" cy="198634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98553" y="6192863"/>
            <a:ext cx="1738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72377" y="6128681"/>
            <a:ext cx="73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5867" y="6109387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C:\Users\Hi\Pictures\orange_PNG766.png"/>
          <p:cNvPicPr>
            <a:picLocks noChangeAspect="1" noChangeArrowheads="1"/>
          </p:cNvPicPr>
          <p:nvPr/>
        </p:nvPicPr>
        <p:blipFill rotWithShape="1">
          <a:blip r:embed="rId9" cstate="print"/>
          <a:srcRect l="7077" t="15110"/>
          <a:stretch/>
        </p:blipFill>
        <p:spPr bwMode="auto">
          <a:xfrm>
            <a:off x="411252" y="2216076"/>
            <a:ext cx="1624182" cy="1577580"/>
          </a:xfrm>
          <a:prstGeom prst="rect">
            <a:avLst/>
          </a:prstGeom>
          <a:noFill/>
        </p:spPr>
      </p:pic>
      <p:sp>
        <p:nvSpPr>
          <p:cNvPr id="40" name="TextBox 10"/>
          <p:cNvSpPr txBox="1"/>
          <p:nvPr/>
        </p:nvSpPr>
        <p:spPr>
          <a:xfrm>
            <a:off x="401363" y="3612714"/>
            <a:ext cx="2264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14"/>
          <p:cNvSpPr txBox="1"/>
          <p:nvPr/>
        </p:nvSpPr>
        <p:spPr>
          <a:xfrm>
            <a:off x="6962216" y="6112056"/>
            <a:ext cx="516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indefinite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1123" y="3606588"/>
            <a:ext cx="92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98176" y="6190236"/>
            <a:ext cx="3462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onourable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person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1" grpId="0"/>
      <p:bldP spid="32" grpId="0"/>
      <p:bldP spid="49" grpId="0"/>
      <p:bldP spid="50" grpId="0"/>
      <p:bldP spid="51" grpId="0"/>
      <p:bldP spid="53" grpId="0"/>
      <p:bldP spid="54" grpId="0" animBg="1"/>
      <p:bldP spid="58" grpId="0" animBg="1"/>
      <p:bldP spid="58" grpId="1" animBg="1"/>
      <p:bldP spid="58" grpId="2" animBg="1"/>
      <p:bldP spid="59" grpId="0" animBg="1"/>
      <p:bldP spid="60" grpId="0" animBg="1"/>
      <p:bldP spid="61" grpId="0" animBg="1"/>
      <p:bldP spid="35" grpId="0"/>
      <p:bldP spid="36" grpId="0"/>
      <p:bldP spid="37" grpId="0"/>
      <p:bldP spid="40" grpId="0"/>
      <p:bldP spid="41" grpId="0"/>
      <p:bldP spid="42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A Salam Arif\Picture Arif\The\250px-IslamicGalleryBritishMuseum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96" y="162505"/>
            <a:ext cx="2655650" cy="2219192"/>
          </a:xfrm>
          <a:prstGeom prst="rect">
            <a:avLst/>
          </a:prstGeom>
          <a:noFill/>
        </p:spPr>
      </p:pic>
      <p:pic>
        <p:nvPicPr>
          <p:cNvPr id="3" name="Picture 2" descr="D:\A Salam Arif\Picture Arif\The\412158_f520.jpg"/>
          <p:cNvPicPr>
            <a:picLocks noChangeAspect="1" noChangeArrowheads="1"/>
          </p:cNvPicPr>
          <p:nvPr/>
        </p:nvPicPr>
        <p:blipFill>
          <a:blip r:embed="rId4"/>
          <a:srcRect l="12834" r="14439"/>
          <a:stretch>
            <a:fillRect/>
          </a:stretch>
        </p:blipFill>
        <p:spPr bwMode="auto">
          <a:xfrm>
            <a:off x="347290" y="3235732"/>
            <a:ext cx="3142600" cy="2008601"/>
          </a:xfrm>
          <a:prstGeom prst="rect">
            <a:avLst/>
          </a:prstGeom>
          <a:noFill/>
        </p:spPr>
      </p:pic>
      <p:pic>
        <p:nvPicPr>
          <p:cNvPr id="4" name="Picture 3" descr="D:\A Salam Arif\Picture Arif\The\brosen_windros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42960" y="437595"/>
            <a:ext cx="1828800" cy="1828800"/>
          </a:xfrm>
          <a:prstGeom prst="rect">
            <a:avLst/>
          </a:prstGeom>
          <a:noFill/>
        </p:spPr>
      </p:pic>
      <p:pic>
        <p:nvPicPr>
          <p:cNvPr id="5" name="Picture 4" descr="D:\A Salam Arif\Picture Arif\The\Hardinge_Bridge_Bangladesh_on_Padma_Ri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0498" y="148079"/>
            <a:ext cx="2840920" cy="2289494"/>
          </a:xfrm>
          <a:prstGeom prst="rect">
            <a:avLst/>
          </a:prstGeom>
          <a:noFill/>
        </p:spPr>
      </p:pic>
      <p:pic>
        <p:nvPicPr>
          <p:cNvPr id="6" name="Picture 5" descr="D:\A Salam Arif\Picture Arif\The\palace_of_westmin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11936" y="3272672"/>
            <a:ext cx="3414604" cy="1971661"/>
          </a:xfrm>
          <a:prstGeom prst="rect">
            <a:avLst/>
          </a:prstGeom>
          <a:noFill/>
        </p:spPr>
      </p:pic>
      <p:sp>
        <p:nvSpPr>
          <p:cNvPr id="7" name="TextBox 22"/>
          <p:cNvSpPr txBox="1"/>
          <p:nvPr/>
        </p:nvSpPr>
        <p:spPr>
          <a:xfrm>
            <a:off x="792907" y="2402023"/>
            <a:ext cx="177481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Quran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743032" y="5412179"/>
            <a:ext cx="187165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Titanic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9985069" y="2368821"/>
            <a:ext cx="1779604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North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8139109" y="5436020"/>
            <a:ext cx="356324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Westminster palace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8055984" y="5398948"/>
            <a:ext cx="95250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3636149" y="2441347"/>
            <a:ext cx="1890116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Padma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 descr="D:\A Salam Arif\Picture Arif\The\newspaper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76113" y="3168677"/>
            <a:ext cx="3149600" cy="2001656"/>
          </a:xfrm>
          <a:prstGeom prst="rect">
            <a:avLst/>
          </a:prstGeom>
          <a:noFill/>
        </p:spPr>
      </p:pic>
      <p:sp>
        <p:nvSpPr>
          <p:cNvPr id="27" name="TextBox 12"/>
          <p:cNvSpPr txBox="1"/>
          <p:nvPr/>
        </p:nvSpPr>
        <p:spPr>
          <a:xfrm>
            <a:off x="3871228" y="5387211"/>
            <a:ext cx="3611622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Bangladesh Times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3439996" y="6102118"/>
            <a:ext cx="5188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Here ‘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 is definite article.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D:\A Salam Arif\Picture Arif\The\MW007192_lar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72496" y="148685"/>
            <a:ext cx="3036966" cy="2296052"/>
          </a:xfrm>
          <a:prstGeom prst="rect">
            <a:avLst/>
          </a:prstGeom>
          <a:noFill/>
        </p:spPr>
      </p:pic>
      <p:sp>
        <p:nvSpPr>
          <p:cNvPr id="31" name="TextBox 10"/>
          <p:cNvSpPr txBox="1"/>
          <p:nvPr/>
        </p:nvSpPr>
        <p:spPr>
          <a:xfrm>
            <a:off x="6384176" y="2467721"/>
            <a:ext cx="2990010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___ Bay of Bengal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3769149" y="5352033"/>
            <a:ext cx="976750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7"/>
          <p:cNvSpPr txBox="1"/>
          <p:nvPr/>
        </p:nvSpPr>
        <p:spPr>
          <a:xfrm>
            <a:off x="743032" y="5369107"/>
            <a:ext cx="803854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9900043" y="2318932"/>
            <a:ext cx="991767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27"/>
          <p:cNvSpPr txBox="1"/>
          <p:nvPr/>
        </p:nvSpPr>
        <p:spPr>
          <a:xfrm>
            <a:off x="3570560" y="2380360"/>
            <a:ext cx="802106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98830" y="2338489"/>
            <a:ext cx="846044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27"/>
          <p:cNvSpPr txBox="1"/>
          <p:nvPr/>
        </p:nvSpPr>
        <p:spPr>
          <a:xfrm>
            <a:off x="6318201" y="2387237"/>
            <a:ext cx="82003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6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4" grpId="0"/>
      <p:bldP spid="15" grpId="0"/>
      <p:bldP spid="27" grpId="0"/>
      <p:bldP spid="29" grpId="0"/>
      <p:bldP spid="31" grpId="0"/>
      <p:bldP spid="25" grpId="0"/>
      <p:bldP spid="40" grpId="0"/>
      <p:bldP spid="41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96539" y="209185"/>
            <a:ext cx="3025833" cy="432261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Single Work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631" y="565264"/>
            <a:ext cx="706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Fill in the gaps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with appropriate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articles: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6" y="3097317"/>
            <a:ext cx="2340769" cy="1300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32" y="1188550"/>
            <a:ext cx="2303164" cy="1290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214" y="3080424"/>
            <a:ext cx="2385793" cy="12576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042" y="4898867"/>
            <a:ext cx="2298400" cy="1279640"/>
          </a:xfrm>
          <a:prstGeom prst="rect">
            <a:avLst/>
          </a:prstGeom>
        </p:spPr>
      </p:pic>
      <p:pic>
        <p:nvPicPr>
          <p:cNvPr id="12" name="Picture 11" descr="one-legged-man-walking-crutches-park-lonely-senior-caucasian-autumn-day-withered-foliage-background-34609953.jpg"/>
          <p:cNvPicPr>
            <a:picLocks noChangeAspect="1"/>
          </p:cNvPicPr>
          <p:nvPr/>
        </p:nvPicPr>
        <p:blipFill>
          <a:blip r:embed="rId8" cstate="print"/>
          <a:srcRect r="32180" b="14182"/>
          <a:stretch>
            <a:fillRect/>
          </a:stretch>
        </p:blipFill>
        <p:spPr>
          <a:xfrm>
            <a:off x="9346646" y="3097317"/>
            <a:ext cx="2139121" cy="1240734"/>
          </a:xfrm>
          <a:prstGeom prst="rect">
            <a:avLst/>
          </a:prstGeom>
        </p:spPr>
      </p:pic>
      <p:sp>
        <p:nvSpPr>
          <p:cNvPr id="13" name="TextBox 33"/>
          <p:cNvSpPr txBox="1"/>
          <p:nvPr/>
        </p:nvSpPr>
        <p:spPr>
          <a:xfrm>
            <a:off x="8878611" y="4277630"/>
            <a:ext cx="3311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one-legged man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clock figure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707" y="4977448"/>
            <a:ext cx="1582362" cy="1279641"/>
          </a:xfrm>
          <a:prstGeom prst="rect">
            <a:avLst/>
          </a:prstGeom>
        </p:spPr>
      </p:pic>
      <p:sp>
        <p:nvSpPr>
          <p:cNvPr id="16" name="TextBox 37"/>
          <p:cNvSpPr txBox="1"/>
          <p:nvPr/>
        </p:nvSpPr>
        <p:spPr>
          <a:xfrm>
            <a:off x="3241402" y="6160006"/>
            <a:ext cx="1674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1" y="4963974"/>
            <a:ext cx="2240153" cy="1277169"/>
          </a:xfrm>
          <a:prstGeom prst="rect">
            <a:avLst/>
          </a:prstGeom>
        </p:spPr>
      </p:pic>
      <p:pic>
        <p:nvPicPr>
          <p:cNvPr id="18" name="Picture 10" descr="D:\A Salam Arif\Picture Arif\The\Sahara Desert, Morocc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50985" y="3096126"/>
            <a:ext cx="2260457" cy="1227281"/>
          </a:xfrm>
          <a:prstGeom prst="rect">
            <a:avLst/>
          </a:prstGeom>
          <a:noFill/>
        </p:spPr>
      </p:pic>
      <p:sp>
        <p:nvSpPr>
          <p:cNvPr id="20" name="Content Placeholder 8"/>
          <p:cNvSpPr>
            <a:spLocks noGrp="1"/>
          </p:cNvSpPr>
          <p:nvPr/>
        </p:nvSpPr>
        <p:spPr>
          <a:xfrm>
            <a:off x="3800340" y="1748933"/>
            <a:ext cx="4959189" cy="3405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23" name="Picture 6" descr="trai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t="26545" r="19854" b="19077"/>
          <a:stretch/>
        </p:blipFill>
        <p:spPr bwMode="auto">
          <a:xfrm>
            <a:off x="8854965" y="1151818"/>
            <a:ext cx="2845919" cy="132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D:\A Salam Arif\Picture Arif\The\newspapers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357875" y="4973290"/>
            <a:ext cx="2189723" cy="1250619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14" y="1188550"/>
            <a:ext cx="2397093" cy="127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986" y="1188550"/>
            <a:ext cx="2252588" cy="1250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3434" y="2407942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flower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704904" y="4284873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L. L. B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77409" y="2381343"/>
            <a:ext cx="2273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Mosque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93960" y="6169192"/>
            <a:ext cx="257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university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49107" y="4338051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bird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22155" y="4245198"/>
            <a:ext cx="2316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Shahara</a:t>
            </a:r>
            <a:r>
              <a:rPr lang="en-US" sz="3200" dirty="0" smtClean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347656" y="2358033"/>
            <a:ext cx="14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 ox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20865" y="2384796"/>
            <a:ext cx="3552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</a:t>
            </a:r>
            <a:r>
              <a:rPr lang="en-US" sz="3200" dirty="0" err="1" smtClean="0"/>
              <a:t>Jamuna</a:t>
            </a:r>
            <a:r>
              <a:rPr lang="en-US" sz="3200" dirty="0" smtClean="0"/>
              <a:t> Express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3006" y="6160006"/>
            <a:ext cx="1934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/>
              <a:t>__ horse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275428" y="6144080"/>
            <a:ext cx="3959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___ Bangladesh  times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8274557" y="6113405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0916" y="6160005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81206" y="4349705"/>
            <a:ext cx="576140" cy="606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189967" y="6150964"/>
            <a:ext cx="77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9433" y="6132809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96339" y="4248629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5266" y="4323407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5068" y="4274214"/>
            <a:ext cx="772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498723" y="2372199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76109" y="2361778"/>
            <a:ext cx="8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The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75890" y="2384796"/>
            <a:ext cx="495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321855" y="2356946"/>
            <a:ext cx="663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6" grpId="0"/>
      <p:bldP spid="5" grpId="0"/>
      <p:bldP spid="21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7" grpId="0"/>
      <p:bldP spid="40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/>
        </p:nvSpPr>
        <p:spPr>
          <a:xfrm>
            <a:off x="4414482" y="3358724"/>
            <a:ext cx="4544032" cy="10699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 cow.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___ cow gives us milk.</a:t>
            </a:r>
            <a:endParaRPr lang="en-US" sz="32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677" y="3298480"/>
            <a:ext cx="2199076" cy="1108283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7" name="Content Placeholder 2"/>
          <p:cNvSpPr>
            <a:spLocks noGrp="1"/>
          </p:cNvSpPr>
          <p:nvPr/>
        </p:nvSpPr>
        <p:spPr>
          <a:xfrm>
            <a:off x="241984" y="947108"/>
            <a:ext cx="2199076" cy="1068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904" y="1362828"/>
            <a:ext cx="520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Quran is __ holy book.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71" y="4471203"/>
            <a:ext cx="2138644" cy="1128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22" y="2079836"/>
            <a:ext cx="2221348" cy="11714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41963" y="4478487"/>
            <a:ext cx="44141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saw 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bird is black.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88375" y="1913558"/>
            <a:ext cx="6103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 horse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horse is __ beautiful animal.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821" y="5685988"/>
            <a:ext cx="2152062" cy="11129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4758" y="5631552"/>
            <a:ext cx="594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Elephant.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 Elephant is __ large animal.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ross 12"/>
          <p:cNvSpPr/>
          <p:nvPr/>
        </p:nvSpPr>
        <p:spPr>
          <a:xfrm>
            <a:off x="5141963" y="217739"/>
            <a:ext cx="1496291" cy="1069551"/>
          </a:xfrm>
          <a:prstGeom prst="plus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 Work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18" y="6162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523119" y="4933970"/>
            <a:ext cx="944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101" y="6091010"/>
            <a:ext cx="98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971837" y="610370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4971" y="1372923"/>
            <a:ext cx="99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03248" y="2410690"/>
            <a:ext cx="9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90348" y="3848678"/>
            <a:ext cx="99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8397" y="139207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8864" y="3274850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80811" y="1934154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69575" y="4464646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90049" y="2389992"/>
            <a:ext cx="569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36067" y="5615543"/>
            <a:ext cx="725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1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22" grpId="0"/>
      <p:bldP spid="23" grpId="0"/>
      <p:bldP spid="6" grpId="0"/>
      <p:bldP spid="13" grpId="0" animBg="1"/>
      <p:bldP spid="19" grpId="0"/>
      <p:bldP spid="21" grpId="0"/>
      <p:bldP spid="28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>
          <a:xfrm>
            <a:off x="2904735" y="417838"/>
            <a:ext cx="6300457" cy="2808391"/>
          </a:xfrm>
          <a:prstGeom prst="plaqu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005290" y="4409832"/>
            <a:ext cx="10099345" cy="1981726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A: Write  the use of indefinite article:</a:t>
            </a:r>
          </a:p>
          <a:p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 the use of 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definite article: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227470" y="3280086"/>
            <a:ext cx="3985849" cy="1092822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337728" cy="767640"/>
          </a:xfr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indefinite article: </a:t>
            </a:r>
            <a:r>
              <a:rPr lang="en-US" sz="4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8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</a:t>
            </a:r>
            <a:endParaRPr lang="en-US" sz="48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09770"/>
            <a:ext cx="4851328" cy="4695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</a:t>
            </a:r>
            <a:endParaRPr lang="en-US" sz="18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559" y="2009954"/>
            <a:ext cx="5312616" cy="4513676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 saw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bird. 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যদি ‘ইউ’ বা ‘অয়া’  -এর মত উচ্চারণ হয়, তবে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তাহার পূর্বে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She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হয়, 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বসে।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historian.</a:t>
            </a:r>
          </a:p>
          <a:p>
            <a:pPr marL="0" indent="0">
              <a:buNone/>
            </a:pPr>
            <a:r>
              <a:rPr lang="bn-IN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4328" y="1382620"/>
            <a:ext cx="5183188" cy="488832"/>
          </a:xfrm>
        </p:spPr>
        <p:txBody>
          <a:bodyPr>
            <a:noAutofit/>
          </a:bodyPr>
          <a:lstStyle/>
          <a:p>
            <a:pPr algn="ctr"/>
            <a:r>
              <a:rPr lang="en-US" sz="3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4329" y="2009954"/>
            <a:ext cx="5851928" cy="45136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vowel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 হলে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 do not like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idle man.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consonant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থাকা সত্বেও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যদি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vowel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-এর মত উচ্চারণ হয়, 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He is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M.A.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এর প্রথম 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‘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’ 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1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  উচ্চারিত 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না হলে,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তবে তাহার পূর্বে 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bn-IN" sz="12800" dirty="0">
                <a:latin typeface="Times New Roman" panose="02020603050405020304" pitchFamily="18" charset="0"/>
                <a:cs typeface="NikoshBAN" panose="02000000000000000000" pitchFamily="2" charset="0"/>
              </a:rPr>
              <a:t>বসে</a:t>
            </a:r>
            <a:r>
              <a:rPr lang="bn-IN" sz="128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 can do it in </a:t>
            </a:r>
            <a:r>
              <a:rPr lang="en-US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sz="1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hour.</a:t>
            </a:r>
            <a:endParaRPr lang="en-US" sz="1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003"/>
          </a:xfrm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Use of definite article: The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ব্যক্তি বা বস্তু, জাতি, সম্প্রদায়, গোষ্ঠী, দল, ভৌগোলিক নাম বা স্থান, প্রসিদ্ধ প্রতিষ্ঠান, ঐতিহাসিক ঘটনা, সংবাদপত্রের নাম, তারিখ, ঋতু, দিক, প্রকৃতির নিদর্শণ ( নদী, পাহাড়), সৌরজগতের (গ্রহ, উপগ্রহ, নক্ষত্র ) জাহাজ, ধর্মগ্রন্থ ইত্যাদির পূর্বে </a:t>
            </a:r>
            <a:r>
              <a:rPr lang="en-US" sz="3600" b="1" dirty="0" smtClean="0">
                <a:solidFill>
                  <a:srgbClr val="7030A0"/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The </a:t>
            </a:r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বসে।</a:t>
            </a:r>
            <a:endParaRPr lang="en-US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1.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girl is laughing.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2.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roses a lovely flower.                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cs typeface="NikoshBAN" panose="02000000000000000000" pitchFamily="2" charset="0"/>
              </a:rPr>
              <a:t>3.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Quran is a holy book.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smtClean="0">
                <a:solidFill>
                  <a:srgbClr val="7030A0"/>
                </a:solidFill>
                <a:cs typeface="NikoshBAN" panose="02000000000000000000" pitchFamily="2" charset="0"/>
              </a:rPr>
              <a:t>4.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sun rises in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east.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etc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6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821459" y="468573"/>
            <a:ext cx="3957851" cy="1160061"/>
          </a:xfrm>
          <a:prstGeom prst="doubleWav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4491" y="1828801"/>
            <a:ext cx="11143399" cy="466211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</a:t>
            </a:r>
            <a:r>
              <a:rPr lang="en-US" sz="4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blanks with appropriate article: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 beauty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me __one-taka note.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Ferdousi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__ homer of Asia.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 is ___ unwise man.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Prity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is ___ M.B.B.S.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is ___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honours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graduate.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 Bay of Bengal is dangerous.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8896" y="2869065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2871" y="3456929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2519" y="2332000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4764" y="400442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53677" y="4554887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28257" y="5091952"/>
            <a:ext cx="7649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87641" y="5619918"/>
            <a:ext cx="11416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575" y="359549"/>
            <a:ext cx="378537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Home Work</a:t>
            </a:r>
            <a:endParaRPr lang="en-US" sz="1200" b="1" dirty="0">
              <a:solidFill>
                <a:srgbClr val="7030A0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5561122" y="925817"/>
            <a:ext cx="915077" cy="1910687"/>
          </a:xfrm>
          <a:prstGeom prst="stripedRightArrow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8736" y="2614910"/>
            <a:ext cx="10699847" cy="36625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Fill in the gaps of the following text with appropriate articles. Put a cross for zero article: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English is (a) __ international language. It is spoken all over (b) ___ world. So the importance of (c) __ English cannot be described in words. All (d) ___ books of higher education are written in English. Today organization need employees who can speak and write (e) _____ standard form of (f) __ English.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94366" y="3661620"/>
            <a:ext cx="74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96872" y="4153792"/>
            <a:ext cx="79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54303" y="4092236"/>
            <a:ext cx="31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×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8249" y="4632297"/>
            <a:ext cx="791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50985" y="5569565"/>
            <a:ext cx="31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×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04186" y="5606799"/>
            <a:ext cx="118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a/the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142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6" grpId="0"/>
      <p:bldP spid="7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41406" y="442143"/>
            <a:ext cx="7391400" cy="1371600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Presentation</a:t>
            </a:r>
            <a:r>
              <a:rPr kumimoji="0" lang="en-US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0006" y="1813743"/>
            <a:ext cx="6934200" cy="1569660"/>
          </a:xfrm>
          <a:prstGeom prst="rect">
            <a:avLst/>
          </a:prstGeom>
          <a:solidFill>
            <a:srgbClr val="00B050"/>
          </a:solidFill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Students of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Class-8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8939" y="2711868"/>
            <a:ext cx="9172135" cy="3416320"/>
          </a:xfrm>
          <a:prstGeom prst="rect">
            <a:avLst/>
          </a:prstGeom>
          <a:solidFill>
            <a:srgbClr val="00B05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Mhammed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Rehan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Uddin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Teacher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Pakshail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ideal high school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Barlekha,Moulvibazar</a:t>
            </a:r>
            <a:endParaRPr lang="en-US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Email: mdrehanuddin17@gmail.com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Date :17/12/2020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442143"/>
            <a:ext cx="2063424" cy="2269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14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251524" y="3452883"/>
            <a:ext cx="5483043" cy="3258297"/>
          </a:xfrm>
          <a:prstGeom prst="hear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Thank you</a:t>
            </a:r>
            <a:endParaRPr lang="en-US" dirty="0"/>
          </a:p>
        </p:txBody>
      </p:sp>
      <p:sp>
        <p:nvSpPr>
          <p:cNvPr id="74" name="Cube 73"/>
          <p:cNvSpPr/>
          <p:nvPr/>
        </p:nvSpPr>
        <p:spPr>
          <a:xfrm>
            <a:off x="4979746" y="683119"/>
            <a:ext cx="1775896" cy="1650648"/>
          </a:xfrm>
          <a:prstGeom prst="cub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128695" y="114485"/>
            <a:ext cx="2237826" cy="3447582"/>
          </a:xfrm>
          <a:prstGeom prst="curvedRightArrow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Read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6755642" y="114483"/>
            <a:ext cx="2197289" cy="3392991"/>
          </a:xfrm>
          <a:prstGeom prst="curvedLeftArrow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Attentively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4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6" t="-873" r="24835" b="7804"/>
          <a:stretch/>
        </p:blipFill>
        <p:spPr>
          <a:xfrm>
            <a:off x="3126199" y="254001"/>
            <a:ext cx="5645268" cy="3437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409041" y="1447403"/>
            <a:ext cx="3113451" cy="115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Continue….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27867" y="4300668"/>
            <a:ext cx="6858000" cy="1268859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Please don’t show next slide.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</a:rPr>
              <a:t>Only for next class continue…..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/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0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8515" y="615141"/>
            <a:ext cx="11205557" cy="532453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Fill in the gaps of the following text with appropriate articles. Put a cross for zero article :     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[ D. R. J. C. Ch. S. B. D. B-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j s c/14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]         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</a:rPr>
              <a:t>5×6= 3 </a:t>
            </a:r>
          </a:p>
          <a:p>
            <a:r>
              <a:rPr lang="en-US" sz="3200" dirty="0">
                <a:solidFill>
                  <a:srgbClr val="000000"/>
                </a:solidFill>
              </a:rPr>
              <a:t>1.Always  speak (a) </a:t>
            </a:r>
            <a:r>
              <a:rPr lang="en-US" sz="3200" dirty="0" smtClean="0">
                <a:solidFill>
                  <a:srgbClr val="000000"/>
                </a:solidFill>
              </a:rPr>
              <a:t>___ </a:t>
            </a:r>
            <a:r>
              <a:rPr lang="en-US" sz="3200" dirty="0">
                <a:solidFill>
                  <a:srgbClr val="000000"/>
                </a:solidFill>
              </a:rPr>
              <a:t>truth. Never tell (b) __ lie . Nobody believes (c) __ liar. Even if he is (d) __ truthful he is considered  to he (e) </a:t>
            </a:r>
            <a:r>
              <a:rPr lang="en-US" sz="3200" dirty="0" smtClean="0">
                <a:solidFill>
                  <a:srgbClr val="000000"/>
                </a:solidFill>
              </a:rPr>
              <a:t>__ liar</a:t>
            </a:r>
            <a:r>
              <a:rPr lang="en-US" sz="3200" dirty="0">
                <a:solidFill>
                  <a:srgbClr val="000000"/>
                </a:solidFill>
              </a:rPr>
              <a:t>. Nobody in (f) ___ world is as unfortunate as he.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2. Each and every student wants to make a good result. But it is not (a) __ easy  task. (b) __  student has to do something for this. From (c) ___  very beginning he must be very serious. He should read (d) ___  texts again and again. He must not make (e) __ motes from (f) __ common source. </a:t>
            </a:r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124561" y="2523115"/>
            <a:ext cx="86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0062" y="2042922"/>
            <a:ext cx="40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18500" y="2042922"/>
            <a:ext cx="38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70449" y="4941552"/>
            <a:ext cx="40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30623" y="1568788"/>
            <a:ext cx="86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44131" y="2500121"/>
            <a:ext cx="40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926332" y="1568787"/>
            <a:ext cx="40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57398" y="3991299"/>
            <a:ext cx="86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991198" y="4465701"/>
            <a:ext cx="863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218642" y="4488695"/>
            <a:ext cx="385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794930" y="3522278"/>
            <a:ext cx="677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692772" y="3549879"/>
            <a:ext cx="40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758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0" grpId="0"/>
      <p:bldP spid="12" grpId="0"/>
      <p:bldP spid="13" grpId="0"/>
      <p:bldP spid="15" grpId="0"/>
      <p:bldP spid="16" grpId="0"/>
      <p:bldP spid="17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65" y="432259"/>
            <a:ext cx="11268671" cy="60016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3. A few days ago I enjoyed (a) ___  interesting football (b) __ match. It was played between (c) ___  top two teams. Argentina and Germany. On (d) ___  day of the match, I went to (e) ___  Stadium quite early. I stood in the line and bought (f) __ ticket.</a:t>
            </a:r>
          </a:p>
          <a:p>
            <a:r>
              <a:rPr lang="en-US" sz="3200" dirty="0">
                <a:solidFill>
                  <a:srgbClr val="000000"/>
                </a:solidFill>
              </a:rPr>
              <a:t>4. Mr. Karim is am English (a) __ teacher. He is (b) ___ M.A. in English. He serves in (c) __ famous institution. He tries to lead (d) ___  honest life. He is (e) ___  most </a:t>
            </a:r>
            <a:r>
              <a:rPr lang="en-US" sz="3200" dirty="0" smtClean="0">
                <a:solidFill>
                  <a:srgbClr val="000000"/>
                </a:solidFill>
              </a:rPr>
              <a:t>favorite </a:t>
            </a:r>
            <a:r>
              <a:rPr lang="en-US" sz="3200" dirty="0">
                <a:solidFill>
                  <a:srgbClr val="000000"/>
                </a:solidFill>
              </a:rPr>
              <a:t>teacher (f) __ to the students. </a:t>
            </a:r>
          </a:p>
          <a:p>
            <a:r>
              <a:rPr lang="en-US" sz="3200" dirty="0" smtClean="0"/>
              <a:t>5</a:t>
            </a:r>
            <a:r>
              <a:rPr lang="en-US" sz="3200" dirty="0"/>
              <a:t>. A true friend is (a) __ asset. </a:t>
            </a:r>
            <a:r>
              <a:rPr lang="en-US" sz="3200" dirty="0" err="1"/>
              <a:t>Hje</a:t>
            </a:r>
            <a:r>
              <a:rPr lang="en-US" sz="3200" dirty="0"/>
              <a:t> stands by his friend in time of (b) __ </a:t>
            </a:r>
            <a:r>
              <a:rPr lang="en-US" sz="3200" dirty="0" err="1"/>
              <a:t>famger</a:t>
            </a:r>
            <a:r>
              <a:rPr lang="en-US" sz="3200" dirty="0"/>
              <a:t> Normally he is not (c) __ greedy person. He always wishes for (d) </a:t>
            </a:r>
            <a:r>
              <a:rPr lang="en-US" sz="3200" dirty="0" smtClean="0"/>
              <a:t>___ </a:t>
            </a:r>
            <a:r>
              <a:rPr lang="en-US" sz="3200" dirty="0"/>
              <a:t>welfare of his friend. But it is (e) __ matter of fact that (f) __ ideal friend is very rare today.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5936" y="385462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11207" y="3349337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14033" y="2345727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31404" y="1837615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58672" y="2815361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000301" y="5275076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68468" y="3345831"/>
            <a:ext cx="406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5887" y="5275077"/>
            <a:ext cx="76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03014" y="445188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81285" y="1376638"/>
            <a:ext cx="76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66204" y="884648"/>
            <a:ext cx="76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16812" y="1354438"/>
            <a:ext cx="76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5341" y="4784013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494089" y="5766257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38888" y="3296981"/>
            <a:ext cx="761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44622" y="4298377"/>
            <a:ext cx="6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604004" y="4781953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505804" y="2371591"/>
            <a:ext cx="440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43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9834" y="339105"/>
            <a:ext cx="10901902" cy="60016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6. (a) ______ ant is an industrious (b) __ insect. No other insect is as industrious like (c) __  ant. If we open (d) ___ pages of history, we shall see that (e) ___ men who have become great in (f) ___ world were industrious.</a:t>
            </a:r>
          </a:p>
          <a:p>
            <a:r>
              <a:rPr lang="en-US" sz="3200" dirty="0" smtClean="0"/>
              <a:t>7. Dhaka is (a) ___ capital of Bangladesh. It is (b) __ old city people of different communities live in (c) ___ city. Their ways of life are (d) __ quite different. So, their occupations are not ( e) ___ same. Most of the people lead (f) __ very hard life here.</a:t>
            </a:r>
          </a:p>
          <a:p>
            <a:r>
              <a:rPr lang="en-US" sz="3200" dirty="0" smtClean="0"/>
              <a:t>8. We live in an age of (a) __ science. Newspaper is (b) __wonder of modern science. Newspaper is (c) __ paper which carries news of (d) ___ whole world. It is such (e) __ important thing that we cannot go (f) __ single day without it</a:t>
            </a:r>
            <a:r>
              <a:rPr lang="en-US" sz="2400" dirty="0" smtClean="0"/>
              <a:t>.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87071" y="237347"/>
            <a:ext cx="1448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An/The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24509" y="5161945"/>
            <a:ext cx="773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44594" y="5611464"/>
            <a:ext cx="519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18022" y="5161945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4268" y="788256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07535" y="2252133"/>
            <a:ext cx="71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</a:t>
            </a:r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02136" y="280935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3212" y="4216473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2236" y="4714357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52236" y="3695986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156120" y="788256"/>
            <a:ext cx="96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028033" y="2252133"/>
            <a:ext cx="84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93789" y="2755151"/>
            <a:ext cx="8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9834" y="3695986"/>
            <a:ext cx="8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55845" y="4236779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24509" y="3159787"/>
            <a:ext cx="401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×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287360" y="1248084"/>
            <a:ext cx="8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15332" y="1763084"/>
            <a:ext cx="830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t</a:t>
            </a:r>
            <a:r>
              <a:rPr lang="en-US" sz="3200" b="1" dirty="0" smtClean="0"/>
              <a:t>he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27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-3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693" y="947308"/>
            <a:ext cx="3760573" cy="22134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8894280" y="1895408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frican-lion-male_436_6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09" y="947308"/>
            <a:ext cx="2933502" cy="2213414"/>
          </a:xfrm>
          <a:prstGeom prst="rect">
            <a:avLst/>
          </a:prstGeom>
        </p:spPr>
      </p:pic>
      <p:sp>
        <p:nvSpPr>
          <p:cNvPr id="15" name="TextBox 11"/>
          <p:cNvSpPr txBox="1"/>
          <p:nvPr/>
        </p:nvSpPr>
        <p:spPr>
          <a:xfrm>
            <a:off x="591789" y="5471448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48" y="947308"/>
            <a:ext cx="3220105" cy="22134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864" y="3849731"/>
            <a:ext cx="2709873" cy="2289615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3503488" y="241349"/>
            <a:ext cx="4355869" cy="511614"/>
          </a:xfrm>
          <a:prstGeom prst="flowChartTerminator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22134" y="6130622"/>
            <a:ext cx="1463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406" y="6101886"/>
            <a:ext cx="8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76427" y="6101886"/>
            <a:ext cx="168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M.B.B.S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6334" y="3051769"/>
            <a:ext cx="881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83698" y="3070613"/>
            <a:ext cx="1296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71521" y="3070612"/>
            <a:ext cx="252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One-taka note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9836" y="310383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48474" y="3077108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295" y="3051769"/>
            <a:ext cx="52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4068" y="6130621"/>
            <a:ext cx="750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9180" y="6143223"/>
            <a:ext cx="72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9763" y="6101886"/>
            <a:ext cx="851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6"/>
          <a:stretch/>
        </p:blipFill>
        <p:spPr>
          <a:xfrm>
            <a:off x="4786155" y="3849732"/>
            <a:ext cx="2344189" cy="2289615"/>
          </a:xfrm>
          <a:prstGeom prst="rect">
            <a:avLst/>
          </a:prstGeom>
        </p:spPr>
      </p:pic>
      <p:pic>
        <p:nvPicPr>
          <p:cNvPr id="32" name="Picture 31" descr="C:\Users\Hi\Pictures\clipart-egg-256x256-aa5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934" y="3762533"/>
            <a:ext cx="2258030" cy="26317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605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23" grpId="0"/>
      <p:bldP spid="17" grpId="0"/>
      <p:bldP spid="19" grpId="0"/>
      <p:bldP spid="24" grpId="0"/>
      <p:bldP spid="2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>
          <a:xfrm>
            <a:off x="366452" y="313152"/>
            <a:ext cx="3607031" cy="25223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noFill/>
            <a:prstDash val="lgDash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9" y="1544802"/>
            <a:ext cx="3144830" cy="32419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/>
          <a:stretch/>
        </p:blipFill>
        <p:spPr>
          <a:xfrm>
            <a:off x="366452" y="3736571"/>
            <a:ext cx="3607032" cy="252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3" y="313153"/>
            <a:ext cx="3866871" cy="2554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25" y="3736572"/>
            <a:ext cx="3866870" cy="25266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323" y="2802265"/>
            <a:ext cx="109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1208" y="4796683"/>
            <a:ext cx="98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69562" y="2802265"/>
            <a:ext cx="1627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Tajmahol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3693" y="6207037"/>
            <a:ext cx="136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Volcano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85543" y="6221068"/>
            <a:ext cx="1097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9973" y="6180114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48876" y="2816387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7849" y="4796682"/>
            <a:ext cx="906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97029" y="2833406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033294" y="6204443"/>
            <a:ext cx="78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/>
      <p:bldP spid="11" grpId="0"/>
      <p:bldP spid="12" grpId="0"/>
      <p:bldP spid="13" grpId="0"/>
      <p:bldP spid="9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553306" y="1101445"/>
            <a:ext cx="8382002" cy="1113693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Title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2180491" y="3188677"/>
            <a:ext cx="7127632" cy="1781907"/>
          </a:xfrm>
          <a:prstGeom prst="hexag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373920" y="181957"/>
            <a:ext cx="8183244" cy="1724998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2989384" y="2250831"/>
            <a:ext cx="6178061" cy="3716215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is article.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Kinds of articles.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articles.</a:t>
            </a:r>
          </a:p>
        </p:txBody>
      </p:sp>
    </p:spTree>
    <p:extLst>
      <p:ext uri="{BB962C8B-B14F-4D97-AF65-F5344CB8AC3E}">
        <p14:creationId xmlns:p14="http://schemas.microsoft.com/office/powerpoint/2010/main" val="38560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10666" y="1298486"/>
          <a:ext cx="1371600" cy="1038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Packager Shell Object" showAsIcon="1" r:id="rId3" imgW="914400" imgH="800280" progId="Package">
                  <p:embed/>
                </p:oleObj>
              </mc:Choice>
              <mc:Fallback>
                <p:oleObj name="Packager Shell Object" showAsIcon="1" r:id="rId3" imgW="914400" imgH="800280" progId="Package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6" y="1298486"/>
                        <a:ext cx="1371600" cy="1038314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1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1066800"/>
            <a:ext cx="10627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Articles: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‘a’, ‘an’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articles, These are also Demonstrative Adjective.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Articles are of two types: 1. Indefinite Article 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2. Definite Article.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Indefinite Article: ‘A’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‘An’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Indefinite Article. They do not point out any person or object particularly. Such articles point out the nouns in general.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Article: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‘The’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termed as Definite Article. It points out any particular person or object, but not in general.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0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4707" y="2134787"/>
            <a:ext cx="9247526" cy="43962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How many kinds of article?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389982" y="789488"/>
            <a:ext cx="4235981" cy="622442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0860790" y="2604243"/>
            <a:ext cx="657787" cy="918324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 flipH="1">
            <a:off x="1936411" y="2590394"/>
            <a:ext cx="735624" cy="882977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33444" y="327090"/>
            <a:ext cx="3245409" cy="4274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What is article?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362791" y="3522566"/>
            <a:ext cx="3094427" cy="616039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Indefinite Article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8768161" y="3587549"/>
            <a:ext cx="3279599" cy="597341"/>
          </a:xfrm>
          <a:prstGeom prst="flowChartAlternateProcess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Definite Article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95955" y="2761779"/>
            <a:ext cx="1383493" cy="2232807"/>
          </a:xfrm>
          <a:prstGeom prst="curv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Moon 15"/>
          <p:cNvSpPr/>
          <p:nvPr/>
        </p:nvSpPr>
        <p:spPr>
          <a:xfrm rot="18931617">
            <a:off x="10090588" y="4450214"/>
            <a:ext cx="1304411" cy="2422726"/>
          </a:xfrm>
          <a:prstGeom prst="mo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moon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59723" y="4899264"/>
            <a:ext cx="111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31288" y="2620780"/>
            <a:ext cx="4856145" cy="966770"/>
          </a:xfrm>
          <a:prstGeom prst="downArrow">
            <a:avLst>
              <a:gd name="adj1" fmla="val 50000"/>
              <a:gd name="adj2" fmla="val 60076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What is use?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entagon 22"/>
          <p:cNvSpPr/>
          <p:nvPr/>
        </p:nvSpPr>
        <p:spPr>
          <a:xfrm rot="5400000">
            <a:off x="6169729" y="1116193"/>
            <a:ext cx="676486" cy="1328854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>
            <a:off x="7447973" y="2725023"/>
            <a:ext cx="1525355" cy="2306320"/>
          </a:xfrm>
          <a:prstGeom prst="curvedRight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415" y="4256538"/>
            <a:ext cx="1239208" cy="2399398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7792" t="-15638" r="-38903" b="1945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9232" y="5133071"/>
            <a:ext cx="445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7637" y="5015246"/>
            <a:ext cx="92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22458" y="4535708"/>
            <a:ext cx="1560285" cy="1538714"/>
            <a:chOff x="4022458" y="4535708"/>
            <a:chExt cx="1560285" cy="153871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1" t="22659" r="1117"/>
            <a:stretch/>
          </p:blipFill>
          <p:spPr>
            <a:xfrm>
              <a:off x="4022458" y="4535708"/>
              <a:ext cx="1560285" cy="153871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159412" y="5040391"/>
              <a:ext cx="12863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apple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7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6" grpId="0" animBg="1"/>
      <p:bldP spid="17" grpId="0"/>
      <p:bldP spid="21" grpId="0" animBg="1"/>
      <p:bldP spid="23" grpId="0" animBg="1"/>
      <p:bldP spid="2" grpId="0" animBg="1"/>
      <p:bldP spid="3" grpId="0" animBg="1"/>
      <p:bldP spid="9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1611</Words>
  <Application>Microsoft Office PowerPoint</Application>
  <PresentationFormat>Widescreen</PresentationFormat>
  <Paragraphs>286</Paragraphs>
  <Slides>24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of indefinite article: A, An</vt:lpstr>
      <vt:lpstr>Use of definite article: The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24</cp:revision>
  <dcterms:created xsi:type="dcterms:W3CDTF">2016-04-29T06:12:55Z</dcterms:created>
  <dcterms:modified xsi:type="dcterms:W3CDTF">2020-12-17T06:44:51Z</dcterms:modified>
</cp:coreProperties>
</file>