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59" r:id="rId8"/>
    <p:sldId id="261" r:id="rId9"/>
    <p:sldId id="260" r:id="rId10"/>
    <p:sldId id="263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1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01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36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4397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73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6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6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1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6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7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0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6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4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1E41D2-ABDA-A34F-BADD-633DFAC14463}"/>
              </a:ext>
            </a:extLst>
          </p:cNvPr>
          <p:cNvSpPr txBox="1"/>
          <p:nvPr/>
        </p:nvSpPr>
        <p:spPr>
          <a:xfrm>
            <a:off x="616325" y="1886324"/>
            <a:ext cx="11575675" cy="2800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800" b="1">
                <a:solidFill>
                  <a:srgbClr val="FF0000"/>
                </a:solidFill>
              </a:rPr>
              <a:t>Welcome to </a:t>
            </a:r>
          </a:p>
          <a:p>
            <a:pPr algn="ctr"/>
            <a:r>
              <a:rPr lang="en-GB" sz="8800" b="1">
                <a:solidFill>
                  <a:srgbClr val="FF0000"/>
                </a:solidFill>
              </a:rPr>
              <a:t>TR English Academy </a:t>
            </a:r>
            <a:endParaRPr lang="en-US" sz="8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771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A808D-A493-B049-8CA0-FB50E1875EC2}"/>
              </a:ext>
            </a:extLst>
          </p:cNvPr>
          <p:cNvSpPr txBox="1"/>
          <p:nvPr/>
        </p:nvSpPr>
        <p:spPr>
          <a:xfrm>
            <a:off x="298822" y="480171"/>
            <a:ext cx="11893178" cy="61863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u="sng">
                <a:solidFill>
                  <a:srgbClr val="FF0000"/>
                </a:solidFill>
              </a:rPr>
              <a:t>No less:-</a:t>
            </a:r>
          </a:p>
          <a:p>
            <a:pPr algn="l"/>
            <a:r>
              <a:rPr lang="en-GB" sz="4400" b="1"/>
              <a:t> </a:t>
            </a:r>
            <a:r>
              <a:rPr lang="en-GB" sz="4400" b="1" u="sng">
                <a:solidFill>
                  <a:srgbClr val="FF0000"/>
                </a:solidFill>
              </a:rPr>
              <a:t>Comp</a:t>
            </a:r>
            <a:r>
              <a:rPr lang="en-GB" sz="4400" b="1"/>
              <a:t>:- (N/P1) +verb+ no less adjective + than + (N/P2)</a:t>
            </a:r>
          </a:p>
          <a:p>
            <a:pPr algn="l"/>
            <a:r>
              <a:rPr lang="en-GB" sz="4400" b="1" u="sng">
                <a:solidFill>
                  <a:srgbClr val="FF0000"/>
                </a:solidFill>
              </a:rPr>
              <a:t>Positive</a:t>
            </a:r>
            <a:r>
              <a:rPr lang="en-GB" sz="4400" b="1"/>
              <a:t>:- (N/P1)+verb+as adjective+as+(N/P2)</a:t>
            </a:r>
          </a:p>
          <a:p>
            <a:pPr algn="l"/>
            <a:r>
              <a:rPr lang="en-GB" sz="4400" b="1" u="sng">
                <a:solidFill>
                  <a:srgbClr val="0070C0"/>
                </a:solidFill>
              </a:rPr>
              <a:t>Example</a:t>
            </a:r>
            <a:r>
              <a:rPr lang="en-GB" sz="4400" b="1">
                <a:solidFill>
                  <a:srgbClr val="FF0000"/>
                </a:solidFill>
              </a:rPr>
              <a:t>::-</a:t>
            </a:r>
            <a:r>
              <a:rPr lang="en-GB" sz="4400" b="1"/>
              <a:t> </a:t>
            </a:r>
          </a:p>
          <a:p>
            <a:pPr algn="l"/>
            <a:r>
              <a:rPr lang="en-GB" sz="4400" b="1" u="sng">
                <a:solidFill>
                  <a:srgbClr val="FF0000"/>
                </a:solidFill>
              </a:rPr>
              <a:t>Comp</a:t>
            </a:r>
            <a:r>
              <a:rPr lang="en-GB" sz="4400" b="1"/>
              <a:t>:-Rana is no less meritorious than tanvir </a:t>
            </a:r>
          </a:p>
          <a:p>
            <a:pPr algn="l"/>
            <a:r>
              <a:rPr lang="en-GB" sz="4400" b="1" u="sng">
                <a:solidFill>
                  <a:srgbClr val="FF0000"/>
                </a:solidFill>
              </a:rPr>
              <a:t>Positive</a:t>
            </a:r>
            <a:r>
              <a:rPr lang="en-GB" sz="4400" b="1"/>
              <a:t>: Rana is as meritorious as tanvir.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315447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A808D-A493-B049-8CA0-FB50E1875EC2}"/>
              </a:ext>
            </a:extLst>
          </p:cNvPr>
          <p:cNvSpPr txBox="1"/>
          <p:nvPr/>
        </p:nvSpPr>
        <p:spPr>
          <a:xfrm>
            <a:off x="448233" y="498847"/>
            <a:ext cx="11893178" cy="550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u="sng">
                <a:solidFill>
                  <a:srgbClr val="FF0000"/>
                </a:solidFill>
              </a:rPr>
              <a:t> less+ adjective :-</a:t>
            </a:r>
          </a:p>
          <a:p>
            <a:pPr algn="l"/>
            <a:r>
              <a:rPr lang="en-GB" sz="4400" b="1"/>
              <a:t> </a:t>
            </a:r>
            <a:r>
              <a:rPr lang="en-GB" sz="4400" b="1" u="sng">
                <a:solidFill>
                  <a:srgbClr val="FF0000"/>
                </a:solidFill>
              </a:rPr>
              <a:t>Comp</a:t>
            </a:r>
            <a:r>
              <a:rPr lang="en-GB" sz="4400" b="1"/>
              <a:t>:- (N/P1) +verb+less adjective+ than 			+ (N/P2)</a:t>
            </a:r>
          </a:p>
          <a:p>
            <a:pPr algn="l"/>
            <a:r>
              <a:rPr lang="en-GB" sz="4400" b="1" u="sng">
                <a:solidFill>
                  <a:srgbClr val="FF0000"/>
                </a:solidFill>
              </a:rPr>
              <a:t>Positive</a:t>
            </a:r>
            <a:r>
              <a:rPr lang="en-GB" sz="4400" b="1"/>
              <a:t>:- (N/P1)+verb+not so/as adjective 			+ as+ (N/P2)</a:t>
            </a:r>
          </a:p>
          <a:p>
            <a:pPr algn="l"/>
            <a:r>
              <a:rPr lang="en-GB" sz="4400" b="1" u="sng">
                <a:solidFill>
                  <a:srgbClr val="0070C0"/>
                </a:solidFill>
              </a:rPr>
              <a:t>Example</a:t>
            </a:r>
            <a:r>
              <a:rPr lang="en-GB" sz="4400" b="1">
                <a:solidFill>
                  <a:srgbClr val="FF0000"/>
                </a:solidFill>
              </a:rPr>
              <a:t>::-</a:t>
            </a:r>
            <a:r>
              <a:rPr lang="en-GB" sz="4400" b="1"/>
              <a:t> </a:t>
            </a:r>
          </a:p>
          <a:p>
            <a:pPr algn="l"/>
            <a:r>
              <a:rPr lang="en-GB" sz="4400" b="1" u="sng">
                <a:solidFill>
                  <a:srgbClr val="FF0000"/>
                </a:solidFill>
              </a:rPr>
              <a:t>Comp</a:t>
            </a:r>
            <a:r>
              <a:rPr lang="en-GB" sz="4400" b="1"/>
              <a:t>:-Amir is less strong than hasan.</a:t>
            </a:r>
          </a:p>
          <a:p>
            <a:pPr algn="l"/>
            <a:r>
              <a:rPr lang="en-GB" sz="4400" b="1" u="sng">
                <a:solidFill>
                  <a:srgbClr val="FF0000"/>
                </a:solidFill>
              </a:rPr>
              <a:t>Positive</a:t>
            </a:r>
            <a:r>
              <a:rPr lang="en-GB" sz="4400" b="1"/>
              <a:t>: Amir is not as strong as hasan.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2311893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4F97FA-6A1B-CA48-9027-249766929F39}"/>
              </a:ext>
            </a:extLst>
          </p:cNvPr>
          <p:cNvSpPr txBox="1"/>
          <p:nvPr/>
        </p:nvSpPr>
        <p:spPr>
          <a:xfrm>
            <a:off x="1322294" y="1228397"/>
            <a:ext cx="10869706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AutoNum type="arabicParenR"/>
            </a:pPr>
            <a:r>
              <a:rPr lang="en-GB" sz="4000" b="1"/>
              <a:t>Computer is ome of the greatest inventions of science.(comp+positive) </a:t>
            </a:r>
          </a:p>
          <a:p>
            <a:pPr algn="l"/>
            <a:endParaRPr lang="en-GB" sz="4000" b="1"/>
          </a:p>
          <a:p>
            <a:pPr algn="l"/>
            <a:r>
              <a:rPr lang="en-GB" sz="4000" b="1"/>
              <a:t>   comp::-</a:t>
            </a:r>
          </a:p>
          <a:p>
            <a:pPr algn="l"/>
            <a:endParaRPr lang="en-GB" sz="4000" b="1"/>
          </a:p>
          <a:p>
            <a:pPr algn="l"/>
            <a:endParaRPr lang="en-GB" sz="4000" b="1"/>
          </a:p>
          <a:p>
            <a:pPr algn="l"/>
            <a:r>
              <a:rPr lang="en-GB" sz="4000" b="1"/>
              <a:t>   Positive::-</a:t>
            </a:r>
          </a:p>
          <a:p>
            <a:pPr algn="l"/>
            <a:endParaRPr lang="en-GB" sz="4000" b="1"/>
          </a:p>
        </p:txBody>
      </p:sp>
    </p:spTree>
    <p:extLst>
      <p:ext uri="{BB962C8B-B14F-4D97-AF65-F5344CB8AC3E}">
        <p14:creationId xmlns:p14="http://schemas.microsoft.com/office/powerpoint/2010/main" val="415836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76C188-771E-9A42-9393-9431AF20FFF9}"/>
              </a:ext>
            </a:extLst>
          </p:cNvPr>
          <p:cNvSpPr txBox="1"/>
          <p:nvPr/>
        </p:nvSpPr>
        <p:spPr>
          <a:xfrm>
            <a:off x="1284942" y="673099"/>
            <a:ext cx="10664264" cy="5016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endParaRPr lang="en-GB" sz="4000" b="1"/>
          </a:p>
          <a:p>
            <a:pPr algn="l"/>
            <a:r>
              <a:rPr lang="en-GB" sz="4000" b="1"/>
              <a:t>2) Reading book is the best habit. (Comp+positive) </a:t>
            </a:r>
          </a:p>
          <a:p>
            <a:pPr algn="l"/>
            <a:endParaRPr lang="en-GB" sz="4000" b="1"/>
          </a:p>
          <a:p>
            <a:pPr algn="l"/>
            <a:r>
              <a:rPr lang="en-GB" sz="4000" b="1"/>
              <a:t>  Comp::-</a:t>
            </a:r>
          </a:p>
          <a:p>
            <a:pPr algn="l"/>
            <a:endParaRPr lang="en-GB" sz="4000" b="1"/>
          </a:p>
          <a:p>
            <a:pPr algn="l"/>
            <a:r>
              <a:rPr lang="en-GB" sz="4000" b="1"/>
              <a:t>  Positive::-</a:t>
            </a:r>
          </a:p>
          <a:p>
            <a:pPr algn="l"/>
            <a:endParaRPr lang="en-GB" sz="4000" b="1"/>
          </a:p>
        </p:txBody>
      </p:sp>
    </p:spTree>
    <p:extLst>
      <p:ext uri="{BB962C8B-B14F-4D97-AF65-F5344CB8AC3E}">
        <p14:creationId xmlns:p14="http://schemas.microsoft.com/office/powerpoint/2010/main" val="1729877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85EE91-5F93-7A43-A9E0-2D29464058B1}"/>
              </a:ext>
            </a:extLst>
          </p:cNvPr>
          <p:cNvSpPr txBox="1"/>
          <p:nvPr/>
        </p:nvSpPr>
        <p:spPr>
          <a:xfrm>
            <a:off x="1055966" y="1568823"/>
            <a:ext cx="10893240" cy="44012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000" b="1"/>
              <a:t>3) Bangladesh  is one of the most beautiful countries in the world.(comp+positive) </a:t>
            </a:r>
          </a:p>
          <a:p>
            <a:pPr algn="l"/>
            <a:endParaRPr lang="en-GB" sz="4000" b="1"/>
          </a:p>
          <a:p>
            <a:pPr algn="l"/>
            <a:r>
              <a:rPr lang="en-GB" sz="4000" b="1"/>
              <a:t> Comp::-</a:t>
            </a:r>
          </a:p>
          <a:p>
            <a:pPr algn="l"/>
            <a:endParaRPr lang="en-GB" sz="4000" b="1"/>
          </a:p>
          <a:p>
            <a:pPr algn="l"/>
            <a:r>
              <a:rPr lang="en-GB" sz="4000" b="1"/>
              <a:t> Positive::-</a:t>
            </a:r>
          </a:p>
          <a:p>
            <a:pPr algn="l"/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280058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06E456-E22C-D246-AC85-43B895527559}"/>
              </a:ext>
            </a:extLst>
          </p:cNvPr>
          <p:cNvSpPr txBox="1"/>
          <p:nvPr/>
        </p:nvSpPr>
        <p:spPr>
          <a:xfrm>
            <a:off x="1811617" y="2129118"/>
            <a:ext cx="9431617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7200" b="1"/>
              <a:t>Thanks for attending the class</a:t>
            </a:r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423718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17C6A0-8DDD-5D4D-A51A-87A430EC11C0}"/>
              </a:ext>
            </a:extLst>
          </p:cNvPr>
          <p:cNvSpPr txBox="1"/>
          <p:nvPr/>
        </p:nvSpPr>
        <p:spPr>
          <a:xfrm>
            <a:off x="952500" y="2315883"/>
            <a:ext cx="10701618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8000" b="1">
                <a:solidFill>
                  <a:srgbClr val="FF0000"/>
                </a:solidFill>
              </a:rPr>
              <a:t>Degree</a:t>
            </a:r>
            <a:r>
              <a:rPr lang="en-GB" sz="8000" b="1"/>
              <a:t> </a:t>
            </a:r>
            <a:r>
              <a:rPr lang="en-GB" sz="8000" b="1">
                <a:solidFill>
                  <a:srgbClr val="FF0000"/>
                </a:solidFill>
              </a:rPr>
              <a:t>comparison</a:t>
            </a:r>
            <a:r>
              <a:rPr lang="en-GB" sz="8000" b="1"/>
              <a:t> </a:t>
            </a:r>
            <a:endParaRPr lang="en-US" sz="8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ED0747-D509-FC41-9AD4-FCA7A07E6E1A}"/>
              </a:ext>
            </a:extLst>
          </p:cNvPr>
          <p:cNvSpPr txBox="1"/>
          <p:nvPr/>
        </p:nvSpPr>
        <p:spPr>
          <a:xfrm>
            <a:off x="4305675" y="915148"/>
            <a:ext cx="426682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000" b="1"/>
              <a:t>Today’s Topic</a:t>
            </a:r>
            <a:endParaRPr lang="en-US" sz="4000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8AB553-E8B7-514F-845A-2B9FC49AAC91}"/>
              </a:ext>
            </a:extLst>
          </p:cNvPr>
          <p:cNvSpPr txBox="1"/>
          <p:nvPr/>
        </p:nvSpPr>
        <p:spPr>
          <a:xfrm>
            <a:off x="3852396" y="4057233"/>
            <a:ext cx="4720105" cy="2123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/>
              <a:t>1) Positive</a:t>
            </a:r>
          </a:p>
          <a:p>
            <a:pPr algn="l"/>
            <a:r>
              <a:rPr lang="en-GB" sz="4400" b="1"/>
              <a:t>2) Comparative </a:t>
            </a:r>
          </a:p>
          <a:p>
            <a:pPr algn="l"/>
            <a:r>
              <a:rPr lang="en-GB" sz="4400" b="1"/>
              <a:t>3) Superlative </a:t>
            </a:r>
          </a:p>
        </p:txBody>
      </p:sp>
    </p:spTree>
    <p:extLst>
      <p:ext uri="{BB962C8B-B14F-4D97-AF65-F5344CB8AC3E}">
        <p14:creationId xmlns:p14="http://schemas.microsoft.com/office/powerpoint/2010/main" val="186445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8B6C42-850C-B947-AF72-20CAE084FBEC}"/>
              </a:ext>
            </a:extLst>
          </p:cNvPr>
          <p:cNvSpPr txBox="1"/>
          <p:nvPr/>
        </p:nvSpPr>
        <p:spPr>
          <a:xfrm>
            <a:off x="1344706" y="701114"/>
            <a:ext cx="102347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4000" b="1"/>
          </a:p>
          <a:p>
            <a:pPr algn="l"/>
            <a:r>
              <a:rPr lang="en-GB" sz="4000" b="1" u="sng">
                <a:solidFill>
                  <a:srgbClr val="FF0000"/>
                </a:solidFill>
              </a:rPr>
              <a:t>Positive</a:t>
            </a:r>
            <a:r>
              <a:rPr lang="en-GB" sz="4000" b="1">
                <a:solidFill>
                  <a:srgbClr val="FF0000"/>
                </a:solidFill>
              </a:rPr>
              <a:t>	</a:t>
            </a:r>
            <a:r>
              <a:rPr lang="en-GB" sz="4000" b="1" u="sng">
                <a:solidFill>
                  <a:srgbClr val="FF0000"/>
                </a:solidFill>
              </a:rPr>
              <a:t>comparative</a:t>
            </a:r>
            <a:r>
              <a:rPr lang="en-GB" sz="4000" b="1">
                <a:solidFill>
                  <a:srgbClr val="FF0000"/>
                </a:solidFill>
              </a:rPr>
              <a:t>	   </a:t>
            </a:r>
            <a:r>
              <a:rPr lang="en-GB" sz="4000" b="1" u="sng">
                <a:solidFill>
                  <a:srgbClr val="FF0000"/>
                </a:solidFill>
              </a:rPr>
              <a:t>superlative</a:t>
            </a:r>
            <a:r>
              <a:rPr lang="en-GB" sz="4000" b="1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GB" sz="4000" b="1"/>
              <a:t>Tall			 Taller 			      Tallest </a:t>
            </a:r>
          </a:p>
          <a:p>
            <a:pPr algn="l"/>
            <a:r>
              <a:rPr lang="en-GB" sz="4000" b="1"/>
              <a:t>Big			 bigger 			biggest</a:t>
            </a:r>
          </a:p>
          <a:p>
            <a:pPr algn="l"/>
            <a:r>
              <a:rPr lang="en-GB" sz="4000" b="1"/>
              <a:t>Beautiful 	more </a:t>
            </a:r>
            <a:r>
              <a:rPr lang="en-GB" sz="2800" b="1"/>
              <a:t>beautiful</a:t>
            </a:r>
            <a:r>
              <a:rPr lang="en-GB" sz="4000" b="1"/>
              <a:t> 	most  </a:t>
            </a:r>
            <a:r>
              <a:rPr lang="en-GB" sz="2800" b="1"/>
              <a:t>beautiful</a:t>
            </a:r>
            <a:r>
              <a:rPr lang="en-GB" sz="4000" b="1"/>
              <a:t> 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0267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62278C1-0003-6444-9B60-214D4D4B6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665825"/>
              </p:ext>
            </p:extLst>
          </p:nvPr>
        </p:nvGraphicFramePr>
        <p:xfrm>
          <a:off x="1284940" y="651185"/>
          <a:ext cx="11037795" cy="555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265">
                  <a:extLst>
                    <a:ext uri="{9D8B030D-6E8A-4147-A177-3AD203B41FA5}">
                      <a16:colId xmlns:a16="http://schemas.microsoft.com/office/drawing/2014/main" val="135209332"/>
                    </a:ext>
                  </a:extLst>
                </a:gridCol>
                <a:gridCol w="3679265">
                  <a:extLst>
                    <a:ext uri="{9D8B030D-6E8A-4147-A177-3AD203B41FA5}">
                      <a16:colId xmlns:a16="http://schemas.microsoft.com/office/drawing/2014/main" val="3576641296"/>
                    </a:ext>
                  </a:extLst>
                </a:gridCol>
                <a:gridCol w="3679265">
                  <a:extLst>
                    <a:ext uri="{9D8B030D-6E8A-4147-A177-3AD203B41FA5}">
                      <a16:colId xmlns:a16="http://schemas.microsoft.com/office/drawing/2014/main" val="4279676888"/>
                    </a:ext>
                  </a:extLst>
                </a:gridCol>
              </a:tblGrid>
              <a:tr h="2535865">
                <a:tc>
                  <a:txBody>
                    <a:bodyPr/>
                    <a:lstStyle/>
                    <a:p>
                      <a:r>
                        <a:rPr lang="en-GB" sz="3200" b="1"/>
                        <a:t>Superlative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/>
                        <a:t>Comparative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/>
                        <a:t>Positive</a:t>
                      </a:r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916890"/>
                  </a:ext>
                </a:extLst>
              </a:tr>
              <a:tr h="3019765">
                <a:tc>
                  <a:txBody>
                    <a:bodyPr/>
                    <a:lstStyle/>
                    <a:p>
                      <a:r>
                        <a:rPr lang="en-GB" sz="3200" b="1"/>
                        <a:t>1) Sub+verb+</a:t>
                      </a:r>
                      <a:r>
                        <a:rPr lang="en-GB" sz="3200" b="1" u="sng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GB" sz="3200" b="1"/>
                        <a:t>+</a:t>
                      </a:r>
                      <a:r>
                        <a:rPr lang="en-GB" sz="3200" b="1">
                          <a:solidFill>
                            <a:srgbClr val="FF0000"/>
                          </a:solidFill>
                        </a:rPr>
                        <a:t>spword</a:t>
                      </a:r>
                      <a:r>
                        <a:rPr lang="en-GB" sz="3200" b="1"/>
                        <a:t>+ext.(বাকী অংশ)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/>
                        <a:t>1) Sub+verb+</a:t>
                      </a:r>
                      <a:r>
                        <a:rPr lang="en-GB" sz="3200" b="1" u="sng">
                          <a:solidFill>
                            <a:srgbClr val="FF0000"/>
                          </a:solidFill>
                        </a:rPr>
                        <a:t>compword+</a:t>
                      </a:r>
                      <a:r>
                        <a:rPr lang="en-GB" sz="3200" b="1" u="sng">
                          <a:solidFill>
                            <a:srgbClr val="7030A0"/>
                          </a:solidFill>
                        </a:rPr>
                        <a:t>than any other+</a:t>
                      </a:r>
                      <a:r>
                        <a:rPr lang="en-GB" sz="3200" b="1" u="none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GB" sz="3200" b="1" u="none">
                          <a:solidFill>
                            <a:schemeClr val="tx1"/>
                          </a:solidFill>
                        </a:rPr>
                        <a:t>ext(বাকী অংশ)</a:t>
                      </a:r>
                      <a:endParaRPr lang="en-US" sz="3200" b="1" u="sng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/>
                        <a:t>1) No other +ext.(বাকী অংশ)+ </a:t>
                      </a:r>
                      <a:r>
                        <a:rPr lang="en-GB" sz="3200" b="1">
                          <a:solidFill>
                            <a:srgbClr val="FF0000"/>
                          </a:solidFill>
                        </a:rPr>
                        <a:t>verb(is/was)</a:t>
                      </a:r>
                      <a:r>
                        <a:rPr lang="en-GB" sz="3200" b="1"/>
                        <a:t>+ </a:t>
                      </a:r>
                      <a:r>
                        <a:rPr lang="en-GB" sz="3200" b="1">
                          <a:solidFill>
                            <a:srgbClr val="7030A0"/>
                          </a:solidFill>
                        </a:rPr>
                        <a:t>as/so adjective +as</a:t>
                      </a:r>
                      <a:r>
                        <a:rPr lang="en-GB" sz="3200" b="1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3200" b="1"/>
                        <a:t>+Sub</a:t>
                      </a:r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14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16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15DE1B-4F35-0B40-BF70-8D235F3E1335}"/>
              </a:ext>
            </a:extLst>
          </p:cNvPr>
          <p:cNvSpPr txBox="1"/>
          <p:nvPr/>
        </p:nvSpPr>
        <p:spPr>
          <a:xfrm>
            <a:off x="1083236" y="1443841"/>
            <a:ext cx="10570881" cy="39703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600" b="1"/>
              <a:t>Example:- </a:t>
            </a:r>
          </a:p>
          <a:p>
            <a:pPr algn="l"/>
            <a:r>
              <a:rPr lang="en-GB" sz="3600" b="1"/>
              <a:t>Sup:- Sahin is the tallest boy in the class.</a:t>
            </a:r>
          </a:p>
          <a:p>
            <a:pPr algn="l"/>
            <a:r>
              <a:rPr lang="en-GB" sz="3600" b="1"/>
              <a:t>Comp:- Sahin is taller than any other boy in the class.</a:t>
            </a:r>
          </a:p>
          <a:p>
            <a:pPr algn="l"/>
            <a:r>
              <a:rPr lang="en-GB" sz="3600" b="1"/>
              <a:t>Positive:- No other boy in the class is as tall as sahin.</a:t>
            </a:r>
          </a:p>
          <a:p>
            <a:pPr algn="l"/>
            <a:endParaRPr lang="en-GB" sz="3600" b="1"/>
          </a:p>
        </p:txBody>
      </p:sp>
    </p:spTree>
    <p:extLst>
      <p:ext uri="{BB962C8B-B14F-4D97-AF65-F5344CB8AC3E}">
        <p14:creationId xmlns:p14="http://schemas.microsoft.com/office/powerpoint/2010/main" val="32726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1099E7-47D7-F94A-AAA9-D64D5187B79D}"/>
              </a:ext>
            </a:extLst>
          </p:cNvPr>
          <p:cNvSpPr txBox="1"/>
          <p:nvPr/>
        </p:nvSpPr>
        <p:spPr>
          <a:xfrm>
            <a:off x="1213971" y="1886324"/>
            <a:ext cx="10664264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600" b="1"/>
              <a:t>Sup:- Khulna is the most beautiful city in Bangladesh. </a:t>
            </a:r>
          </a:p>
          <a:p>
            <a:pPr algn="l"/>
            <a:r>
              <a:rPr lang="en-GB" sz="3600" b="1"/>
              <a:t>Comp:- Khulna is more beautiful than any other city in Bangladesh. </a:t>
            </a:r>
          </a:p>
          <a:p>
            <a:pPr algn="l"/>
            <a:r>
              <a:rPr lang="en-GB" sz="3600" b="1"/>
              <a:t>Positive:- No other city in Bangladesh is as beautiful as khulna.</a:t>
            </a:r>
          </a:p>
          <a:p>
            <a:pPr algn="l"/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418192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62278C1-0003-6444-9B60-214D4D4B6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40806"/>
              </p:ext>
            </p:extLst>
          </p:nvPr>
        </p:nvGraphicFramePr>
        <p:xfrm>
          <a:off x="437029" y="159370"/>
          <a:ext cx="11478558" cy="669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186">
                  <a:extLst>
                    <a:ext uri="{9D8B030D-6E8A-4147-A177-3AD203B41FA5}">
                      <a16:colId xmlns:a16="http://schemas.microsoft.com/office/drawing/2014/main" val="135209332"/>
                    </a:ext>
                  </a:extLst>
                </a:gridCol>
                <a:gridCol w="3826186">
                  <a:extLst>
                    <a:ext uri="{9D8B030D-6E8A-4147-A177-3AD203B41FA5}">
                      <a16:colId xmlns:a16="http://schemas.microsoft.com/office/drawing/2014/main" val="3576641296"/>
                    </a:ext>
                  </a:extLst>
                </a:gridCol>
                <a:gridCol w="3826186">
                  <a:extLst>
                    <a:ext uri="{9D8B030D-6E8A-4147-A177-3AD203B41FA5}">
                      <a16:colId xmlns:a16="http://schemas.microsoft.com/office/drawing/2014/main" val="4279676888"/>
                    </a:ext>
                  </a:extLst>
                </a:gridCol>
              </a:tblGrid>
              <a:tr h="3057587">
                <a:tc>
                  <a:txBody>
                    <a:bodyPr/>
                    <a:lstStyle/>
                    <a:p>
                      <a:r>
                        <a:rPr lang="en-GB" sz="3200" b="1"/>
                        <a:t>Superlative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/>
                        <a:t>Comparative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/>
                        <a:t>Positive</a:t>
                      </a:r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916890"/>
                  </a:ext>
                </a:extLst>
              </a:tr>
              <a:tr h="3641043">
                <a:tc>
                  <a:txBody>
                    <a:bodyPr/>
                    <a:lstStyle/>
                    <a:p>
                      <a:r>
                        <a:rPr lang="en-GB" sz="3200" b="1"/>
                        <a:t>2) Sub+verb+</a:t>
                      </a:r>
                      <a:r>
                        <a:rPr lang="en-GB" sz="3200" b="1">
                          <a:solidFill>
                            <a:srgbClr val="FF0000"/>
                          </a:solidFill>
                        </a:rPr>
                        <a:t>one of </a:t>
                      </a:r>
                      <a:r>
                        <a:rPr lang="en-GB" sz="3200" b="1" u="sng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GB" sz="3200" b="1">
                          <a:solidFill>
                            <a:srgbClr val="FF0000"/>
                          </a:solidFill>
                        </a:rPr>
                        <a:t>+spword+ </a:t>
                      </a:r>
                      <a:r>
                        <a:rPr lang="en-GB" sz="3200" b="1"/>
                        <a:t>ext.(বাকী অংশ)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/>
                        <a:t>2) Sub+verb+</a:t>
                      </a:r>
                      <a:r>
                        <a:rPr lang="en-GB" sz="3200" b="1" u="none">
                          <a:solidFill>
                            <a:srgbClr val="FF0000"/>
                          </a:solidFill>
                        </a:rPr>
                        <a:t>compword+ </a:t>
                      </a:r>
                      <a:r>
                        <a:rPr lang="en-GB" sz="3200" b="1" u="none">
                          <a:solidFill>
                            <a:srgbClr val="7030A0"/>
                          </a:solidFill>
                        </a:rPr>
                        <a:t>than most other+</a:t>
                      </a:r>
                      <a:r>
                        <a:rPr lang="en-GB" sz="3200" b="1" u="none">
                          <a:solidFill>
                            <a:srgbClr val="00B0F0"/>
                          </a:solidFill>
                        </a:rPr>
                        <a:t>  </a:t>
                      </a:r>
                    </a:p>
                    <a:p>
                      <a:r>
                        <a:rPr lang="en-GB" sz="3200" b="1" u="none">
                          <a:solidFill>
                            <a:schemeClr val="tx1"/>
                          </a:solidFill>
                        </a:rPr>
                        <a:t>ext(বাকী অংশ)</a:t>
                      </a:r>
                      <a:endParaRPr lang="en-US" sz="3200" b="1" u="sng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/>
                        <a:t>2) Very few +ext.(বাকী অংশ)+ </a:t>
                      </a:r>
                      <a:r>
                        <a:rPr lang="en-GB" sz="3200" b="1">
                          <a:solidFill>
                            <a:srgbClr val="FF0000"/>
                          </a:solidFill>
                        </a:rPr>
                        <a:t>verb(are/were)</a:t>
                      </a:r>
                      <a:r>
                        <a:rPr lang="en-GB" sz="3200" b="1"/>
                        <a:t>+ </a:t>
                      </a:r>
                      <a:r>
                        <a:rPr lang="en-GB" sz="3200" b="1">
                          <a:solidFill>
                            <a:srgbClr val="7030A0"/>
                          </a:solidFill>
                        </a:rPr>
                        <a:t>as/so adjective +as</a:t>
                      </a:r>
                      <a:r>
                        <a:rPr lang="en-GB" sz="3200" b="1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3200" b="1"/>
                        <a:t>+Sub</a:t>
                      </a:r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14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38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981F97-979C-6F42-937A-89701FF88711}"/>
              </a:ext>
            </a:extLst>
          </p:cNvPr>
          <p:cNvSpPr txBox="1"/>
          <p:nvPr/>
        </p:nvSpPr>
        <p:spPr>
          <a:xfrm>
            <a:off x="915148" y="2038338"/>
            <a:ext cx="1066426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600" b="1"/>
              <a:t>Superlative::She is </a:t>
            </a:r>
            <a:r>
              <a:rPr lang="en-GB" sz="3600" b="1" u="sng">
                <a:solidFill>
                  <a:srgbClr val="FF0000"/>
                </a:solidFill>
              </a:rPr>
              <a:t>one of the</a:t>
            </a:r>
            <a:r>
              <a:rPr lang="en-GB" sz="3600" b="1"/>
              <a:t> </a:t>
            </a:r>
            <a:r>
              <a:rPr lang="en-GB" sz="3600" b="1">
                <a:solidFill>
                  <a:srgbClr val="00B0F0"/>
                </a:solidFill>
              </a:rPr>
              <a:t>tallest</a:t>
            </a:r>
            <a:r>
              <a:rPr lang="en-GB" sz="3600" b="1"/>
              <a:t> girl in the class.</a:t>
            </a:r>
          </a:p>
          <a:p>
            <a:pPr algn="l"/>
            <a:endParaRPr lang="en-GB" sz="3600" b="1"/>
          </a:p>
          <a:p>
            <a:pPr algn="l"/>
            <a:r>
              <a:rPr lang="en-GB" sz="3600" b="1"/>
              <a:t>Comp:- She is </a:t>
            </a:r>
            <a:r>
              <a:rPr lang="en-GB" sz="3600" b="1">
                <a:solidFill>
                  <a:srgbClr val="00B0F0"/>
                </a:solidFill>
              </a:rPr>
              <a:t>taller</a:t>
            </a:r>
            <a:r>
              <a:rPr lang="en-GB" sz="3600" b="1"/>
              <a:t> </a:t>
            </a:r>
            <a:r>
              <a:rPr lang="en-GB" sz="3600" b="1">
                <a:solidFill>
                  <a:srgbClr val="FF0000"/>
                </a:solidFill>
              </a:rPr>
              <a:t>than </a:t>
            </a:r>
            <a:r>
              <a:rPr lang="en-GB" sz="3600" b="1" u="sng">
                <a:solidFill>
                  <a:srgbClr val="FF0000"/>
                </a:solidFill>
              </a:rPr>
              <a:t>most</a:t>
            </a:r>
            <a:r>
              <a:rPr lang="en-GB" sz="3600" b="1">
                <a:solidFill>
                  <a:srgbClr val="FF0000"/>
                </a:solidFill>
              </a:rPr>
              <a:t> other</a:t>
            </a:r>
            <a:r>
              <a:rPr lang="en-GB" sz="3600" b="1"/>
              <a:t> girl in the class.</a:t>
            </a:r>
          </a:p>
          <a:p>
            <a:pPr algn="l"/>
            <a:endParaRPr lang="en-GB" sz="3600" b="1"/>
          </a:p>
          <a:p>
            <a:pPr algn="l"/>
            <a:r>
              <a:rPr lang="en-GB" sz="3600" b="1"/>
              <a:t>Positive:- </a:t>
            </a:r>
            <a:r>
              <a:rPr lang="en-GB" sz="3600" b="1">
                <a:solidFill>
                  <a:srgbClr val="FF0000"/>
                </a:solidFill>
              </a:rPr>
              <a:t>Very few</a:t>
            </a:r>
            <a:r>
              <a:rPr lang="en-GB" sz="3600" b="1"/>
              <a:t> girls in the class </a:t>
            </a:r>
            <a:r>
              <a:rPr lang="en-GB" sz="3600" b="1">
                <a:solidFill>
                  <a:srgbClr val="FF0000"/>
                </a:solidFill>
              </a:rPr>
              <a:t>are</a:t>
            </a:r>
            <a:r>
              <a:rPr lang="en-GB" sz="3600" b="1"/>
              <a:t> as </a:t>
            </a:r>
            <a:r>
              <a:rPr lang="en-GB" sz="3600" b="1">
                <a:solidFill>
                  <a:srgbClr val="00B0F0"/>
                </a:solidFill>
              </a:rPr>
              <a:t>tall</a:t>
            </a:r>
            <a:r>
              <a:rPr lang="en-GB" sz="3600" b="1"/>
              <a:t> as she. </a:t>
            </a:r>
            <a:endParaRPr lang="en-US" sz="36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CDB238-D1CE-7A4A-8E11-774A327179F2}"/>
              </a:ext>
            </a:extLst>
          </p:cNvPr>
          <p:cNvSpPr txBox="1"/>
          <p:nvPr/>
        </p:nvSpPr>
        <p:spPr>
          <a:xfrm>
            <a:off x="821766" y="295347"/>
            <a:ext cx="1066426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600" b="1"/>
              <a:t>Rule:- One of the ----- than most other ---- Very few.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024980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4562FD-358E-844A-943B-73120B90D519}"/>
              </a:ext>
            </a:extLst>
          </p:cNvPr>
          <p:cNvSpPr txBox="1"/>
          <p:nvPr/>
        </p:nvSpPr>
        <p:spPr>
          <a:xfrm>
            <a:off x="911412" y="2407383"/>
            <a:ext cx="10971681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600" b="1"/>
              <a:t>Comparative:- (N/P1)+verb+comp.word +than + 				(N/P2)</a:t>
            </a:r>
            <a:endParaRPr lang="en-US" sz="36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A2D586-208E-8A42-900B-A4955E58EAAF}"/>
              </a:ext>
            </a:extLst>
          </p:cNvPr>
          <p:cNvSpPr txBox="1"/>
          <p:nvPr/>
        </p:nvSpPr>
        <p:spPr>
          <a:xfrm>
            <a:off x="862291" y="5234440"/>
            <a:ext cx="1111100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000" b="1">
                <a:solidFill>
                  <a:srgbClr val="FF0000"/>
                </a:solidFill>
              </a:rPr>
              <a:t>Comparative:- Tanvir</a:t>
            </a:r>
            <a:r>
              <a:rPr lang="en-GB" sz="4000" b="1"/>
              <a:t> is taller than </a:t>
            </a:r>
            <a:r>
              <a:rPr lang="en-GB" sz="4000" b="1">
                <a:solidFill>
                  <a:srgbClr val="FF0000"/>
                </a:solidFill>
              </a:rPr>
              <a:t>emamul</a:t>
            </a:r>
          </a:p>
          <a:p>
            <a:pPr algn="l"/>
            <a:r>
              <a:rPr lang="en-GB" sz="4000" b="1">
                <a:solidFill>
                  <a:srgbClr val="FF0000"/>
                </a:solidFill>
              </a:rPr>
              <a:t>Positive:- Emamul </a:t>
            </a:r>
            <a:r>
              <a:rPr lang="en-GB" sz="4000" b="1"/>
              <a:t>is not as tall as </a:t>
            </a:r>
            <a:r>
              <a:rPr lang="en-GB" sz="4000" b="1">
                <a:solidFill>
                  <a:srgbClr val="FF0000"/>
                </a:solidFill>
              </a:rPr>
              <a:t>tanvir</a:t>
            </a:r>
            <a:r>
              <a:rPr lang="en-GB" sz="4000" b="1"/>
              <a:t>.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3C4F68-9DF6-5C45-B5E4-AC9B784F69DD}"/>
              </a:ext>
            </a:extLst>
          </p:cNvPr>
          <p:cNvSpPr txBox="1"/>
          <p:nvPr/>
        </p:nvSpPr>
        <p:spPr>
          <a:xfrm>
            <a:off x="792627" y="300121"/>
            <a:ext cx="10971681" cy="17881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600" b="1"/>
              <a:t>Comparison between two ::-</a:t>
            </a:r>
          </a:p>
          <a:p>
            <a:pPr algn="l"/>
            <a:r>
              <a:rPr lang="en-GB" sz="3600" b="1"/>
              <a:t>দুই জনের মধ্যে তুলনা বোঝালে , নিচের নিয়ম অনুসারে পরিবর্তন করতে হবে, </a:t>
            </a:r>
            <a:endParaRPr lang="en-US" sz="3600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7797D6-4C23-D24A-849C-E86FEB4461E3}"/>
              </a:ext>
            </a:extLst>
          </p:cNvPr>
          <p:cNvSpPr txBox="1"/>
          <p:nvPr/>
        </p:nvSpPr>
        <p:spPr>
          <a:xfrm>
            <a:off x="5183467" y="25127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ACACDB-C449-244F-991B-D9449F363FA5}"/>
              </a:ext>
            </a:extLst>
          </p:cNvPr>
          <p:cNvSpPr txBox="1"/>
          <p:nvPr/>
        </p:nvSpPr>
        <p:spPr>
          <a:xfrm>
            <a:off x="931955" y="3741367"/>
            <a:ext cx="1097168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600" b="1"/>
              <a:t>Positive:-(N/P2)+verb+not+as/so+ posit.word +as + (N/P1)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30195125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Touhidur Rahman</dc:creator>
  <cp:lastModifiedBy>MD Touhidur Rahman</cp:lastModifiedBy>
  <cp:revision>6</cp:revision>
  <dcterms:created xsi:type="dcterms:W3CDTF">2020-12-12T12:38:42Z</dcterms:created>
  <dcterms:modified xsi:type="dcterms:W3CDTF">2020-12-17T06:40:30Z</dcterms:modified>
</cp:coreProperties>
</file>