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59" r:id="rId4"/>
    <p:sldId id="256" r:id="rId5"/>
    <p:sldId id="257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1" r:id="rId17"/>
    <p:sldId id="270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725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1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77600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133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22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903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7845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31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9527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378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787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47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468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103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3491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38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084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7004DAF-257D-C548-B33D-013D58705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627116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E25E2A-8375-BE42-A4F9-ECC056A9FCE4}"/>
              </a:ext>
            </a:extLst>
          </p:cNvPr>
          <p:cNvSpPr txBox="1"/>
          <p:nvPr/>
        </p:nvSpPr>
        <p:spPr>
          <a:xfrm>
            <a:off x="2117105" y="274561"/>
            <a:ext cx="9238189" cy="286232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GB" sz="6000" b="1" u="sng" dirty="0">
                <a:solidFill>
                  <a:srgbClr val="C0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Welcome</a:t>
            </a:r>
          </a:p>
          <a:p>
            <a:pPr algn="ctr"/>
            <a:r>
              <a:rPr lang="en-GB" sz="6000" b="1" u="sng">
                <a:solidFill>
                  <a:srgbClr val="C0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To </a:t>
            </a:r>
          </a:p>
          <a:p>
            <a:pPr algn="ctr"/>
            <a:r>
              <a:rPr lang="en-GB" sz="6000" b="1" u="sng">
                <a:solidFill>
                  <a:srgbClr val="C00000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English class by TR</a:t>
            </a:r>
            <a:endParaRPr lang="en-GB" sz="6000" b="1" u="sng" dirty="0">
              <a:solidFill>
                <a:srgbClr val="C00000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25034B-E6F5-7943-BC2E-6E2A67D53115}"/>
              </a:ext>
            </a:extLst>
          </p:cNvPr>
          <p:cNvSpPr txBox="1"/>
          <p:nvPr/>
        </p:nvSpPr>
        <p:spPr>
          <a:xfrm rot="10800000" flipV="1">
            <a:off x="597647" y="5611826"/>
            <a:ext cx="11837146" cy="769441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4400" b="1">
                <a:latin typeface="Arial Black" panose="020B0604020202020204" pitchFamily="34" charset="0"/>
                <a:cs typeface="Arial Black" panose="020B0604020202020204" pitchFamily="34" charset="0"/>
              </a:rPr>
              <a:t>D.I.N.G.S Unnayan Secondary School </a:t>
            </a:r>
            <a:endParaRPr lang="en-US" sz="44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783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228FBF-07F3-B644-BDF4-D1BECE05C865}"/>
              </a:ext>
            </a:extLst>
          </p:cNvPr>
          <p:cNvSpPr txBox="1"/>
          <p:nvPr/>
        </p:nvSpPr>
        <p:spPr>
          <a:xfrm>
            <a:off x="906554" y="877794"/>
            <a:ext cx="10523445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Rule 07::-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Though/Although থাকলে  অপর অংশে সাধারণত বিপরীত অর্থবোধক বাক্য বসাতে হবে।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1D322E-2830-B246-ADEF-482F19EFAD22}"/>
              </a:ext>
            </a:extLst>
          </p:cNvPr>
          <p:cNvSpPr txBox="1"/>
          <p:nvPr/>
        </p:nvSpPr>
        <p:spPr>
          <a:xfrm>
            <a:off x="925231" y="2671659"/>
            <a:ext cx="10504767" cy="3108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Example::-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*Though the man is rich,he is unhappy.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**Although he works hard,he can not pass/prosper.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***Though i was ill,I...............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****Although the boy is meritorious,...................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.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8441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54439E-5854-7945-A6AD-75D8291FC90B}"/>
              </a:ext>
            </a:extLst>
          </p:cNvPr>
          <p:cNvSpPr txBox="1"/>
          <p:nvPr/>
        </p:nvSpPr>
        <p:spPr>
          <a:xfrm>
            <a:off x="1168025" y="971176"/>
            <a:ext cx="9776387" cy="267765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Rule 08::-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Too.........To থাকলে,,,,,,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## Subj+verb+too+adjective +to+Verb1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(OR)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##Subj(বস্তু)+verb+too+adjective /adverb+for+object+to+verb1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15BBBB-DCBA-584B-A828-7E10AD51C6C6}"/>
              </a:ext>
            </a:extLst>
          </p:cNvPr>
          <p:cNvSpPr txBox="1"/>
          <p:nvPr/>
        </p:nvSpPr>
        <p:spPr>
          <a:xfrm>
            <a:off x="5183467" y="251273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30CDC8-7BBF-C245-9DC4-78780EB67B24}"/>
              </a:ext>
            </a:extLst>
          </p:cNvPr>
          <p:cNvSpPr txBox="1"/>
          <p:nvPr/>
        </p:nvSpPr>
        <p:spPr>
          <a:xfrm>
            <a:off x="1168025" y="3648832"/>
            <a:ext cx="9776387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Example::-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*The man is too weak to work.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**The tea is too hot to drink.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***He is too smart to get the job.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 The boy is too meritorious to................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**The box was too heavy to.........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7146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D97C59-AD26-794D-A8DD-C57039D9515D}"/>
              </a:ext>
            </a:extLst>
          </p:cNvPr>
          <p:cNvSpPr txBox="1"/>
          <p:nvPr/>
        </p:nvSpPr>
        <p:spPr>
          <a:xfrm>
            <a:off x="840441" y="813173"/>
            <a:ext cx="11000441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Rule 09::-It is time /It is high time (উপযুক্ত সময়/যথার্থ সময় বোঝায়)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##Structure::- It is time/high time+ to+V1+বাকী অংশ।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অথবা:- It is  time/high time +subj+V2+obj/বাকী অংশ।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32DDBC-B879-FD46-B952-69E0DBAEF34B}"/>
              </a:ext>
            </a:extLst>
          </p:cNvPr>
          <p:cNvSpPr txBox="1"/>
          <p:nvPr/>
        </p:nvSpPr>
        <p:spPr>
          <a:xfrm flipH="1">
            <a:off x="2297207" y="3321006"/>
            <a:ext cx="3929528" cy="1815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963ED1F-C054-5943-9048-96DA66C2FDB0}"/>
              </a:ext>
            </a:extLst>
          </p:cNvPr>
          <p:cNvSpPr txBox="1"/>
          <p:nvPr/>
        </p:nvSpPr>
        <p:spPr>
          <a:xfrm>
            <a:off x="840441" y="3321005"/>
            <a:ext cx="10869706" cy="27238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Example::-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*It is time to do the work.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*It is time we did the work.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*It is high time we started our business.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*It is high time they..............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*It is time to...............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245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4ED7DD-D538-1D4B-B28D-67AB1F4F547B}"/>
              </a:ext>
            </a:extLst>
          </p:cNvPr>
          <p:cNvSpPr txBox="1"/>
          <p:nvPr/>
        </p:nvSpPr>
        <p:spPr>
          <a:xfrm>
            <a:off x="410884" y="495673"/>
            <a:ext cx="11112497" cy="267765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Rule 10::-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As if /As though (যেন/মনে হয় যেন)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##As if/As though এর আগের অংশ present tense হলে পরের অংশ past indefinite tense এ করতে হয়।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##As if/As though এর পর be verb হিসাবে সাধারণত were বসে আর অন্য কোন verb বসলে past form/V2 বসে।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B7B813-42A6-3B49-B2ED-7B570204832A}"/>
              </a:ext>
            </a:extLst>
          </p:cNvPr>
          <p:cNvSpPr txBox="1"/>
          <p:nvPr/>
        </p:nvSpPr>
        <p:spPr>
          <a:xfrm>
            <a:off x="410883" y="3173330"/>
            <a:ext cx="11112497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Example::-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*He talks as if he were a mad.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*She behaves as though he knew everything.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*She speaks as if she...............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*Rana tells the matter as if he................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54CE26B-2A8C-6F40-98BD-3DFF081B4EC2}"/>
              </a:ext>
            </a:extLst>
          </p:cNvPr>
          <p:cNvSpPr txBox="1"/>
          <p:nvPr/>
        </p:nvSpPr>
        <p:spPr>
          <a:xfrm>
            <a:off x="410883" y="5438995"/>
            <a:ext cx="11112497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400" b="1">
                <a:latin typeface="Arial Black" panose="020B0604020202020204" pitchFamily="34" charset="0"/>
                <a:cs typeface="Arial Black" panose="020B0604020202020204" pitchFamily="34" charset="0"/>
              </a:rPr>
              <a:t>##As if/As though এর আগের অংশ past indefinite tense হলে পরের অংশ past perfectঅর্থাৎ subj+had+V3+Obj বসাতে হয়।</a:t>
            </a:r>
          </a:p>
          <a:p>
            <a:pPr algn="l"/>
            <a:r>
              <a:rPr lang="en-GB" sz="2400" b="1">
                <a:latin typeface="Arial Black" panose="020B0604020202020204" pitchFamily="34" charset="0"/>
                <a:cs typeface="Arial Black" panose="020B0604020202020204" pitchFamily="34" charset="0"/>
              </a:rPr>
              <a:t>Example::- He talked as if he had seen everything. </a:t>
            </a:r>
            <a:endParaRPr lang="en-US" sz="24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530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387E77F-162D-A849-8825-D5FD98251C8F}"/>
              </a:ext>
            </a:extLst>
          </p:cNvPr>
          <p:cNvSpPr txBox="1"/>
          <p:nvPr/>
        </p:nvSpPr>
        <p:spPr>
          <a:xfrm>
            <a:off x="691030" y="663761"/>
            <a:ext cx="10477499" cy="15696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400" b="1">
                <a:latin typeface="Arial Black" panose="020B0604020202020204" pitchFamily="34" charset="0"/>
                <a:cs typeface="Arial Black" panose="020B0604020202020204" pitchFamily="34" charset="0"/>
              </a:rPr>
              <a:t>Rule 11::-</a:t>
            </a:r>
          </a:p>
          <a:p>
            <a:pPr algn="l"/>
            <a:r>
              <a:rPr lang="en-GB" sz="2400" b="1">
                <a:latin typeface="Arial Black" panose="020B0604020202020204" pitchFamily="34" charset="0"/>
                <a:cs typeface="Arial Black" panose="020B0604020202020204" pitchFamily="34" charset="0"/>
              </a:rPr>
              <a:t>Relative pronoun যেমন who,which,that,whom,whose ইত্যাদি কোন incomplete sentence এর মধ্যে থাকলে তার antecedent বা পুর্বের subject অনুযায়ী বসাতে হয়। </a:t>
            </a:r>
            <a:endParaRPr lang="en-US" sz="24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839038-8A63-8247-AD3B-EC765C926EDA}"/>
              </a:ext>
            </a:extLst>
          </p:cNvPr>
          <p:cNvSpPr txBox="1"/>
          <p:nvPr/>
        </p:nvSpPr>
        <p:spPr>
          <a:xfrm>
            <a:off x="691030" y="2419350"/>
            <a:ext cx="10477499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Example::-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*This is the boy who is my brother.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*This is the boy who came yesterday.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 have a phone which is made by samsung.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 had a car which was red.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*It is I who am your teacher.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*This is the girl who likes me.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*It is my father who..........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*This is my friend who.......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21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A39B62-9BC2-A04A-ADA0-3FCEE284999A}"/>
              </a:ext>
            </a:extLst>
          </p:cNvPr>
          <p:cNvSpPr txBox="1"/>
          <p:nvPr/>
        </p:nvSpPr>
        <p:spPr>
          <a:xfrm rot="10800000" flipV="1">
            <a:off x="2521323" y="799383"/>
            <a:ext cx="756397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Rule 12::- Lest থাকলে sub +should/might+V1 বসাতে হবে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4FA717-40B3-2545-B32B-7A1715D8C814}"/>
              </a:ext>
            </a:extLst>
          </p:cNvPr>
          <p:cNvSpPr txBox="1"/>
          <p:nvPr/>
        </p:nvSpPr>
        <p:spPr>
          <a:xfrm>
            <a:off x="1400735" y="2353653"/>
            <a:ext cx="10178677" cy="310854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Example ::-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*We walked fast lest we should miss the bus.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*He came here hurriedly lest he might miss the class.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*We reached the station quickly lest...........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*They studied hard lest...........</a:t>
            </a:r>
          </a:p>
          <a:p>
            <a:pPr algn="l"/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45524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EFE0B7-CAAA-C54C-89B5-4897C13FC992}"/>
              </a:ext>
            </a:extLst>
          </p:cNvPr>
          <p:cNvSpPr txBox="1"/>
          <p:nvPr/>
        </p:nvSpPr>
        <p:spPr>
          <a:xfrm>
            <a:off x="931956" y="1032819"/>
            <a:ext cx="10328088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Rule 13::-Since  কোন sentence এর মাঝে থাকলে এবং তার আগে যদি সময় উল্লেখ থাকে তাহলে,,,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#বাম পাশে present tense থাকলে ডান পাশে sub+V2+Obj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#বাম পাশে past indefinite tense থাকলে ডান পাশে Sub+had+V3+Obj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C659C4-E032-4044-A763-CDA6F2C0B28F}"/>
              </a:ext>
            </a:extLst>
          </p:cNvPr>
          <p:cNvSpPr txBox="1"/>
          <p:nvPr/>
        </p:nvSpPr>
        <p:spPr>
          <a:xfrm>
            <a:off x="931955" y="3428999"/>
            <a:ext cx="10049809" cy="224676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ExMple::-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*Five years have passed since we met last.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*Five years passed sinve we had met last.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*It is five years since we saw him last.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*It was five years since we had seen him last.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9156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EFBE78-EBB4-C948-BA26-790DC9EE9277}"/>
              </a:ext>
            </a:extLst>
          </p:cNvPr>
          <p:cNvSpPr txBox="1"/>
          <p:nvPr/>
        </p:nvSpPr>
        <p:spPr>
          <a:xfrm>
            <a:off x="3897219" y="551704"/>
            <a:ext cx="4397561" cy="70788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000" b="1" u="sng">
                <a:latin typeface="Arial Black" panose="020B0604020202020204" pitchFamily="34" charset="0"/>
                <a:cs typeface="Arial Black" panose="020B0604020202020204" pitchFamily="34" charset="0"/>
              </a:rPr>
              <a:t>Home work</a:t>
            </a:r>
            <a:endParaRPr lang="en-US" sz="4000" b="1" u="sng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F1D435-FC30-5F40-8B9F-2F1601BD5517}"/>
              </a:ext>
            </a:extLst>
          </p:cNvPr>
          <p:cNvSpPr txBox="1"/>
          <p:nvPr/>
        </p:nvSpPr>
        <p:spPr>
          <a:xfrm>
            <a:off x="859117" y="2512732"/>
            <a:ext cx="10384117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l"/>
            <a:r>
              <a:rPr lang="en-GB" sz="4800" b="1">
                <a:latin typeface="Arial Black" panose="020B0604020202020204" pitchFamily="34" charset="0"/>
                <a:cs typeface="Arial Black" panose="020B0604020202020204" pitchFamily="34" charset="0"/>
              </a:rPr>
              <a:t>Complete the incomplete sentences of board question from 2016 to 2010.</a:t>
            </a:r>
            <a:endParaRPr lang="en-US" sz="4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290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340A9D-C461-9746-A969-2B9213E15B1E}"/>
              </a:ext>
            </a:extLst>
          </p:cNvPr>
          <p:cNvSpPr txBox="1"/>
          <p:nvPr/>
        </p:nvSpPr>
        <p:spPr>
          <a:xfrm>
            <a:off x="773206" y="1541555"/>
            <a:ext cx="10645588" cy="3477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>
                <a:latin typeface="Arial Black" panose="020B0604020202020204" pitchFamily="34" charset="0"/>
                <a:cs typeface="Arial Black" panose="020B0604020202020204" pitchFamily="34" charset="0"/>
              </a:rPr>
              <a:t>Thanks  a lot </a:t>
            </a:r>
          </a:p>
          <a:p>
            <a:pPr algn="ctr"/>
            <a:r>
              <a:rPr lang="en-GB" sz="4400" b="1">
                <a:latin typeface="Arial Black" panose="020B0604020202020204" pitchFamily="34" charset="0"/>
                <a:cs typeface="Arial Black" panose="020B0604020202020204" pitchFamily="34" charset="0"/>
              </a:rPr>
              <a:t>my dear students.</a:t>
            </a:r>
          </a:p>
          <a:p>
            <a:pPr algn="ctr"/>
            <a:r>
              <a:rPr lang="en-GB" sz="4400" b="1">
                <a:latin typeface="Arial Black" panose="020B0604020202020204" pitchFamily="34" charset="0"/>
                <a:cs typeface="Arial Black" panose="020B0604020202020204" pitchFamily="34" charset="0"/>
              </a:rPr>
              <a:t>.</a:t>
            </a:r>
          </a:p>
          <a:p>
            <a:pPr algn="ctr"/>
            <a:r>
              <a:rPr lang="en-GB" sz="4400" b="1">
                <a:latin typeface="Arial Black" panose="020B0604020202020204" pitchFamily="34" charset="0"/>
                <a:cs typeface="Arial Black" panose="020B0604020202020204" pitchFamily="34" charset="0"/>
              </a:rPr>
              <a:t>Best wishes for you always.</a:t>
            </a:r>
          </a:p>
          <a:p>
            <a:pPr algn="l"/>
            <a:endParaRPr lang="en-US" sz="44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258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A30002-56AB-384B-9BE5-050500ADC3F3}"/>
              </a:ext>
            </a:extLst>
          </p:cNvPr>
          <p:cNvSpPr txBox="1"/>
          <p:nvPr/>
        </p:nvSpPr>
        <p:spPr>
          <a:xfrm rot="10800000" flipV="1">
            <a:off x="533400" y="1606755"/>
            <a:ext cx="58916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i="1" u="sng" dirty="0"/>
              <a:t>Introduction:</a:t>
            </a:r>
          </a:p>
          <a:p>
            <a:pPr marL="400050" indent="-400050" algn="l">
              <a:buAutoNum type="romanUcPeriod" startAt="1500"/>
            </a:pPr>
            <a:r>
              <a:rPr lang="en-GB" sz="3600" b="1" dirty="0" err="1">
                <a:solidFill>
                  <a:srgbClr val="FF0000"/>
                </a:solidFill>
              </a:rPr>
              <a:t>Touhidur</a:t>
            </a:r>
            <a:r>
              <a:rPr lang="en-GB" sz="3600" b="1" dirty="0">
                <a:solidFill>
                  <a:srgbClr val="FF0000"/>
                </a:solidFill>
              </a:rPr>
              <a:t> Rahman</a:t>
            </a:r>
          </a:p>
          <a:p>
            <a:pPr algn="l"/>
            <a:r>
              <a:rPr lang="en-GB" sz="3600" b="1" dirty="0"/>
              <a:t>Assistant English Teacher   @D.I.N.G.S </a:t>
            </a:r>
            <a:r>
              <a:rPr lang="en-GB" sz="3600" b="1" dirty="0" err="1"/>
              <a:t>unnayan</a:t>
            </a:r>
            <a:r>
              <a:rPr lang="en-GB" sz="3600" b="1" dirty="0"/>
              <a:t> Secondary School  </a:t>
            </a:r>
          </a:p>
          <a:p>
            <a:pPr algn="l"/>
            <a:r>
              <a:rPr lang="en-GB" sz="3600" b="1" dirty="0"/>
              <a:t>Mob: 01729810832</a:t>
            </a:r>
          </a:p>
          <a:p>
            <a:pPr algn="l"/>
            <a:r>
              <a:rPr lang="en-GB" sz="3600" b="1" dirty="0"/>
              <a:t>Email: touhid000@gmail.com</a:t>
            </a:r>
            <a:endParaRPr lang="en-US" sz="3600" b="1" dirty="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4CC8A0FD-BD9A-684B-8066-A24F7DB2D8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" t="10340" r="368" b="20961"/>
          <a:stretch/>
        </p:blipFill>
        <p:spPr>
          <a:xfrm>
            <a:off x="7373472" y="1073897"/>
            <a:ext cx="4044732" cy="4939927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150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8004968-01FC-4348-BA49-F0CF4C6FB6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93" b="4413"/>
          <a:stretch/>
        </p:blipFill>
        <p:spPr>
          <a:xfrm>
            <a:off x="0" y="-224119"/>
            <a:ext cx="12046325" cy="77880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F507FEF-87AC-0845-A9B3-2DCD567923F7}"/>
              </a:ext>
            </a:extLst>
          </p:cNvPr>
          <p:cNvSpPr txBox="1"/>
          <p:nvPr/>
        </p:nvSpPr>
        <p:spPr>
          <a:xfrm>
            <a:off x="5827059" y="1765673"/>
            <a:ext cx="54535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Today’s Topic </a:t>
            </a:r>
          </a:p>
          <a:p>
            <a:pPr algn="ctr"/>
            <a:r>
              <a:rPr lang="en-GB" sz="600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Completing sentences</a:t>
            </a:r>
            <a:endParaRPr lang="en-US" sz="6000">
              <a:solidFill>
                <a:schemeClr val="bg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1679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73C939-FBAE-3848-A1C2-44F03BD53286}"/>
              </a:ext>
            </a:extLst>
          </p:cNvPr>
          <p:cNvSpPr txBox="1"/>
          <p:nvPr/>
        </p:nvSpPr>
        <p:spPr>
          <a:xfrm>
            <a:off x="2652059" y="308909"/>
            <a:ext cx="82363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5400" b="1"/>
              <a:t>Completing sentences</a:t>
            </a:r>
            <a:endParaRPr lang="en-US" sz="5400" b="1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14697A-F8FD-2643-990D-FE0B90CD18F2}"/>
              </a:ext>
            </a:extLst>
          </p:cNvPr>
          <p:cNvSpPr txBox="1"/>
          <p:nvPr/>
        </p:nvSpPr>
        <p:spPr>
          <a:xfrm>
            <a:off x="1089772" y="1232239"/>
            <a:ext cx="10012456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/>
              <a:t>Rule 01:- So That(যাতে করে)</a:t>
            </a:r>
          </a:p>
          <a:p>
            <a:pPr algn="l"/>
            <a:r>
              <a:rPr lang="en-GB" sz="2800" b="1"/>
              <a:t>কোন sentence এ so that/in order that থাকলে পরের অংশে sub+can/may/could/might+V1 +বাকী অংশ বসে।</a:t>
            </a:r>
          </a:p>
          <a:p>
            <a:pPr algn="l"/>
            <a:r>
              <a:rPr lang="en-GB" sz="2800" b="1"/>
              <a:t>(উল্লেখ্য so that এর বাম পাশ present tense হলে পরের অংশে can/may.....</a:t>
            </a:r>
          </a:p>
          <a:p>
            <a:pPr algn="l"/>
            <a:r>
              <a:rPr lang="en-GB" sz="2800" b="1"/>
              <a:t>অথবা so that এর বাম পাশ past Tense হলে  so that এর পরের অংশে could /might বসে।</a:t>
            </a:r>
            <a:endParaRPr lang="en-US" sz="2800" b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6BB5A5-0167-1748-A96F-2E128563F893}"/>
              </a:ext>
            </a:extLst>
          </p:cNvPr>
          <p:cNvSpPr txBox="1"/>
          <p:nvPr/>
        </p:nvSpPr>
        <p:spPr>
          <a:xfrm>
            <a:off x="1089772" y="4356171"/>
            <a:ext cx="10012456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/>
              <a:t>Example::-</a:t>
            </a:r>
          </a:p>
          <a:p>
            <a:pPr algn="l"/>
            <a:r>
              <a:rPr lang="en-GB" sz="2800" b="1"/>
              <a:t>✪He reads book so that he can/may pass the exam.</a:t>
            </a:r>
          </a:p>
          <a:p>
            <a:pPr algn="l"/>
            <a:r>
              <a:rPr lang="en-GB" sz="2800" b="1"/>
              <a:t>✪✪They went there so that they could/might meet him.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/>
              <a:t>They came here so that........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GB" sz="2800" b="1"/>
              <a:t>He studies daily so that.......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3925759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795EBA-6E8E-224A-90BE-0A7BB5DF5628}"/>
              </a:ext>
            </a:extLst>
          </p:cNvPr>
          <p:cNvSpPr txBox="1"/>
          <p:nvPr/>
        </p:nvSpPr>
        <p:spPr>
          <a:xfrm>
            <a:off x="1241984" y="604588"/>
            <a:ext cx="10234705" cy="310854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/>
              <a:t>Rule 02:- So.........that (এতটাই.... যে)</a:t>
            </a:r>
          </a:p>
          <a:p>
            <a:pPr algn="l"/>
            <a:r>
              <a:rPr lang="en-GB" sz="2800" b="1"/>
              <a:t>So........adjective.....that এখানে adjective এর অর্থের উপর নির্ভর করে পরবর্তি অংশ হা বোধক নাকি না বোধক হবে। </a:t>
            </a:r>
          </a:p>
          <a:p>
            <a:pPr algn="l"/>
            <a:r>
              <a:rPr lang="en-GB" sz="2800" b="1"/>
              <a:t>সাধারণত দেখা যায় পরবর্তী অংশ না বোধক হয়। </a:t>
            </a:r>
          </a:p>
          <a:p>
            <a:pPr algn="l"/>
            <a:r>
              <a:rPr lang="en-GB" sz="2800" b="1"/>
              <a:t>অর্থাৎ - subject+verb+so...adjective...that +subject+ can not/could not+Verb1 +বাকী অংশ।</a:t>
            </a:r>
          </a:p>
          <a:p>
            <a:pPr algn="l"/>
            <a:endParaRPr lang="en-US" sz="28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BC7E36-BCA5-8B4D-8CF7-7EDB5B8A1FE7}"/>
              </a:ext>
            </a:extLst>
          </p:cNvPr>
          <p:cNvSpPr txBox="1"/>
          <p:nvPr/>
        </p:nvSpPr>
        <p:spPr>
          <a:xfrm>
            <a:off x="1241984" y="4176060"/>
            <a:ext cx="9506323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/>
              <a:t>Example :- </a:t>
            </a:r>
          </a:p>
          <a:p>
            <a:pPr algn="l"/>
            <a:r>
              <a:rPr lang="en-GB" sz="2800" b="1"/>
              <a:t>*He is so weak that he can not walk.</a:t>
            </a:r>
          </a:p>
          <a:p>
            <a:pPr algn="l"/>
            <a:r>
              <a:rPr lang="en-GB" sz="2800" b="1"/>
              <a:t>*Rasel was so lazy that he could not pass the exam.</a:t>
            </a:r>
          </a:p>
          <a:p>
            <a:pPr algn="l"/>
            <a:r>
              <a:rPr lang="en-GB" sz="2800" b="1"/>
              <a:t>*The man is so dishonest that......... </a:t>
            </a:r>
          </a:p>
          <a:p>
            <a:pPr algn="l"/>
            <a:r>
              <a:rPr lang="en-GB" sz="2800" b="1"/>
              <a:t>*Raju is so weak in mathmatices that.......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19666298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065ACA-8F23-4A41-BBD2-EE9A4A520920}"/>
              </a:ext>
            </a:extLst>
          </p:cNvPr>
          <p:cNvSpPr txBox="1"/>
          <p:nvPr/>
        </p:nvSpPr>
        <p:spPr>
          <a:xfrm>
            <a:off x="709706" y="840442"/>
            <a:ext cx="10216029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/>
              <a:t>Rule 03:-IF যুক্ত Conditional  sentence এর ক্ষেত্রেঃ-</a:t>
            </a:r>
          </a:p>
          <a:p>
            <a:pPr algn="l"/>
            <a:r>
              <a:rPr lang="en-GB" sz="2800" b="1"/>
              <a:t>*If+present tense+subject+can/will/may+V1+বাকী অংশ।</a:t>
            </a:r>
          </a:p>
          <a:p>
            <a:pPr algn="l"/>
            <a:r>
              <a:rPr lang="en-GB" sz="2800" b="1"/>
              <a:t>**If+past indefinite tense+subject+/could/would /might+V1+বাকী অংশ।</a:t>
            </a:r>
          </a:p>
          <a:p>
            <a:pPr algn="l"/>
            <a:r>
              <a:rPr lang="en-GB" sz="2800" b="1"/>
              <a:t>***If+past perfect tense+subject+could have/would have/might have+V3+বাকী অংশ।</a:t>
            </a:r>
            <a:endParaRPr lang="en-US" sz="2800" b="1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FFDD4D-3DBF-DC40-A8C8-1954432B0C69}"/>
              </a:ext>
            </a:extLst>
          </p:cNvPr>
          <p:cNvSpPr txBox="1"/>
          <p:nvPr/>
        </p:nvSpPr>
        <p:spPr>
          <a:xfrm>
            <a:off x="1448172" y="3770789"/>
            <a:ext cx="8375651" cy="22467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/>
              <a:t>Example:-</a:t>
            </a:r>
          </a:p>
          <a:p>
            <a:pPr algn="l"/>
            <a:r>
              <a:rPr lang="en-GB" sz="2800" b="1"/>
              <a:t>✪ If he comes, i will/can/may go with him.</a:t>
            </a:r>
          </a:p>
          <a:p>
            <a:pPr algn="l"/>
            <a:r>
              <a:rPr lang="en-GB" sz="2800" b="1"/>
              <a:t>✪✪If he came, i would/could/might+go with him.</a:t>
            </a:r>
          </a:p>
          <a:p>
            <a:pPr algn="l"/>
            <a:r>
              <a:rPr lang="en-GB" sz="2800" b="1"/>
              <a:t>✪✪✪If he had come,i would/could/might have gone with him.</a:t>
            </a:r>
            <a:endParaRPr lang="en-US" sz="2800" b="1"/>
          </a:p>
        </p:txBody>
      </p:sp>
    </p:spTree>
    <p:extLst>
      <p:ext uri="{BB962C8B-B14F-4D97-AF65-F5344CB8AC3E}">
        <p14:creationId xmlns:p14="http://schemas.microsoft.com/office/powerpoint/2010/main" val="3079624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95DD48-2FFA-EE43-9E1B-AC3C88EA34C3}"/>
              </a:ext>
            </a:extLst>
          </p:cNvPr>
          <p:cNvSpPr txBox="1"/>
          <p:nvPr/>
        </p:nvSpPr>
        <p:spPr>
          <a:xfrm>
            <a:off x="5183467" y="2512732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365CBA-556E-A048-A3A1-FB0E03E4BBA8}"/>
              </a:ext>
            </a:extLst>
          </p:cNvPr>
          <p:cNvSpPr txBox="1"/>
          <p:nvPr/>
        </p:nvSpPr>
        <p:spPr>
          <a:xfrm rot="10800000" flipV="1">
            <a:off x="719791" y="945260"/>
            <a:ext cx="10672856" cy="13849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Rule 04:- Before থাকলে আগের অংশে sub+had+V3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**After থাকলে পরের অংশে sub+had+V3,, বাকী অংশে pasT indefinite(sub+V2+obj) বসবে। 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AC8247-20A3-CD4B-9AFA-DE2CD1ABECFE}"/>
              </a:ext>
            </a:extLst>
          </p:cNvPr>
          <p:cNvSpPr txBox="1"/>
          <p:nvPr/>
        </p:nvSpPr>
        <p:spPr>
          <a:xfrm>
            <a:off x="999937" y="2758767"/>
            <a:ext cx="1039271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 u="sng">
                <a:latin typeface="Arial Black" panose="020B0604020202020204" pitchFamily="34" charset="0"/>
                <a:cs typeface="Arial Black" panose="020B0604020202020204" pitchFamily="34" charset="0"/>
              </a:rPr>
              <a:t>Before</a:t>
            </a:r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GB" sz="2800" b="1" u="sng">
                <a:latin typeface="Arial Black" panose="020B0604020202020204" pitchFamily="34" charset="0"/>
                <a:cs typeface="Arial Black" panose="020B0604020202020204" pitchFamily="34" charset="0"/>
              </a:rPr>
              <a:t>rule</a:t>
            </a:r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::- Sub+had+V3+Obj+before+sub+V2+Obj</a:t>
            </a:r>
          </a:p>
          <a:p>
            <a:pPr algn="l"/>
            <a:r>
              <a:rPr lang="en-GB" sz="2800" b="1" u="sng">
                <a:latin typeface="Arial Black" panose="020B0604020202020204" pitchFamily="34" charset="0"/>
                <a:cs typeface="Arial Black" panose="020B0604020202020204" pitchFamily="34" charset="0"/>
              </a:rPr>
              <a:t>After</a:t>
            </a:r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 </a:t>
            </a:r>
            <a:r>
              <a:rPr lang="en-GB" sz="2800" b="1" u="sng">
                <a:latin typeface="Arial Black" panose="020B0604020202020204" pitchFamily="34" charset="0"/>
                <a:cs typeface="Arial Black" panose="020B0604020202020204" pitchFamily="34" charset="0"/>
              </a:rPr>
              <a:t>rule</a:t>
            </a:r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::- Sub+V2+Obj+after+sub+had+V3+Obj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D1F3BC-FD38-9D47-BF88-9197746229EB}"/>
              </a:ext>
            </a:extLst>
          </p:cNvPr>
          <p:cNvSpPr txBox="1"/>
          <p:nvPr/>
        </p:nvSpPr>
        <p:spPr>
          <a:xfrm rot="10800000" flipV="1">
            <a:off x="1089398" y="4020402"/>
            <a:ext cx="10097807" cy="23295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000" b="1">
                <a:latin typeface="Arial Black" panose="020B0604020202020204" pitchFamily="34" charset="0"/>
                <a:cs typeface="Arial Black" panose="020B0604020202020204" pitchFamily="34" charset="0"/>
              </a:rPr>
              <a:t>Example:-</a:t>
            </a:r>
          </a:p>
          <a:p>
            <a:pPr algn="l"/>
            <a:r>
              <a:rPr lang="en-GB" sz="2000" b="1">
                <a:latin typeface="Arial Black" panose="020B0604020202020204" pitchFamily="34" charset="0"/>
                <a:cs typeface="Arial Black" panose="020B0604020202020204" pitchFamily="34" charset="0"/>
              </a:rPr>
              <a:t>* I had reached there before he came.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b="1">
                <a:latin typeface="Arial Black" panose="020B0604020202020204" pitchFamily="34" charset="0"/>
                <a:cs typeface="Arial Black" panose="020B0604020202020204" pitchFamily="34" charset="0"/>
              </a:rPr>
              <a:t>She had called me before I saw her.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2000" b="1"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b="1">
                <a:latin typeface="Arial Black" panose="020B0604020202020204" pitchFamily="34" charset="0"/>
                <a:cs typeface="Arial Black" panose="020B0604020202020204" pitchFamily="34" charset="0"/>
              </a:rPr>
              <a:t>He came here after you had phoned him.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2000" b="1">
                <a:latin typeface="Arial Black" panose="020B0604020202020204" pitchFamily="34" charset="0"/>
                <a:cs typeface="Arial Black" panose="020B0604020202020204" pitchFamily="34" charset="0"/>
              </a:rPr>
              <a:t>They started writing the letter after The teacher had entered the classroom.</a:t>
            </a:r>
            <a:endParaRPr lang="en-US" sz="20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912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354282F-3963-4C45-AE60-7EE153A2329A}"/>
              </a:ext>
            </a:extLst>
          </p:cNvPr>
          <p:cNvSpPr txBox="1"/>
          <p:nvPr/>
        </p:nvSpPr>
        <p:spPr>
          <a:xfrm>
            <a:off x="1298760" y="682438"/>
            <a:ext cx="9757711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Rule 05::-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*No sooner had +subj+V3+obj+than+subj+V2+obj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**Hardly had+sub+V3+obj+when+sub+V2+obj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***Scarcely had+sub+V3+obj+when+sub+V2+obj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BB41E6-0793-2C45-8BF4-654F685B8562}"/>
              </a:ext>
            </a:extLst>
          </p:cNvPr>
          <p:cNvSpPr txBox="1"/>
          <p:nvPr/>
        </p:nvSpPr>
        <p:spPr>
          <a:xfrm>
            <a:off x="1298760" y="2512732"/>
            <a:ext cx="9757712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(No sooner had /hardly had/scarcely had এগুলার অর্থ হচ্ছে তে না তেই /মাত্রই /যেই মাত্র......... সেই মাত্র) 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411F63D-361C-2E41-96F7-9AD6A57A38E7}"/>
              </a:ext>
            </a:extLst>
          </p:cNvPr>
          <p:cNvSpPr txBox="1"/>
          <p:nvPr/>
        </p:nvSpPr>
        <p:spPr>
          <a:xfrm>
            <a:off x="1298760" y="3481251"/>
            <a:ext cx="9757710" cy="310854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Example::-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*No sooner had we reached the school </a:t>
            </a:r>
            <a:r>
              <a:rPr lang="en-GB" sz="2800" b="1" u="sng">
                <a:latin typeface="Arial Black" panose="020B0604020202020204" pitchFamily="34" charset="0"/>
                <a:cs typeface="Arial Black" panose="020B0604020202020204" pitchFamily="34" charset="0"/>
              </a:rPr>
              <a:t>than</a:t>
            </a:r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 the rain started.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**Hardly had he arrived at the station </a:t>
            </a:r>
            <a:r>
              <a:rPr lang="en-GB" sz="2800" b="1" u="sng">
                <a:latin typeface="Arial Black" panose="020B0604020202020204" pitchFamily="34" charset="0"/>
                <a:cs typeface="Arial Black" panose="020B0604020202020204" pitchFamily="34" charset="0"/>
              </a:rPr>
              <a:t>when</a:t>
            </a:r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 the train left.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***No sooner had the teacher entered the classroom..........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975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F64E43-DB5D-0148-A0E2-3CBFC251AD25}"/>
              </a:ext>
            </a:extLst>
          </p:cNvPr>
          <p:cNvSpPr txBox="1"/>
          <p:nvPr/>
        </p:nvSpPr>
        <p:spPr>
          <a:xfrm rot="10800000" flipV="1">
            <a:off x="1394824" y="777016"/>
            <a:ext cx="9811058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Rule 06::-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As/Since/Because+কারন মুলক বাক্যাংশ+ফলাফল সুচক বাক্য.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এধরনের বাক্যে সাধারণত Tense দুই অংশেই একই ধরনের বসাতে হয় 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B237147-67A5-DA44-AE19-08D527DCAE17}"/>
              </a:ext>
            </a:extLst>
          </p:cNvPr>
          <p:cNvSpPr txBox="1"/>
          <p:nvPr/>
        </p:nvSpPr>
        <p:spPr>
          <a:xfrm>
            <a:off x="1450600" y="3042462"/>
            <a:ext cx="9755282" cy="35394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Example::-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*As he is an honest man,everyone likes him.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**Since he was ill,he could not attend the class 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***Because it rained all day, we could not arrange the meeting.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****As it is getting dark,we.........</a:t>
            </a:r>
          </a:p>
          <a:p>
            <a:pPr algn="l"/>
            <a:r>
              <a:rPr lang="en-GB" sz="2800" b="1">
                <a:latin typeface="Arial Black" panose="020B0604020202020204" pitchFamily="34" charset="0"/>
                <a:cs typeface="Arial Black" panose="020B0604020202020204" pitchFamily="34" charset="0"/>
              </a:rPr>
              <a:t>****Since he was inattentive to English class,he..........</a:t>
            </a:r>
            <a:endParaRPr lang="en-US" sz="2800" b="1"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568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Droplet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Touhidur Rahman</dc:creator>
  <cp:lastModifiedBy>MD Touhidur Rahman</cp:lastModifiedBy>
  <cp:revision>11</cp:revision>
  <dcterms:created xsi:type="dcterms:W3CDTF">2020-10-15T01:47:38Z</dcterms:created>
  <dcterms:modified xsi:type="dcterms:W3CDTF">2020-10-19T06:57:23Z</dcterms:modified>
</cp:coreProperties>
</file>