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2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171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3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346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75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1951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3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42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5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8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4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6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5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0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4D5B-FA69-4DAD-934C-5D887538109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F55C98-BCCA-4843-8DAE-03EB8F72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217" y="1532539"/>
            <a:ext cx="102948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22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62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75" y="8527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bn-IN" sz="6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</a:t>
            </a:r>
            <a:endParaRPr lang="en-US" sz="6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492" y="2133600"/>
            <a:ext cx="9343758" cy="4476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IN" sz="4800" dirty="0"/>
          </a:p>
          <a:p>
            <a:r>
              <a:rPr lang="bn-IN" sz="4800" dirty="0" smtClean="0"/>
              <a:t>৩ নং স্লাইডের চিত্র ব্যাবহারপূর্বক , শূন্যস্থানগুলো পূরণ করে, পূরণকৃত অংশের বিবরণ লিখো।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9770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962" y="177165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0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2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41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>
            <a:off x="2144110" y="882868"/>
            <a:ext cx="8292663" cy="5549462"/>
          </a:xfrm>
          <a:prstGeom prst="bentConnector3">
            <a:avLst/>
          </a:prstGeom>
          <a:ln>
            <a:solidFill>
              <a:srgbClr val="73210B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76098" y="1215240"/>
            <a:ext cx="42566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 </a:t>
            </a:r>
            <a:r>
              <a:rPr lang="bn-IN" sz="32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পরিচি</a:t>
            </a:r>
            <a:r>
              <a:rPr lang="bn-IN" sz="32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তি</a:t>
            </a:r>
          </a:p>
          <a:p>
            <a:endParaRPr lang="bn-IN" sz="3200" dirty="0" smtClean="0"/>
          </a:p>
          <a:p>
            <a:endParaRPr lang="bn-IN" sz="3200" dirty="0" smtClean="0"/>
          </a:p>
          <a:p>
            <a:r>
              <a:rPr lang="bn-IN" sz="2800" dirty="0" smtClean="0"/>
              <a:t>নামঃ জান্নাত আরা তামান্না</a:t>
            </a:r>
          </a:p>
          <a:p>
            <a:r>
              <a:rPr lang="bn-IN" sz="2800" dirty="0" smtClean="0"/>
              <a:t>পদবীঃ সহকারি শিক্ষক, কৃষি শিক্ষা,</a:t>
            </a:r>
          </a:p>
          <a:p>
            <a:r>
              <a:rPr lang="bn-IN" sz="2800" dirty="0" smtClean="0"/>
              <a:t>কানাইয়া দারুস সুন্নাহ দাখিল মাদরাসা।</a:t>
            </a:r>
          </a:p>
          <a:p>
            <a:r>
              <a:rPr lang="bn-IN" sz="2800" dirty="0" smtClean="0"/>
              <a:t>গাজীপুর সদর, গাজীপুর।</a:t>
            </a:r>
            <a:endParaRPr lang="bn-IN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400798" y="1215240"/>
            <a:ext cx="381525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 পরিচিতি</a:t>
            </a:r>
          </a:p>
          <a:p>
            <a:endParaRPr lang="bn-IN" dirty="0" smtClean="0"/>
          </a:p>
          <a:p>
            <a:endParaRPr lang="bn-IN" sz="2800" dirty="0"/>
          </a:p>
          <a:p>
            <a:r>
              <a:rPr lang="bn-IN" sz="2800" dirty="0" smtClean="0"/>
              <a:t>	সাধারণ বিজ্ঞান </a:t>
            </a:r>
          </a:p>
          <a:p>
            <a:endParaRPr lang="bn-IN" sz="2800" dirty="0"/>
          </a:p>
          <a:p>
            <a:endParaRPr lang="bn-IN" sz="2800" dirty="0" smtClean="0"/>
          </a:p>
          <a:p>
            <a:r>
              <a:rPr lang="bn-IN" sz="2800" dirty="0" smtClean="0"/>
              <a:t>	৬ষ্ঠ শ্রেণি</a:t>
            </a:r>
            <a:endParaRPr lang="bn-IN" sz="2800" dirty="0"/>
          </a:p>
        </p:txBody>
      </p:sp>
    </p:spTree>
    <p:extLst>
      <p:ext uri="{BB962C8B-B14F-4D97-AF65-F5344CB8AC3E}">
        <p14:creationId xmlns:p14="http://schemas.microsoft.com/office/powerpoint/2010/main" val="138885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703" y="693683"/>
            <a:ext cx="7370379" cy="572698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520152" y="677917"/>
            <a:ext cx="1718441" cy="520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040413" y="1907628"/>
            <a:ext cx="1261242" cy="4887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40413" y="2556065"/>
            <a:ext cx="1813034" cy="520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961586" y="3641834"/>
            <a:ext cx="1418897" cy="5675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119241" y="4556235"/>
            <a:ext cx="1489841" cy="50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38703" y="2396359"/>
            <a:ext cx="1387366" cy="4887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059" y="250993"/>
            <a:ext cx="8379371" cy="6607007"/>
          </a:xfrm>
        </p:spPr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</a:rPr>
              <a:t/>
            </a:r>
            <a:br>
              <a:rPr lang="bn-IN" sz="2800" dirty="0" smtClean="0">
                <a:solidFill>
                  <a:srgbClr val="C00000"/>
                </a:solidFill>
              </a:rPr>
            </a:br>
            <a:r>
              <a:rPr lang="bn-IN" sz="2800" dirty="0">
                <a:solidFill>
                  <a:srgbClr val="C00000"/>
                </a:solidFill>
              </a:rPr>
              <a:t/>
            </a:r>
            <a:br>
              <a:rPr lang="bn-IN" sz="2800" dirty="0">
                <a:solidFill>
                  <a:srgbClr val="C00000"/>
                </a:solidFill>
              </a:rPr>
            </a:br>
            <a:r>
              <a:rPr lang="bn-IN" sz="6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অধ্যায়-০৪</a:t>
            </a:r>
            <a:r>
              <a:rPr lang="bn-IN" sz="2800" dirty="0">
                <a:solidFill>
                  <a:srgbClr val="C00000"/>
                </a:solidFill>
              </a:rPr>
              <a:t/>
            </a:r>
            <a:br>
              <a:rPr lang="bn-IN" sz="2800" dirty="0">
                <a:solidFill>
                  <a:srgbClr val="C00000"/>
                </a:solidFill>
              </a:rPr>
            </a:br>
            <a:r>
              <a:rPr lang="bn-IN" sz="4000" dirty="0">
                <a:solidFill>
                  <a:srgbClr val="C00000"/>
                </a:solidFill>
              </a:rPr>
              <a:t>(উদ্ভিদের বাহ্যিক বৈশিষ্ট্য)</a:t>
            </a:r>
            <a:r>
              <a:rPr lang="bn-IN" sz="2800" dirty="0">
                <a:solidFill>
                  <a:srgbClr val="C00000"/>
                </a:solidFill>
              </a:rPr>
              <a:t/>
            </a:r>
            <a:br>
              <a:rPr lang="bn-IN" sz="2800" dirty="0">
                <a:solidFill>
                  <a:srgbClr val="C00000"/>
                </a:solidFill>
              </a:rPr>
            </a:br>
            <a:r>
              <a:rPr lang="bn-IN" sz="2800" dirty="0" smtClean="0">
                <a:solidFill>
                  <a:srgbClr val="C00000"/>
                </a:solidFill>
              </a:rPr>
              <a:t/>
            </a:r>
            <a:br>
              <a:rPr lang="bn-IN" sz="2800" dirty="0" smtClean="0">
                <a:solidFill>
                  <a:srgbClr val="C00000"/>
                </a:solidFill>
              </a:rPr>
            </a:br>
            <a:r>
              <a:rPr lang="bn-IN" sz="2800" dirty="0">
                <a:solidFill>
                  <a:srgbClr val="C00000"/>
                </a:solidFill>
              </a:rPr>
              <a:t/>
            </a:r>
            <a:br>
              <a:rPr lang="bn-IN" sz="2800" dirty="0">
                <a:solidFill>
                  <a:srgbClr val="C00000"/>
                </a:solidFill>
              </a:rPr>
            </a:br>
            <a:r>
              <a:rPr lang="bn-IN" sz="2800" dirty="0" smtClean="0">
                <a:solidFill>
                  <a:srgbClr val="C00000"/>
                </a:solidFill>
              </a:rPr>
              <a:t/>
            </a:r>
            <a:br>
              <a:rPr lang="bn-IN" sz="2800" dirty="0" smtClean="0">
                <a:solidFill>
                  <a:srgbClr val="C00000"/>
                </a:solidFill>
              </a:rPr>
            </a:br>
            <a:r>
              <a:rPr lang="bn-IN" sz="6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পাঠ-০১ </a:t>
            </a:r>
            <a:r>
              <a:rPr lang="bn-IN" sz="2800" dirty="0">
                <a:solidFill>
                  <a:srgbClr val="C00000"/>
                </a:solidFill>
              </a:rPr>
              <a:t/>
            </a:r>
            <a:br>
              <a:rPr lang="bn-IN" sz="2800" dirty="0">
                <a:solidFill>
                  <a:srgbClr val="C00000"/>
                </a:solidFill>
              </a:rPr>
            </a:br>
            <a:r>
              <a:rPr lang="bn-IN" sz="4000" dirty="0">
                <a:solidFill>
                  <a:srgbClr val="C00000"/>
                </a:solidFill>
              </a:rPr>
              <a:t>(আদর্শ সপুষ্পক উদ্ভিদের বাহ্যিক বৈশিষ্ট্য)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6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338" y="8527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bn-IN" sz="6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শিখনফল</a:t>
            </a:r>
            <a:endParaRPr lang="en-US" sz="6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466" y="2607413"/>
            <a:ext cx="8915400" cy="3777622"/>
          </a:xfrm>
        </p:spPr>
        <p:txBody>
          <a:bodyPr/>
          <a:lstStyle/>
          <a:p>
            <a:r>
              <a:rPr lang="bn-IN" sz="2800" dirty="0" smtClean="0"/>
              <a:t>উদ্ভিদের বাহ্যিক বৈশিষ্ট্য ব্যা০খ্যা করতে পারবো।</a:t>
            </a:r>
          </a:p>
          <a:p>
            <a:endParaRPr lang="bn-IN" sz="2800" dirty="0"/>
          </a:p>
          <a:p>
            <a:r>
              <a:rPr lang="bn-IN" sz="2800" dirty="0" smtClean="0"/>
              <a:t>একটি আদর্শ সপুষ্পক উদ্ভিদের বিভিন্ন অংশ চিহ্নিত করতে পারবো।</a:t>
            </a:r>
          </a:p>
          <a:p>
            <a:endParaRPr lang="bn-IN" sz="2800" dirty="0"/>
          </a:p>
          <a:p>
            <a:r>
              <a:rPr lang="bn-IN" sz="2800" dirty="0" smtClean="0"/>
              <a:t>উদ্ভিদের মূল, কান্ড, পাতা, ফুল ও ফলের কাজ সম্পর্কে জানতে পারবো।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9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4105" y="2141622"/>
            <a:ext cx="539014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বিটপঃ</a:t>
            </a:r>
            <a:r>
              <a:rPr lang="bn-IN" sz="3200" dirty="0" smtClean="0"/>
              <a:t> উদ্ভিদের যে অংশগুলো মাটির উপরে থাকে তাদেরকে একত্রে বিটপ বলে, যেমনঃ কান্ড, পাতা, ফুল ও ফল। </a:t>
            </a:r>
          </a:p>
          <a:p>
            <a:r>
              <a:rPr lang="bn-IN" sz="3200" dirty="0" smtClean="0"/>
              <a:t>কান্ডে পর্ব , পর্বমধ্য ও শীর্ষ মুকুল থাকে।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15996" r="61749" b="17826"/>
          <a:stretch/>
        </p:blipFill>
        <p:spPr>
          <a:xfrm>
            <a:off x="7146757" y="1371600"/>
            <a:ext cx="4114801" cy="506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7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7351" y="536305"/>
            <a:ext cx="8911687" cy="1280890"/>
          </a:xfrm>
        </p:spPr>
        <p:txBody>
          <a:bodyPr/>
          <a:lstStyle/>
          <a:p>
            <a:pPr algn="ctr"/>
            <a:r>
              <a:rPr lang="bn-IN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একটি আদর্শ সপুষ্পক উদ্ভিদ</a:t>
            </a:r>
            <a:endParaRPr lang="en-US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096" y="1552500"/>
            <a:ext cx="4981904" cy="5305500"/>
          </a:xfrm>
        </p:spPr>
      </p:pic>
      <p:sp>
        <p:nvSpPr>
          <p:cNvPr id="5" name="TextBox 4"/>
          <p:cNvSpPr txBox="1"/>
          <p:nvPr/>
        </p:nvSpPr>
        <p:spPr>
          <a:xfrm>
            <a:off x="1579319" y="2833390"/>
            <a:ext cx="56307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একটি </a:t>
            </a:r>
            <a:r>
              <a:rPr lang="bn-IN" sz="4800" dirty="0" smtClean="0"/>
              <a:t>একটি আদর্শ সপুষ্পক উদ্ভিদকে ৫ ভাগে ভাগ করা যায়, যা চিত্রে উল্লেখিত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67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624110"/>
            <a:ext cx="9315450" cy="804640"/>
          </a:xfrm>
        </p:spPr>
        <p:txBody>
          <a:bodyPr>
            <a:noAutofit/>
          </a:bodyPr>
          <a:lstStyle/>
          <a:p>
            <a:r>
              <a:rPr lang="bn-IN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একটি আদর্শ উদ্ভিদের বিভিন্ন অংশের কাজ</a:t>
            </a:r>
            <a:endParaRPr lang="en-US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215" y="1981200"/>
            <a:ext cx="9192419" cy="4533900"/>
          </a:xfrm>
        </p:spPr>
        <p:txBody>
          <a:bodyPr>
            <a:normAutofit/>
          </a:bodyPr>
          <a:lstStyle/>
          <a:p>
            <a:r>
              <a:rPr lang="bn-IN" sz="3200" i="1" dirty="0" smtClean="0">
                <a:solidFill>
                  <a:srgbClr val="C00000"/>
                </a:solidFill>
              </a:rPr>
              <a:t>কান্ডঃ</a:t>
            </a:r>
            <a:r>
              <a:rPr lang="bn-IN" sz="2800" dirty="0" smtClean="0"/>
              <a:t> প্রধান মূলের সাথে লাগানো, মাটির উপরে উদ্ভিদের অংশটিই 		   কান্ড।</a:t>
            </a:r>
          </a:p>
          <a:p>
            <a:r>
              <a:rPr lang="bn-IN" sz="3200" i="1" dirty="0" smtClean="0">
                <a:solidFill>
                  <a:srgbClr val="C00000"/>
                </a:solidFill>
              </a:rPr>
              <a:t>পাতাঃ</a:t>
            </a:r>
            <a:r>
              <a:rPr lang="bn-IN" sz="2800" dirty="0" smtClean="0"/>
              <a:t> শাখা- প্রশাখার গায়ে সৃষ্ট চ্যাপ্টা সবুজ অংশটিই পাতা বা পত্র। পাতায় খাদ্য তৈরি হয়।</a:t>
            </a:r>
          </a:p>
          <a:p>
            <a:r>
              <a:rPr lang="bn-IN" sz="3200" i="1" dirty="0" smtClean="0">
                <a:solidFill>
                  <a:srgbClr val="C00000"/>
                </a:solidFill>
              </a:rPr>
              <a:t>ফুলঃ</a:t>
            </a:r>
            <a:r>
              <a:rPr lang="bn-IN" sz="2800" dirty="0" smtClean="0"/>
              <a:t> পত্র কক্ষে যেকোনো রঙ এর ফুল হয়। </a:t>
            </a:r>
          </a:p>
          <a:p>
            <a:r>
              <a:rPr lang="bn-IN" sz="3200" i="1" dirty="0" smtClean="0">
                <a:solidFill>
                  <a:srgbClr val="C00000"/>
                </a:solidFill>
              </a:rPr>
              <a:t>ফলঃ</a:t>
            </a:r>
            <a:r>
              <a:rPr lang="bn-IN" sz="2800" dirty="0" smtClean="0"/>
              <a:t> ফুলের গর্ভাশয় থেকেই ফলের উপপত্তি হয়।</a:t>
            </a:r>
          </a:p>
          <a:p>
            <a:r>
              <a:rPr lang="bn-IN" sz="3200" i="1" dirty="0" smtClean="0">
                <a:solidFill>
                  <a:srgbClr val="C00000"/>
                </a:solidFill>
              </a:rPr>
              <a:t>মূলঃ</a:t>
            </a:r>
            <a:r>
              <a:rPr lang="bn-IN" sz="2800" dirty="0" smtClean="0"/>
              <a:t> মূল সাধারণত মাটির নিচে হয়ে থাকে। সাধারনণত মূল ভ্রূণমূল থেকে উৎপন্ন হয়, মূল নিম্নগামী।</a:t>
            </a:r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92855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051" y="624110"/>
            <a:ext cx="10229850" cy="3014440"/>
          </a:xfrm>
        </p:spPr>
        <p:txBody>
          <a:bodyPr>
            <a:normAutofit/>
          </a:bodyPr>
          <a:lstStyle/>
          <a:p>
            <a:pPr algn="ctr"/>
            <a:r>
              <a:rPr lang="bn-IN" sz="5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</a:t>
            </a:r>
            <a:br>
              <a:rPr lang="bn-IN" sz="5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IN" sz="4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IN" sz="4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IN" sz="40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দলীয় কাজ</a:t>
            </a:r>
            <a:endParaRPr lang="en-US" sz="4000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38550"/>
            <a:ext cx="10763250" cy="2876550"/>
          </a:xfrm>
        </p:spPr>
        <p:txBody>
          <a:bodyPr>
            <a:normAutofit/>
          </a:bodyPr>
          <a:lstStyle/>
          <a:p>
            <a:r>
              <a:rPr lang="bn-IN" sz="4400" dirty="0" smtClean="0"/>
              <a:t>প্রতিষ্ঠানের পাশ থেকে একটি মূলসহ গাছ তুলে আনো, এবং চিত্র একে বিভিন্ন অংশের নাম লিখো।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276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161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  অধ্যায়-০৪ (উদ্ভিদের বাহ্যিক বৈশিষ্ট্য)    পাঠ-০১  (আদর্শ সপুষ্পক উদ্ভিদের বাহ্যিক বৈশিষ্ট্য)</vt:lpstr>
      <vt:lpstr>শিখনফল</vt:lpstr>
      <vt:lpstr>PowerPoint Presentation</vt:lpstr>
      <vt:lpstr>একটি আদর্শ সপুষ্পক উদ্ভিদ</vt:lpstr>
      <vt:lpstr>একটি আদর্শ উদ্ভিদের বিভিন্ন অংশের কাজ</vt:lpstr>
      <vt:lpstr>মূল্যায়ন  দলীয় কাজ</vt:lpstr>
      <vt:lpstr>বাড়ির কাজ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User-PC</dc:creator>
  <cp:lastModifiedBy>User-PC</cp:lastModifiedBy>
  <cp:revision>10</cp:revision>
  <dcterms:created xsi:type="dcterms:W3CDTF">2020-12-17T12:53:39Z</dcterms:created>
  <dcterms:modified xsi:type="dcterms:W3CDTF">2020-12-17T14:14:41Z</dcterms:modified>
</cp:coreProperties>
</file>