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BC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41FBB-4AE2-4DE7-BC7A-088A91BDC8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996D1-794B-4EA4-A460-1E540F5D85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C85F4-1E04-4F20-8956-E12FD1C7B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7772-081F-414E-8057-01E6C9A9ED1E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9E33E-2144-4991-844E-ADCF8A59D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24202-E8F3-487C-B233-A1B404D6B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C71C-7ABD-42EE-A70E-2CF078FF8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42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B48F4-56DC-47B8-9F23-E94DC0F2C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1B53D6-E63C-4A8C-A80C-E483FA1AA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02674"/>
            <a:ext cx="10515600" cy="437428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86379-9573-4BD9-A747-1CE17DDA5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7772-081F-414E-8057-01E6C9A9ED1E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87FFF-D407-4160-B935-577D50B56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BBF2D-BE30-4B72-B1E9-1F0E8E4A0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C71C-7ABD-42EE-A70E-2CF078FF8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98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CD84CD-CB5E-4746-AE03-FDD7FFB1C5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FDCA6-050A-4D11-8E32-BA2CA512C9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22099-7D57-4CDE-A114-C36EBA69A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7772-081F-414E-8057-01E6C9A9ED1E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5B685-AAA7-4EF5-8F7D-883524430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7E4E7-2843-4B46-8D5B-D643C7D76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C71C-7ABD-42EE-A70E-2CF078FF8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3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DEB16-FE8E-48CB-819B-36ED5577B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97FD1-D630-471A-9419-5714309EE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2674"/>
            <a:ext cx="10515600" cy="43742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DABFD-FF4D-4B90-865C-7804B4A55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7772-081F-414E-8057-01E6C9A9ED1E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473B8-BB22-4D05-993B-E832B8AE2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B061A-80D5-45C1-820E-2E7EF7F01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C71C-7ABD-42EE-A70E-2CF078FF8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8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94EA7-EA63-4E14-BDFC-48EA8DF16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E29C6-4951-4677-9444-F6BD7B4AB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E9326-19B3-4817-B891-FE6656F33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7772-081F-414E-8057-01E6C9A9ED1E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15397-F2F2-4727-B9FA-28D47C010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0D3F7-EE28-424E-9661-26D8C019C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C71C-7ABD-42EE-A70E-2CF078FF8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1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238BE-ED9B-48E6-BB8F-9AB2A3E21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D4F74-729C-4C47-A040-144DB893E9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025878-C14C-4372-AC29-83AC17379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32E368-F952-4C8A-8FBC-7A3316E15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7772-081F-414E-8057-01E6C9A9ED1E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49EA9D-7859-4352-8F6C-B4A72DA55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320E2B-5AA9-4B9A-959F-AD8FFD1B2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C71C-7ABD-42EE-A70E-2CF078FF8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06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4BCD1-7958-4834-9D8D-F76289DD2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03818-670D-46CE-83A2-B93DCC8BA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41EEBA-0F7E-45F2-93D6-B1EF1F2C77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7F0E2E-FB91-470A-9573-656D10BB06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85B8B7-BAC2-4F3D-919C-20CF1050CD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6B1F29-0A49-4D42-8983-FCB46166D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7772-081F-414E-8057-01E6C9A9ED1E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83A0B9-59C9-43BA-AA65-89BDCE94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0791AA-E7D1-4819-8D3F-2B51F4893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C71C-7ABD-42EE-A70E-2CF078FF8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97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BF4B3-127E-4CA7-99D9-8F7BD088F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10A746-3150-4D5B-BF7B-BF8D6C931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7772-081F-414E-8057-01E6C9A9ED1E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616301-DFFE-40CD-82F8-788883CA3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4DF554-85FD-408E-BFD7-BFA67DCD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C71C-7ABD-42EE-A70E-2CF078FF8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63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7E628C-677E-4372-A8FA-86538384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7772-081F-414E-8057-01E6C9A9ED1E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43CA28-DB3A-4393-835A-416B89823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9587B3-81D8-4FA4-844C-33D400A3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C71C-7ABD-42EE-A70E-2CF078FF8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44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50B45-AE18-499C-A3CA-895270C75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41ED6-8155-4C97-9F1A-50C4191C3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F60BB-4DEA-4053-B52E-A3D4134F25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B566C8-0500-4167-8000-E4FC26EA7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7772-081F-414E-8057-01E6C9A9ED1E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AB2C7A-737D-4E0E-980B-472F397AA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3D5968-43F2-4415-8F2E-DA1325DF9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C71C-7ABD-42EE-A70E-2CF078FF8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1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C0438-3F6C-47BB-B1C3-899CC4A48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3857E5-9CF2-4B7F-8D23-28C5888DDE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E38B2E-C530-44FA-8290-EDBDE9A79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B3AE4A-C745-44EA-A17F-BD670EBF5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7772-081F-414E-8057-01E6C9A9ED1E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F722D6-9E54-4192-AFC8-6DD88AC95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FA4B5-C721-4FEC-807D-6FE3BE824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C71C-7ABD-42EE-A70E-2CF078FF8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51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EE304-3E00-4670-AC30-1CD7B91EE0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B7772-081F-414E-8057-01E6C9A9ED1E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41EA1-7B5D-448D-AC52-C51F50FB5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5B6DF-33EA-4729-BCDF-03C660FCCC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3C71C-7ABD-42EE-A70E-2CF078FF8D77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FD2A3D-7853-4D6D-97C9-347F44C4A457}"/>
              </a:ext>
            </a:extLst>
          </p:cNvPr>
          <p:cNvGrpSpPr/>
          <p:nvPr userDrawn="1"/>
        </p:nvGrpSpPr>
        <p:grpSpPr>
          <a:xfrm>
            <a:off x="1" y="0"/>
            <a:ext cx="12396650" cy="6962503"/>
            <a:chOff x="1" y="0"/>
            <a:chExt cx="12396650" cy="6962503"/>
          </a:xfrm>
        </p:grpSpPr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DFC531FB-F7FC-47F6-A301-C0F2AFEA0AD1}"/>
                </a:ext>
              </a:extLst>
            </p:cNvPr>
            <p:cNvSpPr/>
            <p:nvPr userDrawn="1"/>
          </p:nvSpPr>
          <p:spPr>
            <a:xfrm>
              <a:off x="1" y="0"/>
              <a:ext cx="12396650" cy="6962503"/>
            </a:xfrm>
            <a:prstGeom prst="frame">
              <a:avLst>
                <a:gd name="adj1" fmla="val 3682"/>
              </a:avLst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  <a:shade val="30000"/>
                    <a:satMod val="115000"/>
                  </a:schemeClr>
                </a:gs>
                <a:gs pos="35000">
                  <a:schemeClr val="accent2">
                    <a:lumMod val="40000"/>
                    <a:lumOff val="60000"/>
                    <a:shade val="67500"/>
                    <a:satMod val="115000"/>
                  </a:schemeClr>
                </a:gs>
                <a:gs pos="93000">
                  <a:schemeClr val="accent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7306A042-92D0-4766-B968-F63E3F88EAC2}"/>
                </a:ext>
              </a:extLst>
            </p:cNvPr>
            <p:cNvSpPr/>
            <p:nvPr userDrawn="1"/>
          </p:nvSpPr>
          <p:spPr>
            <a:xfrm>
              <a:off x="267284" y="281355"/>
              <a:ext cx="11924715" cy="6440121"/>
            </a:xfrm>
            <a:prstGeom prst="frame">
              <a:avLst>
                <a:gd name="adj1" fmla="val 2567"/>
              </a:avLst>
            </a:prstGeom>
            <a:gradFill>
              <a:gsLst>
                <a:gs pos="64000">
                  <a:srgbClr val="7030A0"/>
                </a:gs>
                <a:gs pos="97000">
                  <a:schemeClr val="accent2">
                    <a:lumMod val="40000"/>
                    <a:lumOff val="60000"/>
                    <a:shade val="67500"/>
                    <a:satMod val="115000"/>
                  </a:schemeClr>
                </a:gs>
                <a:gs pos="84000">
                  <a:schemeClr val="accent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5109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08B5C7-CACD-43F8-A5B6-316F205994C1}"/>
              </a:ext>
            </a:extLst>
          </p:cNvPr>
          <p:cNvSpPr txBox="1"/>
          <p:nvPr/>
        </p:nvSpPr>
        <p:spPr>
          <a:xfrm>
            <a:off x="2304959" y="653748"/>
            <a:ext cx="7076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638831-AB2C-42D3-BF21-2A137BC27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299" y="1941144"/>
            <a:ext cx="4465983" cy="3630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9073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94AD49-732B-4439-9C24-2C9EE9BFE226}"/>
              </a:ext>
            </a:extLst>
          </p:cNvPr>
          <p:cNvSpPr/>
          <p:nvPr/>
        </p:nvSpPr>
        <p:spPr>
          <a:xfrm>
            <a:off x="1033347" y="1316011"/>
            <a:ext cx="282797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প্রার্থী</a:t>
            </a:r>
            <a:endParaRPr lang="bn-BD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74B943-5F97-47E7-A9AF-1748F4D8190A}"/>
              </a:ext>
            </a:extLst>
          </p:cNvPr>
          <p:cNvSpPr/>
          <p:nvPr/>
        </p:nvSpPr>
        <p:spPr>
          <a:xfrm>
            <a:off x="1033347" y="2587490"/>
            <a:ext cx="282797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হিমশীতল</a:t>
            </a:r>
            <a:endParaRPr lang="bn-BD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BA0952-0F24-4EF0-BC01-088402C56B89}"/>
              </a:ext>
            </a:extLst>
          </p:cNvPr>
          <p:cNvSpPr/>
          <p:nvPr/>
        </p:nvSpPr>
        <p:spPr>
          <a:xfrm>
            <a:off x="1033349" y="4092969"/>
            <a:ext cx="282797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অগ্নিপিন্ড</a:t>
            </a:r>
            <a:endParaRPr lang="bn-BD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46561F-A08A-4E34-B631-75CEA8D2D1CC}"/>
              </a:ext>
            </a:extLst>
          </p:cNvPr>
          <p:cNvSpPr/>
          <p:nvPr/>
        </p:nvSpPr>
        <p:spPr>
          <a:xfrm>
            <a:off x="971422" y="5541988"/>
            <a:ext cx="295182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স্যাঁত স্যাঁতে</a:t>
            </a:r>
            <a:endParaRPr lang="bn-BD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CCF564-DE98-4049-AE1A-8469FE239929}"/>
              </a:ext>
            </a:extLst>
          </p:cNvPr>
          <p:cNvSpPr/>
          <p:nvPr/>
        </p:nvSpPr>
        <p:spPr>
          <a:xfrm>
            <a:off x="3861321" y="561144"/>
            <a:ext cx="4376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শব্দার্থের অর্থগুলো জেনে নেই </a:t>
            </a:r>
            <a:endParaRPr lang="bn-BD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1AF5DC-439B-42DC-B030-CF9B73F5B91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673" y="1316011"/>
            <a:ext cx="2501143" cy="996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575844-3195-4244-8541-60564C2919B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547" y="3803923"/>
            <a:ext cx="2501143" cy="996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6C2765-D021-4CEA-88E4-D25FCB5240F2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631" y="5302788"/>
            <a:ext cx="2501143" cy="1066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7CDD51-39FC-40E4-9D6A-A8FA8D4CDA65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547" y="2529319"/>
            <a:ext cx="2501143" cy="996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2639F87-807C-4E67-9B93-28E985A2D64F}"/>
              </a:ext>
            </a:extLst>
          </p:cNvPr>
          <p:cNvSpPr/>
          <p:nvPr/>
        </p:nvSpPr>
        <p:spPr>
          <a:xfrm>
            <a:off x="7267433" y="1358954"/>
            <a:ext cx="4162567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প্রার্থনাকারী,আবেদনকারী।</a:t>
            </a:r>
            <a:endParaRPr lang="bn-BD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5AEA79-49E9-4FBD-A9FB-807FF9617122}"/>
              </a:ext>
            </a:extLst>
          </p:cNvPr>
          <p:cNvSpPr/>
          <p:nvPr/>
        </p:nvSpPr>
        <p:spPr>
          <a:xfrm>
            <a:off x="7267432" y="2529319"/>
            <a:ext cx="4162567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তুষারের মতো ঠান্ডা ।</a:t>
            </a:r>
            <a:endParaRPr lang="bn-BD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A66FCF-7276-4C2C-8522-4802BC474988}"/>
              </a:ext>
            </a:extLst>
          </p:cNvPr>
          <p:cNvSpPr/>
          <p:nvPr/>
        </p:nvSpPr>
        <p:spPr>
          <a:xfrm>
            <a:off x="7267432" y="3948098"/>
            <a:ext cx="4162567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আগুনের গোলা ।</a:t>
            </a:r>
            <a:endParaRPr lang="bn-BD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39E665-DC28-48EE-A177-96014B89A12C}"/>
              </a:ext>
            </a:extLst>
          </p:cNvPr>
          <p:cNvSpPr/>
          <p:nvPr/>
        </p:nvSpPr>
        <p:spPr>
          <a:xfrm>
            <a:off x="7267432" y="5491096"/>
            <a:ext cx="395314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ভিজে ভিজে ভাবযুক্ত ।</a:t>
            </a:r>
            <a:endParaRPr lang="bn-BD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43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13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4DF6D5-3717-4F5E-8030-9182729376B8}"/>
              </a:ext>
            </a:extLst>
          </p:cNvPr>
          <p:cNvSpPr/>
          <p:nvPr/>
        </p:nvSpPr>
        <p:spPr>
          <a:xfrm>
            <a:off x="4412973" y="662608"/>
            <a:ext cx="3569539" cy="72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00944B-EB12-42D0-86B2-282262DD3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75" y="1841275"/>
            <a:ext cx="4526850" cy="2771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838ACB-B549-4896-B674-06E3E2AB6B94}"/>
              </a:ext>
            </a:extLst>
          </p:cNvPr>
          <p:cNvSpPr/>
          <p:nvPr/>
        </p:nvSpPr>
        <p:spPr>
          <a:xfrm>
            <a:off x="1656522" y="5090887"/>
            <a:ext cx="10071652" cy="1104505"/>
          </a:xfrm>
          <a:prstGeom prst="rect">
            <a:avLst/>
          </a:prstGeom>
          <a:ln w="15875" cmpd="thickThin">
            <a:solidFill>
              <a:srgbClr val="00990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প্রার্থী, হিমশীতল, ও অগ্নিপিন্ড এই তিনটি শব্দের অর্থ খাতায় লিখ ।</a:t>
            </a:r>
          </a:p>
        </p:txBody>
      </p:sp>
    </p:spTree>
    <p:extLst>
      <p:ext uri="{BB962C8B-B14F-4D97-AF65-F5344CB8AC3E}">
        <p14:creationId xmlns:p14="http://schemas.microsoft.com/office/powerpoint/2010/main" val="146639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032AD7-1BE0-4034-B26A-E5DBCEF4CCB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74" y="621726"/>
            <a:ext cx="3008244" cy="24792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6D0148-010E-4A1E-9BE0-5F431B493C1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751" y="621724"/>
            <a:ext cx="2499666" cy="24792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9018D9-5533-46FA-A509-FE2CBDF134FA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98" y="621724"/>
            <a:ext cx="2664954" cy="24792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ED504C-9685-4BAB-9DE5-B52FCCFC6380}"/>
              </a:ext>
            </a:extLst>
          </p:cNvPr>
          <p:cNvSpPr txBox="1"/>
          <p:nvPr/>
        </p:nvSpPr>
        <p:spPr>
          <a:xfrm>
            <a:off x="345577" y="3101007"/>
            <a:ext cx="11500846" cy="3418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 সূর্য ! শীতের সূর্য !</a:t>
            </a:r>
          </a:p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হিমশীতল সুদীর্ঘ রাত তোমার প্রতিক্ষায়</a:t>
            </a:r>
          </a:p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থাকি</a:t>
            </a:r>
          </a:p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 প্রতিক্ষা করে থাকে কৃষকের চঞ্চল চোখ </a:t>
            </a:r>
          </a:p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ধানকাটার রোমাঞ্চকর দিনগুলিরর জন্য ।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1424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5000">
        <p14:honeycomb/>
      </p:transition>
    </mc:Choice>
    <mc:Fallback>
      <p:transition spd="slow" advTm="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96972B-9A06-49AF-92C6-0A22B1F5F80E}"/>
              </a:ext>
            </a:extLst>
          </p:cNvPr>
          <p:cNvSpPr txBox="1"/>
          <p:nvPr/>
        </p:nvSpPr>
        <p:spPr>
          <a:xfrm>
            <a:off x="386555" y="3134648"/>
            <a:ext cx="1161991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 সূর্য , তুমি তো জানো,</a:t>
            </a:r>
          </a:p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গরম কাপড়ের কত অভাব ।</a:t>
            </a:r>
          </a:p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সারারাত খড়কুটো জ্বালিয়ে </a:t>
            </a:r>
          </a:p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টুকরো কাপড়ে কান ঢেকে,</a:t>
            </a:r>
          </a:p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 কষ্টে আমরা শীত আটকাই 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1045F0-AFDE-44DD-BBBC-B02118A1A4C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2" y="611577"/>
            <a:ext cx="3403562" cy="2290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8E35C7-CBAD-42C0-B02A-E4F0C87E314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611578"/>
            <a:ext cx="3403562" cy="24200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E72881C-6DB2-4BE3-9D0F-1D82F6D92F1B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508" y="611577"/>
            <a:ext cx="3530581" cy="2420012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48661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4000">
        <p15:prstTrans prst="peelOff"/>
      </p:transition>
    </mc:Choice>
    <mc:Fallback>
      <p:transition spd="slow" advTm="4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F23909-5625-45A2-93DA-282691ACB85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122" y="715350"/>
            <a:ext cx="3053517" cy="22080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913193-7104-4F91-95F5-97DB31F4EC2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61" y="715349"/>
            <a:ext cx="3275134" cy="22080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30A079-A818-4317-B171-992CF79125EB}"/>
              </a:ext>
            </a:extLst>
          </p:cNvPr>
          <p:cNvSpPr txBox="1"/>
          <p:nvPr/>
        </p:nvSpPr>
        <p:spPr>
          <a:xfrm>
            <a:off x="589211" y="3341883"/>
            <a:ext cx="1130461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সকালের এক টুকরো রোদ্দুর-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টুকরো সোনার চেয়ে ও মনে হয় দামি ।</a:t>
            </a:r>
          </a:p>
          <a:p>
            <a:pPr algn="ctr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 ছেড়ে আমরা এদিক ওদিকে যাই-</a:t>
            </a:r>
          </a:p>
          <a:p>
            <a:pPr algn="ctr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টুকরো রোদ্দুরের তৃষ্ণায় ।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C95D22-8D63-46E7-9F93-37EBC0CC1BD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433" y="715350"/>
            <a:ext cx="3275134" cy="22080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10386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265455-ED43-4DF1-B2B7-CB0D2F4F250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13" y="603737"/>
            <a:ext cx="3445047" cy="2487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7954BA-981E-4771-A2D8-B60B4AE557D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435" y="639933"/>
            <a:ext cx="3445047" cy="2487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D021DE-642A-4CB6-A7A7-0B92D9C4361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609" y="742122"/>
            <a:ext cx="3331078" cy="2385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8BC6CA-1EEC-4C67-AB79-A4D5676B165F}"/>
              </a:ext>
            </a:extLst>
          </p:cNvPr>
          <p:cNvSpPr txBox="1"/>
          <p:nvPr/>
        </p:nvSpPr>
        <p:spPr>
          <a:xfrm>
            <a:off x="447637" y="3252286"/>
            <a:ext cx="115426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হে সূর্য !</a:t>
            </a:r>
          </a:p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তুমি আমাদের স্যাঁত স্যাঁতে ভিজে ঘরে</a:t>
            </a:r>
          </a:p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উত্তাপ আর আলো দিও,</a:t>
            </a:r>
          </a:p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আর উত্তাপ দিও </a:t>
            </a:r>
          </a:p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রাস্তার ধারের  ঐ উলঙ্গ ছেলেটাকে ।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190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312410-EC79-4952-AD19-A9ADA7949B6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06" y="580291"/>
            <a:ext cx="2446588" cy="1614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18036A-3A31-4F9A-A72A-311D2DB6472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802" y="580291"/>
            <a:ext cx="2446588" cy="1614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C3DE5B-2042-4302-A3C9-EBE432EF982E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03" y="580291"/>
            <a:ext cx="2345383" cy="1614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90037D-58C9-482B-BE2C-2EA38E541872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999" y="580291"/>
            <a:ext cx="2750195" cy="1712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632BE9-43C4-497B-9CE9-244D54EE9D43}"/>
              </a:ext>
            </a:extLst>
          </p:cNvPr>
          <p:cNvSpPr txBox="1"/>
          <p:nvPr/>
        </p:nvSpPr>
        <p:spPr>
          <a:xfrm>
            <a:off x="474806" y="2194560"/>
            <a:ext cx="1154264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হে সূর্য !</a:t>
            </a:r>
          </a:p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তুমি আমাদের উত্তাপ দিও-</a:t>
            </a:r>
          </a:p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শুনেছি, তুমি এক জ্বলন্ত অগ্নিপিন্ড,</a:t>
            </a:r>
          </a:p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তোমার কাছে উত্তাপ পেয়ে পেয়ে</a:t>
            </a:r>
          </a:p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একদিন হয়তো আমরা প্রত্যেকেই</a:t>
            </a:r>
          </a:p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এক একটা জ্বলন্ত অগ্নিপিন্ডে পরিণত হব !</a:t>
            </a:r>
          </a:p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তারপর সেই উত্তাপে যখন পুড়বে আমাদের জড়তা,</a:t>
            </a:r>
          </a:p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তখন হয়তো গরম কাপড়ে ঢেকে দিতে পারব </a:t>
            </a:r>
          </a:p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রাস্তার ধারের ঐ উলঙ্গ ছেলেটাকে ।</a:t>
            </a:r>
          </a:p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 কিন্তু আমরা তোমার অকৃপণ উত্তাপের প্রার্থী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5318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heel spokes="1"/>
      </p:transition>
    </mc:Choice>
    <mc:Fallback>
      <p:transition spd="slow">
        <p:wheel spokes="1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668A60-ED08-46EA-918D-1BCB11975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972" y="1907177"/>
            <a:ext cx="3784723" cy="2464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7ACB665-F08F-4A02-A2CD-A91D37C6CFF3}"/>
              </a:ext>
            </a:extLst>
          </p:cNvPr>
          <p:cNvSpPr/>
          <p:nvPr/>
        </p:nvSpPr>
        <p:spPr>
          <a:xfrm>
            <a:off x="4520563" y="628486"/>
            <a:ext cx="3569539" cy="72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দলগত  কাজ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CACFE2-A87E-426E-91AF-1E7A159C6565}"/>
              </a:ext>
            </a:extLst>
          </p:cNvPr>
          <p:cNvSpPr/>
          <p:nvPr/>
        </p:nvSpPr>
        <p:spPr>
          <a:xfrm>
            <a:off x="1677318" y="4950823"/>
            <a:ext cx="10152592" cy="1104505"/>
          </a:xfrm>
          <a:prstGeom prst="rect">
            <a:avLst/>
          </a:prstGeom>
          <a:ln w="15875" cmpd="thickThin">
            <a:solidFill>
              <a:srgbClr val="00990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কবিতায় শীতার্ত দরিদ্র মানুষের প্রতি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মমত্ববোধ ফুটে উঠেছে তা বর্ণনা করে খাতায় লেখ ।</a:t>
            </a:r>
          </a:p>
        </p:txBody>
      </p:sp>
    </p:spTree>
    <p:extLst>
      <p:ext uri="{BB962C8B-B14F-4D97-AF65-F5344CB8AC3E}">
        <p14:creationId xmlns:p14="http://schemas.microsoft.com/office/powerpoint/2010/main" val="233901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E863B0-6EEE-4215-879F-F02BE1F2B89D}"/>
              </a:ext>
            </a:extLst>
          </p:cNvPr>
          <p:cNvSpPr/>
          <p:nvPr/>
        </p:nvSpPr>
        <p:spPr>
          <a:xfrm>
            <a:off x="9399896" y="849285"/>
            <a:ext cx="17186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dirty="0">
                <a:ln w="0"/>
                <a:latin typeface="NikoshBAN" pitchFamily="2" charset="0"/>
                <a:cs typeface="NikoshBAN" pitchFamily="2" charset="0"/>
              </a:rPr>
              <a:t>মূল্যায়ন</a:t>
            </a:r>
            <a:endParaRPr lang="bn-BD" sz="44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A50C05-BD79-4AA7-8E5B-89891928F895}"/>
              </a:ext>
            </a:extLst>
          </p:cNvPr>
          <p:cNvSpPr/>
          <p:nvPr/>
        </p:nvSpPr>
        <p:spPr>
          <a:xfrm>
            <a:off x="930959" y="1573379"/>
            <a:ext cx="84689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১। কবি সুকান্ত ভট্রাচার্য কত বছর বয়সে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F4CCAD-408A-4969-86D8-1E1285BEF31B}"/>
              </a:ext>
            </a:extLst>
          </p:cNvPr>
          <p:cNvSpPr/>
          <p:nvPr/>
        </p:nvSpPr>
        <p:spPr>
          <a:xfrm>
            <a:off x="930959" y="2296996"/>
            <a:ext cx="1626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◊</a:t>
            </a: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(ক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) ২১</a:t>
            </a:r>
            <a:endParaRPr lang="bn-BD" sz="24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BB081A-4084-43A0-88DD-10DD3B2DCA6D}"/>
              </a:ext>
            </a:extLst>
          </p:cNvPr>
          <p:cNvSpPr/>
          <p:nvPr/>
        </p:nvSpPr>
        <p:spPr>
          <a:xfrm>
            <a:off x="2557289" y="2306324"/>
            <a:ext cx="1608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খ</a:t>
            </a: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২২</a:t>
            </a:r>
            <a:endParaRPr lang="bn-BD" sz="24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A4667D-E873-4D39-96C3-7214BF5AD89E}"/>
              </a:ext>
            </a:extLst>
          </p:cNvPr>
          <p:cNvSpPr/>
          <p:nvPr/>
        </p:nvSpPr>
        <p:spPr>
          <a:xfrm>
            <a:off x="4420880" y="2240059"/>
            <a:ext cx="19717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গ</a:t>
            </a: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২৩</a:t>
            </a:r>
            <a:endParaRPr lang="bn-BD" sz="24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A08FE6-F540-4E7C-BECB-67219DD63B97}"/>
              </a:ext>
            </a:extLst>
          </p:cNvPr>
          <p:cNvSpPr/>
          <p:nvPr/>
        </p:nvSpPr>
        <p:spPr>
          <a:xfrm>
            <a:off x="6820582" y="2165116"/>
            <a:ext cx="18297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ঘ</a:t>
            </a: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২৫</a:t>
            </a:r>
            <a:endParaRPr lang="bn-BD" sz="24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0506F6-D3CD-4080-86A0-C921A8D2F8AC}"/>
              </a:ext>
            </a:extLst>
          </p:cNvPr>
          <p:cNvSpPr/>
          <p:nvPr/>
        </p:nvSpPr>
        <p:spPr>
          <a:xfrm>
            <a:off x="905075" y="3004541"/>
            <a:ext cx="103818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২। সকালের এক টুকরো রোদকে কার সাথে তুলনা করা হয়েছে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312943-8408-4EBC-A0AF-3E8617E2D1A7}"/>
              </a:ext>
            </a:extLst>
          </p:cNvPr>
          <p:cNvSpPr/>
          <p:nvPr/>
        </p:nvSpPr>
        <p:spPr>
          <a:xfrm>
            <a:off x="703851" y="4735798"/>
            <a:ext cx="65726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৩। ‘প্রার্থী’কবিতাটি কোন কাব্যগ্রন্থ থেকে সংকলিত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41F102-2830-46BB-BB98-97A77BC90F24}"/>
              </a:ext>
            </a:extLst>
          </p:cNvPr>
          <p:cNvSpPr txBox="1"/>
          <p:nvPr/>
        </p:nvSpPr>
        <p:spPr>
          <a:xfrm>
            <a:off x="764434" y="5560751"/>
            <a:ext cx="3600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৪। ‘হিমশীতল’ অর্থ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?</a:t>
            </a:r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85F3B9-1A61-480D-AEE7-E4C1888275B2}"/>
              </a:ext>
            </a:extLst>
          </p:cNvPr>
          <p:cNvSpPr/>
          <p:nvPr/>
        </p:nvSpPr>
        <p:spPr>
          <a:xfrm rot="60000">
            <a:off x="708188" y="3759993"/>
            <a:ext cx="30112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কৃষকের চঞ্চল চোখ</a:t>
            </a:r>
            <a:endParaRPr lang="bn-BD" sz="24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A6A150-1481-4289-B25F-121D65B6D2AA}"/>
              </a:ext>
            </a:extLst>
          </p:cNvPr>
          <p:cNvSpPr/>
          <p:nvPr/>
        </p:nvSpPr>
        <p:spPr>
          <a:xfrm rot="60000">
            <a:off x="3872135" y="3691995"/>
            <a:ext cx="22623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◊(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খ</a:t>
            </a: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এক টুকরো সোনা</a:t>
            </a:r>
            <a:endParaRPr lang="bn-BD" sz="24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E7F8FD-B764-4C81-9140-05486E94FD34}"/>
              </a:ext>
            </a:extLst>
          </p:cNvPr>
          <p:cNvSpPr/>
          <p:nvPr/>
        </p:nvSpPr>
        <p:spPr>
          <a:xfrm rot="60000" flipH="1">
            <a:off x="6220441" y="3741225"/>
            <a:ext cx="3343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(গ</a:t>
            </a: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এক টুকরো গরম কাপড় </a:t>
            </a:r>
            <a:endParaRPr lang="bn-BD" sz="24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E46891-D9E2-4589-98BC-56A9B2C96281}"/>
              </a:ext>
            </a:extLst>
          </p:cNvPr>
          <p:cNvSpPr/>
          <p:nvPr/>
        </p:nvSpPr>
        <p:spPr>
          <a:xfrm rot="60000">
            <a:off x="9650306" y="3544549"/>
            <a:ext cx="22529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ঘ</a:t>
            </a: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এক জলন্ত অগ্নিপিন্ড ।</a:t>
            </a:r>
            <a:endParaRPr lang="bn-BD" sz="24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2B9594-F68A-46EB-ACD7-F9808F94B15A}"/>
              </a:ext>
            </a:extLst>
          </p:cNvPr>
          <p:cNvSpPr/>
          <p:nvPr/>
        </p:nvSpPr>
        <p:spPr>
          <a:xfrm>
            <a:off x="7489795" y="4705019"/>
            <a:ext cx="2152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উঃ ‘ছাড়পত্র’।</a:t>
            </a:r>
            <a:endParaRPr lang="bn-BD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218E60-EA7F-4EB3-8FEA-21A07110D1D0}"/>
              </a:ext>
            </a:extLst>
          </p:cNvPr>
          <p:cNvSpPr/>
          <p:nvPr/>
        </p:nvSpPr>
        <p:spPr>
          <a:xfrm>
            <a:off x="4364687" y="5499195"/>
            <a:ext cx="4759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উঃ তুষারের মতো ঠান্ডা । </a:t>
            </a:r>
            <a:endParaRPr lang="bn-BD" sz="36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2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D57A55-EF00-4B14-A7F2-79FB2BDA177A}"/>
              </a:ext>
            </a:extLst>
          </p:cNvPr>
          <p:cNvSpPr/>
          <p:nvPr/>
        </p:nvSpPr>
        <p:spPr>
          <a:xfrm>
            <a:off x="4484406" y="666124"/>
            <a:ext cx="25127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400" b="1" u="sng" dirty="0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u="sng" dirty="0">
                <a:ln w="0"/>
                <a:latin typeface="NikoshBAN" pitchFamily="2" charset="0"/>
                <a:cs typeface="NikoshBAN" pitchFamily="2" charset="0"/>
              </a:rPr>
              <a:t>ড়ির</a:t>
            </a:r>
            <a:r>
              <a:rPr lang="bn-BD" sz="4400" b="1" u="sng" dirty="0">
                <a:ln w="0"/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938484-A0F2-4F0C-A112-5263B1DC86CF}"/>
              </a:ext>
            </a:extLst>
          </p:cNvPr>
          <p:cNvSpPr/>
          <p:nvPr/>
        </p:nvSpPr>
        <p:spPr>
          <a:xfrm>
            <a:off x="869852" y="5215986"/>
            <a:ext cx="10452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অসহায় দরিদ্র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শীতার্থ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 মানুষের প্রতি স্বচ্ছল মানুষের আচরণ সহা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ন</a:t>
            </a:r>
            <a:r>
              <a:rPr lang="as-IN" sz="3200" dirty="0">
                <a:ln w="0"/>
                <a:latin typeface="NikoshBAN" pitchFamily="2" charset="0"/>
                <a:cs typeface="NikoshBAN" pitchFamily="2" charset="0"/>
              </a:rPr>
              <a:t>ু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ভূতিশীল হওয়া উচিত’- এর স্বপক্ষে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দশ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 লাইনের একটি অনুচ্ছেদে তোমার অভিমত লিখে আনবে। </a:t>
            </a:r>
            <a:endParaRPr lang="en-US" sz="3200" dirty="0">
              <a:ln w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6AFD6F-2FB5-47B3-9FC5-A60BA3A54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277" y="1836988"/>
            <a:ext cx="5459897" cy="318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2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54535A-FFDF-4A1E-9E07-1DF9F05857A2}"/>
              </a:ext>
            </a:extLst>
          </p:cNvPr>
          <p:cNvSpPr/>
          <p:nvPr/>
        </p:nvSpPr>
        <p:spPr>
          <a:xfrm>
            <a:off x="650062" y="3782291"/>
            <a:ext cx="5186816" cy="20819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 শিউলি বেগম</a:t>
            </a:r>
          </a:p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আরজিদেবীপুর শিয়ালকোট আলিম মাদ্রাসা</a:t>
            </a:r>
            <a:endParaRPr lang="en-US" sz="3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পার্বতীপুর, দিনাজপুর।</a:t>
            </a:r>
            <a:endParaRPr lang="en-US" sz="3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CEC190-36C2-44FF-90EA-6B73FAB1F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128" y="1058231"/>
            <a:ext cx="2084769" cy="24352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930F1B-783C-4212-8D0D-AACFB4BBF728}"/>
              </a:ext>
            </a:extLst>
          </p:cNvPr>
          <p:cNvSpPr/>
          <p:nvPr/>
        </p:nvSpPr>
        <p:spPr>
          <a:xfrm>
            <a:off x="7707311" y="3976009"/>
            <a:ext cx="356209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শ্রেণি: অষ্টম</a:t>
            </a:r>
          </a:p>
          <a:p>
            <a:pPr algn="ctr"/>
            <a:r>
              <a:rPr lang="en-US" sz="32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বিষয়: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সাহিত্য কণিকা</a:t>
            </a:r>
            <a:endParaRPr lang="en-US" sz="32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সময়: ৫০ মিনিট</a:t>
            </a:r>
          </a:p>
          <a:p>
            <a:pPr algn="ctr"/>
            <a:r>
              <a:rPr lang="en-US" sz="32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তারিখ: ১০.3.২০২০ ইং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0B41EC-E7A7-45CD-9FC8-473BE9DB34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24" y="1725323"/>
            <a:ext cx="450574" cy="4756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393EB8-D94D-4315-AF52-9F9A24C15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264" y="1186153"/>
            <a:ext cx="1963738" cy="2179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A800AC29-A7BA-422B-9284-6A58885D2110}"/>
              </a:ext>
            </a:extLst>
          </p:cNvPr>
          <p:cNvSpPr txBox="1"/>
          <p:nvPr/>
        </p:nvSpPr>
        <p:spPr>
          <a:xfrm>
            <a:off x="5616077" y="609001"/>
            <a:ext cx="1928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1887273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 dir="lu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EC8466-A622-4F28-A0E1-91CF59B8FBF9}"/>
              </a:ext>
            </a:extLst>
          </p:cNvPr>
          <p:cNvSpPr txBox="1"/>
          <p:nvPr/>
        </p:nvSpPr>
        <p:spPr>
          <a:xfrm>
            <a:off x="2209800" y="925447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n w="0"/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  <a:endParaRPr lang="en-US" sz="54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8393F8-34B5-4E3D-9323-79435E54504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25" y="2350599"/>
            <a:ext cx="5322149" cy="35819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881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2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2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C89089-A410-4066-9BDE-9CD6D1DAA3F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739" y="2005039"/>
            <a:ext cx="5327374" cy="2847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F610E9-6306-4836-9705-E24E259011F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7" y="2057400"/>
            <a:ext cx="4558747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A77FBA-EE95-4DE9-9C89-FE68150FC1EB}"/>
              </a:ext>
            </a:extLst>
          </p:cNvPr>
          <p:cNvSpPr txBox="1"/>
          <p:nvPr/>
        </p:nvSpPr>
        <p:spPr>
          <a:xfrm>
            <a:off x="3233530" y="693796"/>
            <a:ext cx="55394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দুটিতে কী দেখতে পাচ্ছ 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D23463-0D60-4E5A-AD70-628EA2DC4F9F}"/>
              </a:ext>
            </a:extLst>
          </p:cNvPr>
          <p:cNvSpPr txBox="1"/>
          <p:nvPr/>
        </p:nvSpPr>
        <p:spPr>
          <a:xfrm>
            <a:off x="662609" y="5010042"/>
            <a:ext cx="49960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কেউ খড়খুটো জ্বালিয়ে আগুন তাপছে ।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DA82EA-4303-444B-B7D6-61526E0AD04B}"/>
              </a:ext>
            </a:extLst>
          </p:cNvPr>
          <p:cNvSpPr txBox="1"/>
          <p:nvPr/>
        </p:nvSpPr>
        <p:spPr>
          <a:xfrm>
            <a:off x="6248400" y="5010041"/>
            <a:ext cx="49960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কেউ কাঁথা বা কম্বল গায়ে ঘুমাচ্ছে । </a:t>
            </a:r>
          </a:p>
        </p:txBody>
      </p:sp>
    </p:spTree>
    <p:extLst>
      <p:ext uri="{BB962C8B-B14F-4D97-AF65-F5344CB8AC3E}">
        <p14:creationId xmlns:p14="http://schemas.microsoft.com/office/powerpoint/2010/main" val="33124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8F8F288-C57A-4442-8F84-05443744754D}"/>
              </a:ext>
            </a:extLst>
          </p:cNvPr>
          <p:cNvGrpSpPr/>
          <p:nvPr/>
        </p:nvGrpSpPr>
        <p:grpSpPr>
          <a:xfrm>
            <a:off x="1611795" y="854764"/>
            <a:ext cx="8968409" cy="5399280"/>
            <a:chOff x="477078" y="669234"/>
            <a:chExt cx="8968409" cy="539928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9CBE81F-EB80-4F72-AFA0-1D1F14129699}"/>
                </a:ext>
              </a:extLst>
            </p:cNvPr>
            <p:cNvSpPr txBox="1"/>
            <p:nvPr/>
          </p:nvSpPr>
          <p:spPr>
            <a:xfrm>
              <a:off x="3226904" y="669235"/>
              <a:ext cx="5433391" cy="132343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প্রার্থী</a:t>
              </a:r>
            </a:p>
            <a:p>
              <a:pPr algn="ctr"/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সুকান্ত ভট্রাচার্য 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67A58BB-80D2-4D41-BCBA-6E3BD047C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1765" y="2663687"/>
              <a:ext cx="5923722" cy="340482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  <p:sp>
          <p:nvSpPr>
            <p:cNvPr id="5" name="Ribbon: Tilted Down 4">
              <a:extLst>
                <a:ext uri="{FF2B5EF4-FFF2-40B4-BE49-F238E27FC236}">
                  <a16:creationId xmlns:a16="http://schemas.microsoft.com/office/drawing/2014/main" id="{095DBE79-6664-42C2-B5B6-3BD27A5D4F26}"/>
                </a:ext>
              </a:extLst>
            </p:cNvPr>
            <p:cNvSpPr/>
            <p:nvPr/>
          </p:nvSpPr>
          <p:spPr>
            <a:xfrm>
              <a:off x="477078" y="669234"/>
              <a:ext cx="3829879" cy="1994453"/>
            </a:xfrm>
            <a:prstGeom prst="ribb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5059685-2F39-4866-A57B-CE8E2BA67D3A}"/>
                </a:ext>
              </a:extLst>
            </p:cNvPr>
            <p:cNvSpPr txBox="1"/>
            <p:nvPr/>
          </p:nvSpPr>
          <p:spPr>
            <a:xfrm>
              <a:off x="1524000" y="1139687"/>
              <a:ext cx="1553815" cy="120032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আজকের পাঠ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803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7726C4-E4AB-422F-A314-41A6515D9949}"/>
              </a:ext>
            </a:extLst>
          </p:cNvPr>
          <p:cNvSpPr/>
          <p:nvPr/>
        </p:nvSpPr>
        <p:spPr>
          <a:xfrm>
            <a:off x="4279187" y="692053"/>
            <a:ext cx="2327044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09AB297-0CF1-43AA-92CA-752C2EBA6FD9}"/>
              </a:ext>
            </a:extLst>
          </p:cNvPr>
          <p:cNvGrpSpPr/>
          <p:nvPr/>
        </p:nvGrpSpPr>
        <p:grpSpPr>
          <a:xfrm>
            <a:off x="1385051" y="2063778"/>
            <a:ext cx="9898977" cy="4054820"/>
            <a:chOff x="1058834" y="1692948"/>
            <a:chExt cx="9898977" cy="405482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064A0B-4B15-47AB-B953-F9D71374EF44}"/>
                </a:ext>
              </a:extLst>
            </p:cNvPr>
            <p:cNvSpPr txBox="1"/>
            <p:nvPr/>
          </p:nvSpPr>
          <p:spPr>
            <a:xfrm>
              <a:off x="1985250" y="1692948"/>
              <a:ext cx="4962131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75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3600" b="1" u="sng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এই পাঠ শেষে শিক্ষার্থীরা</a:t>
              </a:r>
              <a:r>
                <a:rPr lang="en-US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..</a:t>
              </a:r>
              <a:r>
                <a:rPr lang="bn-IN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endPara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9A5035D-A4B9-439B-AF1B-A0B863B66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51049">
              <a:off x="1065467" y="4830531"/>
              <a:ext cx="884615" cy="82876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9DB4B6D-AF9A-415A-94F8-926E9C03C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51049">
              <a:off x="1058834" y="4041106"/>
              <a:ext cx="884615" cy="79562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23DF065-1FF0-4DFC-A464-B2C3FC3E1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51049">
              <a:off x="1094136" y="3236912"/>
              <a:ext cx="884615" cy="79562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818AE06-41E7-4D7D-B2CD-FDBF00991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51049">
              <a:off x="1094135" y="2439140"/>
              <a:ext cx="884614" cy="79562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F156826-961B-47FF-9BBD-E7A85497EE30}"/>
                </a:ext>
              </a:extLst>
            </p:cNvPr>
            <p:cNvSpPr/>
            <p:nvPr/>
          </p:nvSpPr>
          <p:spPr>
            <a:xfrm>
              <a:off x="1276072" y="2463821"/>
              <a:ext cx="574232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en-US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DCD3759-151B-4395-8E6F-ACEFB5EEE301}"/>
                </a:ext>
              </a:extLst>
            </p:cNvPr>
            <p:cNvSpPr/>
            <p:nvPr/>
          </p:nvSpPr>
          <p:spPr>
            <a:xfrm>
              <a:off x="1244124" y="4889516"/>
              <a:ext cx="638129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bn-BD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 </a:t>
              </a:r>
              <a:endPara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8728A60-3A2E-41B3-95C7-29FE4213E876}"/>
                </a:ext>
              </a:extLst>
            </p:cNvPr>
            <p:cNvSpPr/>
            <p:nvPr/>
          </p:nvSpPr>
          <p:spPr>
            <a:xfrm>
              <a:off x="1215800" y="3261593"/>
              <a:ext cx="641283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২.</a:t>
              </a:r>
              <a:r>
                <a:rPr lang="bn-BD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D6740F4-3E29-49E7-B3DC-456B08B4CB28}"/>
                </a:ext>
              </a:extLst>
            </p:cNvPr>
            <p:cNvSpPr/>
            <p:nvPr/>
          </p:nvSpPr>
          <p:spPr>
            <a:xfrm>
              <a:off x="1144103" y="4067104"/>
              <a:ext cx="74524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BD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 </a:t>
              </a:r>
              <a:endPara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48668AF-BD62-4D4F-8B5B-4B3631ACD7C5}"/>
                </a:ext>
              </a:extLst>
            </p:cNvPr>
            <p:cNvGrpSpPr/>
            <p:nvPr/>
          </p:nvGrpSpPr>
          <p:grpSpPr>
            <a:xfrm>
              <a:off x="1971645" y="2491818"/>
              <a:ext cx="8986166" cy="3255950"/>
              <a:chOff x="1986634" y="2491818"/>
              <a:chExt cx="9573995" cy="3255950"/>
            </a:xfrm>
          </p:grpSpPr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1A358F03-54A4-4264-8F91-3D7E33BE1927}"/>
                  </a:ext>
                </a:extLst>
              </p:cNvPr>
              <p:cNvSpPr/>
              <p:nvPr/>
            </p:nvSpPr>
            <p:spPr>
              <a:xfrm>
                <a:off x="2016611" y="3201758"/>
                <a:ext cx="9544018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pPr marL="0" lvl="1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কবিতাটি শুদ্ধ উচ্চারণে পড়তে পারবে;</a:t>
                </a:r>
                <a:endPara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A0DAD4C3-954B-4335-B5AE-C3FF462A402E}"/>
                  </a:ext>
                </a:extLst>
              </p:cNvPr>
              <p:cNvGrpSpPr/>
              <p:nvPr/>
            </p:nvGrpSpPr>
            <p:grpSpPr>
              <a:xfrm>
                <a:off x="1986634" y="2491818"/>
                <a:ext cx="9573995" cy="3255950"/>
                <a:chOff x="1986634" y="2491818"/>
                <a:chExt cx="9573995" cy="3255950"/>
              </a:xfrm>
            </p:grpSpPr>
            <p:sp>
              <p:nvSpPr>
                <p:cNvPr id="16" name="Freeform 7">
                  <a:extLst>
                    <a:ext uri="{FF2B5EF4-FFF2-40B4-BE49-F238E27FC236}">
                      <a16:creationId xmlns:a16="http://schemas.microsoft.com/office/drawing/2014/main" id="{003E2D70-744C-4F3D-8323-1EAE17A626EC}"/>
                    </a:ext>
                  </a:extLst>
                </p:cNvPr>
                <p:cNvSpPr/>
                <p:nvPr/>
              </p:nvSpPr>
              <p:spPr>
                <a:xfrm>
                  <a:off x="2016611" y="2491818"/>
                  <a:ext cx="9544018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US" sz="3200" b="1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কবি পরিচিতি উল্লেখ করতে পারবে</a:t>
                  </a:r>
                  <a:r>
                    <a:rPr lang="en-US" sz="2800" b="1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;</a:t>
                  </a:r>
                </a:p>
              </p:txBody>
            </p:sp>
            <p:sp>
              <p:nvSpPr>
                <p:cNvPr id="17" name="Freeform 9">
                  <a:extLst>
                    <a:ext uri="{FF2B5EF4-FFF2-40B4-BE49-F238E27FC236}">
                      <a16:creationId xmlns:a16="http://schemas.microsoft.com/office/drawing/2014/main" id="{E473C633-9ADD-4668-9787-5C74B40D00CD}"/>
                    </a:ext>
                  </a:extLst>
                </p:cNvPr>
                <p:cNvSpPr/>
                <p:nvPr/>
              </p:nvSpPr>
              <p:spPr>
                <a:xfrm>
                  <a:off x="2000240" y="3933563"/>
                  <a:ext cx="9544019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US" sz="3200" b="1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নতুন শব্দগুলোর অর্থ লিখতে পারবে;</a:t>
                  </a:r>
                  <a:endPara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8" name="Freeform 10">
                  <a:extLst>
                    <a:ext uri="{FF2B5EF4-FFF2-40B4-BE49-F238E27FC236}">
                      <a16:creationId xmlns:a16="http://schemas.microsoft.com/office/drawing/2014/main" id="{4ABC1992-F396-4D51-8B6F-683BA8D96561}"/>
                    </a:ext>
                  </a:extLst>
                </p:cNvPr>
                <p:cNvSpPr/>
                <p:nvPr/>
              </p:nvSpPr>
              <p:spPr>
                <a:xfrm>
                  <a:off x="2016614" y="4645284"/>
                  <a:ext cx="9509760" cy="1102484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623888" indent="-623888">
                    <a:defRPr/>
                  </a:pPr>
                  <a:r>
                    <a:rPr lang="en-US" sz="3200" b="1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কবিতায় শীতার্ত মানুষের প্রতি যে মমত্ববোধ ফুটে উঠেছে তা </a:t>
                  </a:r>
                </a:p>
                <a:p>
                  <a:pPr marL="623888" indent="-623888">
                    <a:defRPr/>
                  </a:pPr>
                  <a:r>
                    <a:rPr lang="en-US" sz="3200" b="1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বর্ণনা করতে পারবে।</a:t>
                  </a:r>
                </a:p>
              </p:txBody>
            </p: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92A4D9E3-22D3-4068-985D-78AB2577D282}"/>
                    </a:ext>
                  </a:extLst>
                </p:cNvPr>
                <p:cNvCxnSpPr/>
                <p:nvPr/>
              </p:nvCxnSpPr>
              <p:spPr>
                <a:xfrm flipH="1">
                  <a:off x="1986634" y="2500784"/>
                  <a:ext cx="11364" cy="3246984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29564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55A7579-97F4-4594-9BBB-E85D6AA8E247}"/>
              </a:ext>
            </a:extLst>
          </p:cNvPr>
          <p:cNvSpPr txBox="1"/>
          <p:nvPr/>
        </p:nvSpPr>
        <p:spPr>
          <a:xfrm>
            <a:off x="418193" y="1962458"/>
            <a:ext cx="1160584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সুকান্ত ভট্রাচার্য ১৯২৬ খ্রীষ্টাব্দে কলকাতার মাতুলালয়ে জন্মগ্রহণ করেন । তার পৈতৃক নিবাস গোপালগঞ্জের কোটালিপাড়ায় । নিম্ন মধ্যবৃত্ত পরিবারের এই সন্তান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অল্প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বয়সেই শোষিত-নিপীড়িত মানুষের মুক্তির আন্দোলনে নিজেকে সম্পৃক্ত করে তোলেন । বামপন্থি-বিপ্লবী কবি হিসেবে খ্যাতি অর্জন করেন ।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বঞ্চনাকাতর মানুষের জীবন- যন্ত্রনার চিত্র যেমন তাঁর কবিতায় অংকিত হয়েছে তেমনি প্রতিবাদ ও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বিদ্রোহের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উচ্চারিত হয়েছে ।তিনি সেকালের দৈনিক পত্রিকা ‘স্বাধীনতা’র কিশোর সভা অংশের প্রতিষ্ঠাতা সম্পাদক ছিলেন ।  তার কবিতায় মানব মুক্তির জয়গান বলিষ্ঠভাবে উচ্চারিত হয়েছে । তাঁর রচিত কাব্যগ্রন্থ্যের নামঃ ‘ছাড়পত্র’, ‘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ঘুম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নেই’, ‘পূর্বাভাস’, ‘অভিযান’, ‘হরতাল’ ও ‘গীতিগুচ্ছ’ । সুকান্ত ভট্রাচার্য ১৯৪৭ খ্রিষ্টাব্দে মাত্র একুশ বছর বয়সে যক্ষায় আক্রান্ত হয়ে কলকাতায় মৃত্যু বরণ করেন ।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5B02F48-4264-4DE5-AB83-B037F134A294}"/>
              </a:ext>
            </a:extLst>
          </p:cNvPr>
          <p:cNvGrpSpPr/>
          <p:nvPr/>
        </p:nvGrpSpPr>
        <p:grpSpPr>
          <a:xfrm>
            <a:off x="516835" y="546805"/>
            <a:ext cx="11370367" cy="1415653"/>
            <a:chOff x="5611971" y="426968"/>
            <a:chExt cx="6266638" cy="141565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FF326E2-C3BC-488D-9953-7432FFB04235}"/>
                </a:ext>
              </a:extLst>
            </p:cNvPr>
            <p:cNvSpPr txBox="1"/>
            <p:nvPr/>
          </p:nvSpPr>
          <p:spPr>
            <a:xfrm>
              <a:off x="5611971" y="657510"/>
              <a:ext cx="2328854" cy="615553"/>
            </a:xfrm>
            <a:prstGeom prst="rect">
              <a:avLst/>
            </a:prstGeom>
            <a:noFill/>
            <a:ln w="15875"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কবি পরিচিতি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463F837-6DF6-40B5-9FE7-FBCE1180A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4590" y="426968"/>
              <a:ext cx="3154019" cy="14156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19718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03353A-389A-40DC-9900-C6B6EFFB064E}"/>
              </a:ext>
            </a:extLst>
          </p:cNvPr>
          <p:cNvSpPr/>
          <p:nvPr/>
        </p:nvSpPr>
        <p:spPr>
          <a:xfrm>
            <a:off x="4391569" y="530106"/>
            <a:ext cx="2987897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495C1F-14A4-40E2-8C58-489CFA29A8BF}"/>
              </a:ext>
            </a:extLst>
          </p:cNvPr>
          <p:cNvSpPr/>
          <p:nvPr/>
        </p:nvSpPr>
        <p:spPr>
          <a:xfrm>
            <a:off x="2116132" y="5043907"/>
            <a:ext cx="8786191" cy="1104505"/>
          </a:xfrm>
          <a:prstGeom prst="rect">
            <a:avLst/>
          </a:prstGeom>
          <a:ln w="15875" cmpd="thickThin">
            <a:solidFill>
              <a:srgbClr val="00990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  সুকান্ত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ভট্রাচার্যের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জন্মপরিচয়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লিখ 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A7F69C-F748-4DB2-BF8F-B720FE1EC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851" y="1797958"/>
            <a:ext cx="4452731" cy="2747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35003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1B9A94A-92F6-4E95-A14D-F859EE42C957}"/>
              </a:ext>
            </a:extLst>
          </p:cNvPr>
          <p:cNvGrpSpPr/>
          <p:nvPr/>
        </p:nvGrpSpPr>
        <p:grpSpPr>
          <a:xfrm>
            <a:off x="4890054" y="553278"/>
            <a:ext cx="7116416" cy="6026589"/>
            <a:chOff x="3909391" y="437322"/>
            <a:chExt cx="8136835" cy="601648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415B11C-3C9D-4F6C-8BF6-0002EF059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1704" y="437322"/>
              <a:ext cx="4704522" cy="601648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3782807-7BAD-44B5-83D7-F69917CED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391" y="553278"/>
              <a:ext cx="3285505" cy="575144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38CD860-832A-458A-81B9-7B3B43F82CF1}"/>
              </a:ext>
            </a:extLst>
          </p:cNvPr>
          <p:cNvGrpSpPr/>
          <p:nvPr/>
        </p:nvGrpSpPr>
        <p:grpSpPr>
          <a:xfrm>
            <a:off x="1040298" y="669429"/>
            <a:ext cx="3061252" cy="1457739"/>
            <a:chOff x="1027046" y="845021"/>
            <a:chExt cx="3061252" cy="1457739"/>
          </a:xfrm>
        </p:grpSpPr>
        <p:sp>
          <p:nvSpPr>
            <p:cNvPr id="6" name="Rectangle: Diagonal Corners Rounded 5">
              <a:extLst>
                <a:ext uri="{FF2B5EF4-FFF2-40B4-BE49-F238E27FC236}">
                  <a16:creationId xmlns:a16="http://schemas.microsoft.com/office/drawing/2014/main" id="{F328E648-EA00-41B1-AC13-8D609AD3A7B8}"/>
                </a:ext>
              </a:extLst>
            </p:cNvPr>
            <p:cNvSpPr/>
            <p:nvPr/>
          </p:nvSpPr>
          <p:spPr>
            <a:xfrm>
              <a:off x="1027046" y="845021"/>
              <a:ext cx="3061252" cy="1457739"/>
            </a:xfrm>
            <a:prstGeom prst="round2DiagRect">
              <a:avLst>
                <a:gd name="adj1" fmla="val 16667"/>
                <a:gd name="adj2" fmla="val 0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5D19461-A482-4AA3-A065-C2038DA52E89}"/>
                </a:ext>
              </a:extLst>
            </p:cNvPr>
            <p:cNvSpPr txBox="1"/>
            <p:nvPr/>
          </p:nvSpPr>
          <p:spPr>
            <a:xfrm>
              <a:off x="1336615" y="1116537"/>
              <a:ext cx="25046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আদর্শ পাঠ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Rounded Rectangular Callout 11">
            <a:extLst>
              <a:ext uri="{FF2B5EF4-FFF2-40B4-BE49-F238E27FC236}">
                <a16:creationId xmlns:a16="http://schemas.microsoft.com/office/drawing/2014/main" id="{411811A9-2287-42DB-8A1F-6F1D449A0619}"/>
              </a:ext>
            </a:extLst>
          </p:cNvPr>
          <p:cNvSpPr/>
          <p:nvPr/>
        </p:nvSpPr>
        <p:spPr>
          <a:xfrm>
            <a:off x="1413212" y="5296501"/>
            <a:ext cx="2178128" cy="620554"/>
          </a:xfrm>
          <a:prstGeom prst="wedgeRoundRectCallout">
            <a:avLst>
              <a:gd name="adj1" fmla="val -17498"/>
              <a:gd name="adj2" fmla="val -171457"/>
              <a:gd name="adj3" fmla="val 16667"/>
            </a:avLst>
          </a:pr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BD" sz="32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ডিও</a:t>
            </a:r>
            <a:endParaRPr lang="en-US" sz="32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Voice 006_sd">
            <a:hlinkClick r:id="" action="ppaction://media"/>
            <a:extLst>
              <a:ext uri="{FF2B5EF4-FFF2-40B4-BE49-F238E27FC236}">
                <a16:creationId xmlns:a16="http://schemas.microsoft.com/office/drawing/2014/main" id="{087DEACE-44F5-412D-BC2E-D07FA1A0B6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97398" y="33489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82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10C784-A6D5-4F50-BD25-83DD1249B7C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689" y="2700997"/>
            <a:ext cx="5331451" cy="33481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3D53947-1E32-4B99-BA02-02C7E9A72CE4}"/>
              </a:ext>
            </a:extLst>
          </p:cNvPr>
          <p:cNvGrpSpPr/>
          <p:nvPr/>
        </p:nvGrpSpPr>
        <p:grpSpPr>
          <a:xfrm>
            <a:off x="3920401" y="808894"/>
            <a:ext cx="3061252" cy="1457739"/>
            <a:chOff x="4131417" y="454804"/>
            <a:chExt cx="3061252" cy="1457739"/>
          </a:xfrm>
        </p:grpSpPr>
        <p:sp>
          <p:nvSpPr>
            <p:cNvPr id="4" name="Rectangle: Diagonal Corners Rounded 3">
              <a:extLst>
                <a:ext uri="{FF2B5EF4-FFF2-40B4-BE49-F238E27FC236}">
                  <a16:creationId xmlns:a16="http://schemas.microsoft.com/office/drawing/2014/main" id="{82787D4F-DBF2-4EB3-8984-66E203BB12E4}"/>
                </a:ext>
              </a:extLst>
            </p:cNvPr>
            <p:cNvSpPr/>
            <p:nvPr/>
          </p:nvSpPr>
          <p:spPr>
            <a:xfrm>
              <a:off x="4131417" y="454804"/>
              <a:ext cx="3061252" cy="1457739"/>
            </a:xfrm>
            <a:prstGeom prst="round2DiagRect">
              <a:avLst>
                <a:gd name="adj1" fmla="val 16667"/>
                <a:gd name="adj2" fmla="val 0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CF01063-F64C-4910-A4AC-7533EABC19CB}"/>
                </a:ext>
              </a:extLst>
            </p:cNvPr>
            <p:cNvSpPr txBox="1"/>
            <p:nvPr/>
          </p:nvSpPr>
          <p:spPr>
            <a:xfrm>
              <a:off x="4269035" y="829730"/>
              <a:ext cx="25046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নীরব পাঠ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434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581</Words>
  <Application>Microsoft Office PowerPoint</Application>
  <PresentationFormat>Widescreen</PresentationFormat>
  <Paragraphs>96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PC</dc:creator>
  <cp:lastModifiedBy>USER PC</cp:lastModifiedBy>
  <cp:revision>13</cp:revision>
  <dcterms:created xsi:type="dcterms:W3CDTF">2020-12-11T16:45:12Z</dcterms:created>
  <dcterms:modified xsi:type="dcterms:W3CDTF">2020-12-14T01:16:41Z</dcterms:modified>
</cp:coreProperties>
</file>