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8" r:id="rId2"/>
    <p:sldId id="258" r:id="rId3"/>
    <p:sldId id="259" r:id="rId4"/>
    <p:sldId id="260" r:id="rId5"/>
    <p:sldId id="307" r:id="rId6"/>
    <p:sldId id="308" r:id="rId7"/>
    <p:sldId id="262" r:id="rId8"/>
    <p:sldId id="287" r:id="rId9"/>
    <p:sldId id="296" r:id="rId10"/>
    <p:sldId id="300" r:id="rId11"/>
    <p:sldId id="297" r:id="rId12"/>
    <p:sldId id="298" r:id="rId13"/>
    <p:sldId id="301" r:id="rId14"/>
    <p:sldId id="302" r:id="rId15"/>
    <p:sldId id="303" r:id="rId16"/>
    <p:sldId id="304" r:id="rId17"/>
    <p:sldId id="305" r:id="rId18"/>
    <p:sldId id="306" r:id="rId19"/>
    <p:sldId id="309" r:id="rId20"/>
    <p:sldId id="310" r:id="rId21"/>
    <p:sldId id="274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FF66FF"/>
    <a:srgbClr val="FF99FF"/>
    <a:srgbClr val="FFCC99"/>
    <a:srgbClr val="FF3399"/>
    <a:srgbClr val="A50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76" y="19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B99E-4E65-4F3D-A1F2-2835DF983B4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401AF-3C42-48C9-B704-38B5B2A8C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0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0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35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30.png"/><Relationship Id="rId2" Type="http://schemas.openxmlformats.org/officeDocument/2006/relationships/audio" Target="../media/audio1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28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CC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5732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533400"/>
            <a:ext cx="3124200" cy="1015663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2700" y="2286000"/>
            <a:ext cx="60960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অনুপাত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2700" y="3946267"/>
            <a:ext cx="60960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সমানুপাত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</a:t>
            </a:r>
          </a:p>
        </p:txBody>
      </p:sp>
    </p:spTree>
    <p:extLst>
      <p:ext uri="{BB962C8B-B14F-4D97-AF65-F5344CB8AC3E}">
        <p14:creationId xmlns:p14="http://schemas.microsoft.com/office/powerpoint/2010/main" val="360048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457200"/>
            <a:ext cx="5029200" cy="923330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685800" indent="-685800">
              <a:buBlip>
                <a:blip r:embed="rId2"/>
              </a:buBlip>
            </a:pP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অনুপাতের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রূপান্তরঃ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09800" y="1599464"/>
                <a:ext cx="6705600" cy="106753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Blip>
                    <a:blip r:embed="rId3"/>
                  </a:buBlip>
                </a:pP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ব্যস্তকরণঃ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𝑑</m:t>
                        </m:r>
                      </m:den>
                    </m:f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হলে</m:t>
                    </m:r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, </m:t>
                    </m:r>
                    <m:f>
                      <m:fPr>
                        <m:ctrlP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599464"/>
                <a:ext cx="6705600" cy="10675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09800" y="2667000"/>
                <a:ext cx="7543800" cy="106753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Blip>
                    <a:blip r:embed="rId3"/>
                  </a:buBlip>
                </a:pP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একান্তরকরণঃ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𝑑</m:t>
                        </m:r>
                      </m:den>
                    </m:f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হলে</m:t>
                    </m:r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, </m:t>
                    </m:r>
                    <m:f>
                      <m:fPr>
                        <m:ctrlP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</m:den>
                    </m:f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667000"/>
                <a:ext cx="7543800" cy="10675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9800" y="3952570"/>
                <a:ext cx="7620000" cy="106753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Blip>
                    <a:blip r:embed="rId3"/>
                  </a:buBlip>
                </a:pP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যোজনঃ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𝑑</m:t>
                        </m:r>
                      </m:den>
                    </m:f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হলে</m:t>
                    </m:r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, </m:t>
                    </m:r>
                    <m:f>
                      <m:fPr>
                        <m:ctrlP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952570"/>
                <a:ext cx="7620000" cy="10675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09800" y="5238141"/>
                <a:ext cx="7543800" cy="106753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Blip>
                    <a:blip r:embed="rId3"/>
                  </a:buBlip>
                </a:pP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বিয়োজনঃ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𝑑</m:t>
                        </m:r>
                      </m:den>
                    </m:f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হলে</m:t>
                    </m:r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, </m:t>
                    </m:r>
                    <m:f>
                      <m:fPr>
                        <m:ctrlP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238141"/>
                <a:ext cx="7543800" cy="10675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909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457200"/>
            <a:ext cx="5029200" cy="923330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685800" indent="-685800">
              <a:buBlip>
                <a:blip r:embed="rId2"/>
              </a:buBlip>
            </a:pP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অনুপাতের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রূপান্তরঃ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6800" y="1599464"/>
                <a:ext cx="9067800" cy="106753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Blip>
                    <a:blip r:embed="rId3"/>
                  </a:buBlip>
                </a:pP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যোজন-বিয়োজনঃ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𝑑</m:t>
                        </m:r>
                      </m:den>
                    </m:f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হলে</m:t>
                    </m:r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, </m:t>
                    </m:r>
                    <m:f>
                      <m:fPr>
                        <m:ctrlP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99464"/>
                <a:ext cx="9067800" cy="10675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6800" y="2667000"/>
                <a:ext cx="9220200" cy="106753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Blip>
                    <a:blip r:embed="rId3"/>
                  </a:buBlip>
                </a:pP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বিয়োজন-যোজনঃ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𝑑</m:t>
                        </m:r>
                      </m:den>
                    </m:f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হলে</m:t>
                    </m:r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, </m:t>
                    </m:r>
                    <m:f>
                      <m:fPr>
                        <m:ctrlP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667000"/>
                <a:ext cx="9220200" cy="10675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6800" y="3952570"/>
                <a:ext cx="9677400" cy="209179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Blip>
                    <a:blip r:embed="rId3"/>
                  </a:buBlip>
                </a:pP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একাধিক </a:t>
                </a:r>
                <a:r>
                  <a:rPr lang="en-US" sz="44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অনুপাতের</a:t>
                </a: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মানঃ</a:t>
                </a: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𝑑</m:t>
                        </m:r>
                      </m:den>
                    </m:f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𝑒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𝑓</m:t>
                        </m:r>
                      </m:den>
                    </m:f>
                    <m:r>
                      <a:rPr lang="en-US" sz="4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𝑔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h</m:t>
                        </m:r>
                      </m:den>
                    </m:f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হলে</m:t>
                    </m:r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, </m:t>
                    </m:r>
                  </m:oMath>
                </a14:m>
                <a:endParaRPr lang="en-US" sz="4400" b="0" i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cs typeface="Nikosh" panose="02000000000000000000" pitchFamily="2" charset="0"/>
                </a:endParaRPr>
              </a:p>
              <a:p>
                <a:r>
                  <a:rPr lang="en-US" sz="4400" b="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" panose="02000000000000000000" pitchFamily="2" charset="0"/>
                  </a:rPr>
                  <a:t>প্রত্যেকটি</a:t>
                </a:r>
                <a:r>
                  <a:rPr lang="en-US" sz="4400" b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" panose="02000000000000000000" pitchFamily="2" charset="0"/>
                  </a:rPr>
                  <a:t> </a:t>
                </a:r>
                <a:r>
                  <a:rPr lang="en-US" sz="4400" b="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" panose="02000000000000000000" pitchFamily="2" charset="0"/>
                  </a:rPr>
                  <a:t>অনুপাতের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" panose="02000000000000000000" pitchFamily="2" charset="0"/>
                  </a:rPr>
                  <a:t>মান</a:t>
                </a: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𝑒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𝑔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𝑑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𝑓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h</m:t>
                        </m:r>
                      </m:den>
                    </m:f>
                  </m:oMath>
                </a14:m>
                <a:endParaRPr lang="en-US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952570"/>
                <a:ext cx="9677400" cy="209179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04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457200"/>
            <a:ext cx="5029200" cy="923330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685800" indent="-685800">
              <a:buBlip>
                <a:blip r:embed="rId2"/>
              </a:buBlip>
            </a:pP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অনুপাতের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রূপান্তরঃ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95400" y="1981200"/>
                <a:ext cx="9372600" cy="76944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Blip>
                    <a:blip r:embed="rId3"/>
                  </a:buBlip>
                </a:pP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দ্বিগুণানুপাতঃ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a</m:t>
                    </m:r>
                    <m:r>
                      <a:rPr lang="en-US" sz="4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∶</m:t>
                    </m:r>
                    <m:r>
                      <a:rPr lang="en-US" sz="4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𝑏</m:t>
                    </m:r>
                    <m:r>
                      <a:rPr lang="en-US" sz="4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4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এর</m:t>
                    </m:r>
                    <m:r>
                      <a:rPr lang="en-US" sz="4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4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দ্বিগুণানুপাত</m:t>
                    </m:r>
                    <m: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4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∶</m:t>
                    </m:r>
                    <m:sSup>
                      <m:sSupPr>
                        <m:ctrlPr>
                          <a:rPr lang="en-US" sz="44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400" b="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981200"/>
                <a:ext cx="9372600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95400" y="3351311"/>
                <a:ext cx="7086600" cy="149707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Blip>
                    <a:blip r:embed="rId3"/>
                  </a:buBlip>
                </a:pP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দ্বিবিভাজিত </a:t>
                </a:r>
                <a:r>
                  <a:rPr lang="en-US" sz="44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অনুপাতঃ</a:t>
                </a: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a</m:t>
                    </m:r>
                    <m:r>
                      <a:rPr lang="en-US" sz="4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∶</m:t>
                    </m:r>
                    <m:r>
                      <a:rPr lang="en-US" sz="4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𝑏</m:t>
                    </m:r>
                    <m:r>
                      <a:rPr lang="en-US" sz="4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4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এর</m:t>
                    </m:r>
                    <m:r>
                      <a:rPr lang="en-US" sz="44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endParaRPr lang="en-US" sz="4400" b="0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দ্বিবিভাজিত</m:t>
                      </m:r>
                      <m:r>
                        <a:rPr lang="en-US" sz="44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44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অনুপাত</m:t>
                      </m:r>
                      <m:r>
                        <a:rPr lang="en-US" sz="44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44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√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a</m:t>
                      </m:r>
                      <m:r>
                        <a:rPr lang="en-US" sz="44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∶</m:t>
                      </m:r>
                      <m:r>
                        <a:rPr lang="en-US" sz="440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√</m:t>
                      </m:r>
                      <m:r>
                        <a:rPr lang="en-US" sz="4400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𝑏</m:t>
                      </m:r>
                    </m:oMath>
                  </m:oMathPara>
                </a14:m>
                <a:endParaRPr lang="en-US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351311"/>
                <a:ext cx="7086600" cy="14970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99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457200"/>
            <a:ext cx="4800600" cy="923330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685800" indent="-685800">
              <a:buBlip>
                <a:blip r:embed="rId2"/>
              </a:buBlip>
            </a:pP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সমানুপাত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রূপান্তরঃ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0" y="1676400"/>
                <a:ext cx="10591800" cy="144424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Blip>
                    <a:blip r:embed="rId3"/>
                  </a:buBlip>
                </a:pP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ক্রমিক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সমানুপাতীঃ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∶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𝑏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𝑏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∶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𝑐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বা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, </m:t>
                    </m:r>
                    <m:f>
                      <m:fPr>
                        <m:ctrlP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</m:den>
                    </m:f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বা</m:t>
                    </m:r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, </m:t>
                    </m:r>
                    <m:sSup>
                      <m:sSupPr>
                        <m:ctrlP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ac</m:t>
                    </m:r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হলে</m:t>
                    </m:r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,</m:t>
                    </m:r>
                  </m:oMath>
                </a14:m>
                <a:endParaRPr lang="en-US" sz="3600" b="0" i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" panose="02000000000000000000" pitchFamily="2" charset="0"/>
                </a:endParaRPr>
              </a:p>
              <a:p>
                <a:r>
                  <a:rPr lang="en-US" sz="3600" b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Nikosh" panose="02000000000000000000" pitchFamily="2" charset="0"/>
                  </a:rPr>
                  <a:t>a, b, c রাশি তিনটি ক্রমিক </a:t>
                </a:r>
                <a:r>
                  <a:rPr lang="en-US" sz="3600" b="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Nikosh" panose="02000000000000000000" pitchFamily="2" charset="0"/>
                  </a:rPr>
                  <a:t>সমানুপাতী</a:t>
                </a:r>
                <a:r>
                  <a:rPr lang="en-US" sz="3600" b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Nikosh" panose="02000000000000000000" pitchFamily="2" charset="0"/>
                  </a:rPr>
                  <a:t> ।</a:t>
                </a:r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676400"/>
                <a:ext cx="10591800" cy="14442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3419732"/>
                <a:ext cx="10820400" cy="230832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Blip>
                    <a:blip r:embed="rId3"/>
                  </a:buBlip>
                </a:pP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সমানুপাতিক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ভাগঃ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কোনো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রাশিকে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নির্দিষ্ট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অনুপাতে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ভাগ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করাকে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সমানুপাতিক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ভাগ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। S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∶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𝑏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𝑏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∶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𝑐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b="0" i="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অনুপাতে</a:t>
                </a:r>
                <a:r>
                  <a:rPr lang="en-US" sz="3600" b="0" i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b="0" i="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ভাগ</a:t>
                </a:r>
                <a:r>
                  <a:rPr lang="en-US" sz="3600" b="0" i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 করতে </a:t>
                </a:r>
                <a:r>
                  <a:rPr lang="en-US" sz="3600" b="0" i="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হলে</a:t>
                </a:r>
                <a:r>
                  <a:rPr lang="en-US" sz="3600" b="0" i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, S </a:t>
                </a:r>
                <a:r>
                  <a:rPr lang="en-US" sz="3600" b="0" i="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কে</a:t>
                </a:r>
                <a:r>
                  <a:rPr lang="en-US" sz="3600" b="0" i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b="0" i="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মোট</a:t>
                </a:r>
                <a:r>
                  <a:rPr lang="en-US" sz="3600" b="0" i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 a + b + c + d </a:t>
                </a:r>
                <a:r>
                  <a:rPr lang="en-US" sz="3600" b="0" i="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ভাগ</a:t>
                </a:r>
                <a:r>
                  <a:rPr lang="en-US" sz="3600" b="0" i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b="0" i="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করে</a:t>
                </a:r>
                <a:r>
                  <a:rPr lang="en-US" sz="3600" b="0" i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b="0" i="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যথাক্রমে</a:t>
                </a:r>
                <a:r>
                  <a:rPr lang="en-US" sz="3600" b="0" i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b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Nikosh" panose="02000000000000000000" pitchFamily="2" charset="0"/>
                  </a:rPr>
                  <a:t>a, b, c ও d </a:t>
                </a:r>
                <a:r>
                  <a:rPr lang="en-US" sz="3600" b="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Nikosh" panose="02000000000000000000" pitchFamily="2" charset="0"/>
                  </a:rPr>
                  <a:t>ভাগ</a:t>
                </a:r>
                <a:r>
                  <a:rPr lang="en-US" sz="3600" b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b="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Nikosh" panose="02000000000000000000" pitchFamily="2" charset="0"/>
                  </a:rPr>
                  <a:t>নিতে</a:t>
                </a:r>
                <a:r>
                  <a:rPr lang="en-US" sz="3600" b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600" b="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Nikosh" panose="02000000000000000000" pitchFamily="2" charset="0"/>
                  </a:rPr>
                  <a:t>হয়</a:t>
                </a:r>
                <a:r>
                  <a:rPr lang="en-US" sz="3600" b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Nikosh" panose="02000000000000000000" pitchFamily="2" charset="0"/>
                  </a:rPr>
                  <a:t> । </a:t>
                </a:r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419732"/>
                <a:ext cx="10820400" cy="23083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85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457200"/>
            <a:ext cx="4800600" cy="923330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685800" indent="-685800">
              <a:buBlip>
                <a:blip r:embed="rId2"/>
              </a:buBlip>
            </a:pP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সমানুপাত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রূপান্তরঃ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6800" y="1414430"/>
                <a:ext cx="8915400" cy="8821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Blip>
                    <a:blip r:embed="rId3"/>
                  </a:buBlip>
                </a:pP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অতএব, ১ম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অংশ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= S এর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𝑑</m:t>
                        </m:r>
                      </m:den>
                    </m:f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𝑆𝑎</m:t>
                        </m:r>
                      </m:num>
                      <m:den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414430"/>
                <a:ext cx="8915400" cy="882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14211" y="2444530"/>
                <a:ext cx="7748789" cy="89024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Blip>
                    <a:blip r:embed="rId3"/>
                  </a:buBlip>
                </a:pP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২য়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অংশ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= S এর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𝑑</m:t>
                        </m:r>
                      </m:den>
                    </m:f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𝑆𝑏</m:t>
                        </m:r>
                      </m:num>
                      <m:den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211" y="2444530"/>
                <a:ext cx="7748789" cy="8902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3529" y="3511686"/>
                <a:ext cx="7958071" cy="8821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Blip>
                    <a:blip r:embed="rId3"/>
                  </a:buBlip>
                </a:pP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৩য়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অংশ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= S এর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</m:num>
                      <m:den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𝑑</m:t>
                        </m:r>
                      </m:den>
                    </m:f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𝑆𝑐</m:t>
                        </m:r>
                      </m:num>
                      <m:den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529" y="3511686"/>
                <a:ext cx="7958071" cy="882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31383" y="4570763"/>
                <a:ext cx="8112617" cy="89024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Blip>
                    <a:blip r:embed="rId3"/>
                  </a:buBlip>
                </a:pP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৪র্থ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অংশ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= S এর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𝑑</m:t>
                        </m:r>
                      </m:den>
                    </m:f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𝑆𝑑</m:t>
                        </m:r>
                      </m:num>
                      <m:den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83" y="4570763"/>
                <a:ext cx="8112617" cy="8902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09918" y="5638800"/>
            <a:ext cx="1033959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এভাবে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যেকোনো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রাশিকে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যেকোনো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অনুপাতে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9828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463781"/>
            <a:ext cx="3390900" cy="1015663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জোড়ায়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2362200"/>
            <a:ext cx="84201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সমানুপাতিক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বলিতে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বুঝ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3962400"/>
            <a:ext cx="89154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ক্রমিক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সমানুপাতী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বিলিতে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বুঝ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?  </a:t>
            </a:r>
          </a:p>
        </p:txBody>
      </p:sp>
    </p:spTree>
    <p:extLst>
      <p:ext uri="{BB962C8B-B14F-4D97-AF65-F5344CB8AC3E}">
        <p14:creationId xmlns:p14="http://schemas.microsoft.com/office/powerpoint/2010/main" val="390741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533400"/>
                <a:ext cx="8001000" cy="646331"/>
              </a:xfrm>
              <a:prstGeom prst="rect">
                <a:avLst/>
              </a:prstGeom>
              <a:solidFill>
                <a:srgbClr val="66FFCC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প্রশ্নঃ(৭)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যদি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∶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𝑏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𝑏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∶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𝑐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হয়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,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তবে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প্রমাণ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কর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যে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, </m:t>
                    </m:r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33400"/>
                <a:ext cx="8001000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0" y="1295400"/>
                <a:ext cx="8305800" cy="921471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(খ)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3600" b="0" i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3600" b="0" i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 </m:t>
                    </m:r>
                    <m:sSup>
                      <m:sSupPr>
                        <m:ctrlP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295400"/>
                <a:ext cx="8305800" cy="9214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4400" y="2342199"/>
                <a:ext cx="3352800" cy="89024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দেওয়া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আছে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342199"/>
                <a:ext cx="3352800" cy="8902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95800" y="2464155"/>
                <a:ext cx="2438400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ac</m:t>
                    </m:r>
                  </m:oMath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464155"/>
                <a:ext cx="2438400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0927" y="3375257"/>
                <a:ext cx="6630473" cy="92147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বামপক্ষ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=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3600" b="0" i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3600" b="0" i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27" y="3375257"/>
                <a:ext cx="6630473" cy="9214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6327" y="4505739"/>
                <a:ext cx="5335073" cy="92147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=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3600" b="0" i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3600" b="0" i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327" y="4505739"/>
                <a:ext cx="5335073" cy="9214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00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66800" y="533400"/>
                <a:ext cx="6019800" cy="105259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33400"/>
                <a:ext cx="6019800" cy="105259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9200" y="1828800"/>
                <a:ext cx="4876800" cy="105259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828800"/>
                <a:ext cx="4876800" cy="10525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15000" y="1815921"/>
                <a:ext cx="4876800" cy="105259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𝑎𝑐</m:t>
                        </m:r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(</m:t>
                            </m:r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𝑎𝑐</m:t>
                            </m:r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.</m:t>
                        </m:r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𝑎𝑐</m:t>
                        </m:r>
                      </m:num>
                      <m:den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1815921"/>
                <a:ext cx="4876800" cy="10525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72400" y="752927"/>
                <a:ext cx="2514600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∴</m:t>
                      </m:r>
                      <m:sSup>
                        <m:sSupPr>
                          <m:ctrlPr>
                            <a:rPr lang="en-US" sz="3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ac</m:t>
                      </m:r>
                    </m:oMath>
                  </m:oMathPara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752927"/>
                <a:ext cx="2514600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35299" y="3124200"/>
                <a:ext cx="4251101" cy="105259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40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299" y="3124200"/>
                <a:ext cx="4251101" cy="10525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0" y="3296555"/>
                <a:ext cx="3962400" cy="7078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296555"/>
                <a:ext cx="3962400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35298" y="4419600"/>
                <a:ext cx="5851302" cy="7078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ডানপক্ষ</m:t>
                    </m:r>
                    <m: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endPara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298" y="4419600"/>
                <a:ext cx="5851302" cy="7078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66989" y="5254264"/>
                <a:ext cx="8329412" cy="921471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∴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3600" b="0" i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3600" b="0" i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 </m:t>
                    </m:r>
                    <m:sSup>
                      <m:sSupPr>
                        <m:ctrlP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89" y="5254264"/>
                <a:ext cx="8329412" cy="92147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9601200" y="5391833"/>
            <a:ext cx="1676400" cy="646331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প্রমাণিত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5768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133601" y="533400"/>
            <a:ext cx="7772400" cy="885654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23901" y="2514600"/>
                <a:ext cx="10591800" cy="830997"/>
              </a:xfrm>
              <a:prstGeom prst="rect">
                <a:avLst/>
              </a:prstGeom>
              <a:solidFill>
                <a:srgbClr val="66FFCC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প্রশ্নঃ(৭) </a:t>
                </a:r>
                <a:r>
                  <a:rPr lang="en-US" sz="4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যদি</a:t>
                </a:r>
                <a:r>
                  <a:rPr lang="en-US" sz="4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∶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𝑏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𝑏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∶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𝑐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হয়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, 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তবে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প্রমাণ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কর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যে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, </m:t>
                    </m:r>
                  </m:oMath>
                </a14:m>
                <a:r>
                  <a:rPr lang="en-US" sz="4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1" y="2514600"/>
                <a:ext cx="10591800" cy="8309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71600" y="3657600"/>
                <a:ext cx="7848600" cy="1963423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(গ)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7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𝑎𝑏𝑐</m:t>
                        </m:r>
                        <m:r>
                          <a:rPr lang="en-US" sz="7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7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  <m:r>
                          <a:rPr lang="en-US" sz="7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7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  <m:r>
                          <a:rPr lang="en-US" sz="7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72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72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𝑐</m:t>
                            </m:r>
                            <m:r>
                              <a:rPr lang="en-US" sz="72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72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7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7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𝑎𝑏</m:t>
                        </m:r>
                        <m:r>
                          <a:rPr lang="en-US" sz="7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7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𝑏𝑐</m:t>
                        </m:r>
                        <m:r>
                          <a:rPr lang="en-US" sz="7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7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sz="72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72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𝑎</m:t>
                            </m:r>
                            <m:r>
                              <a:rPr lang="en-US" sz="72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72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7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7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</m:t>
                    </m:r>
                  </m:oMath>
                </a14:m>
                <a:endParaRPr lang="en-US" sz="7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657600"/>
                <a:ext cx="7848600" cy="196342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56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67839" y="20260"/>
            <a:ext cx="11720313" cy="6526666"/>
            <a:chOff x="367839" y="20260"/>
            <a:chExt cx="11720313" cy="6526666"/>
          </a:xfrm>
        </p:grpSpPr>
        <p:grpSp>
          <p:nvGrpSpPr>
            <p:cNvPr id="3" name="Group 2"/>
            <p:cNvGrpSpPr/>
            <p:nvPr/>
          </p:nvGrpSpPr>
          <p:grpSpPr>
            <a:xfrm>
              <a:off x="1159539" y="20260"/>
              <a:ext cx="10928613" cy="5067904"/>
              <a:chOff x="1159539" y="20260"/>
              <a:chExt cx="10928613" cy="506790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159539" y="55188"/>
                <a:ext cx="10420515" cy="5032976"/>
                <a:chOff x="1331292" y="586871"/>
                <a:chExt cx="15994761" cy="7097629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1331292" y="4180662"/>
                  <a:ext cx="15994761" cy="3503838"/>
                  <a:chOff x="371291" y="2140079"/>
                  <a:chExt cx="9880466" cy="1867354"/>
                </a:xfrm>
              </p:grpSpPr>
              <p:sp>
                <p:nvSpPr>
                  <p:cNvPr id="18" name="Oval 17"/>
                  <p:cNvSpPr/>
                  <p:nvPr/>
                </p:nvSpPr>
                <p:spPr>
                  <a:xfrm>
                    <a:off x="371291" y="2140079"/>
                    <a:ext cx="1738466" cy="1752600"/>
                  </a:xfrm>
                  <a:prstGeom prst="ellipse">
                    <a:avLst/>
                  </a:prstGeom>
                  <a:blipFill dpi="0"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76200">
                    <a:solidFill>
                      <a:srgbClr val="FF3399"/>
                    </a:solidFill>
                  </a:ln>
                  <a:effectLst>
                    <a:outerShdw blurRad="225425" dist="50800" dir="5220000" algn="ctr">
                      <a:srgbClr val="000000">
                        <a:alpha val="33000"/>
                      </a:srgbClr>
                    </a:outerShdw>
                  </a:effectLst>
                  <a:scene3d>
                    <a:camera prst="perspectiveFront" fov="3300000">
                      <a:rot lat="486000" lon="19530000" rev="174000"/>
                    </a:camera>
                    <a:lightRig rig="harsh" dir="t">
                      <a:rot lat="0" lon="0" rev="3000000"/>
                    </a:lightRig>
                  </a:scene3d>
                  <a:sp3d extrusionH="254000" contourW="19050">
                    <a:bevelT w="82550" h="44450" prst="angle"/>
                    <a:bevelB w="82550" h="44450" prst="angle"/>
                    <a:contourClr>
                      <a:srgbClr val="FFFFFF"/>
                    </a:contourClr>
                  </a:sp3d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9449" b="1" spc="89" dirty="0" err="1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NikoshBAN" pitchFamily="2" charset="0"/>
                        <a:cs typeface="NikoshBAN" pitchFamily="2" charset="0"/>
                      </a:rPr>
                      <a:t>স্বা</a:t>
                    </a:r>
                    <a:endParaRPr lang="en-US" sz="29449" b="1" spc="89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3267228" y="2207857"/>
                    <a:ext cx="1710981" cy="1799576"/>
                  </a:xfrm>
                  <a:prstGeom prst="ellipse">
                    <a:avLst/>
                  </a:prstGeom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76200">
                    <a:solidFill>
                      <a:srgbClr val="7030A0"/>
                    </a:solidFill>
                  </a:ln>
                  <a:effectLst>
                    <a:outerShdw blurRad="225425" dist="50800" dir="5220000" algn="ctr">
                      <a:srgbClr val="000000">
                        <a:alpha val="33000"/>
                      </a:srgbClr>
                    </a:outerShdw>
                  </a:effectLst>
                  <a:scene3d>
                    <a:camera prst="perspectiveFront" fov="3300000">
                      <a:rot lat="486000" lon="19530000" rev="174000"/>
                    </a:camera>
                    <a:lightRig rig="harsh" dir="t">
                      <a:rot lat="0" lon="0" rev="3000000"/>
                    </a:lightRig>
                  </a:scene3d>
                  <a:sp3d extrusionH="254000" contourW="19050">
                    <a:bevelT w="82550" h="44450" prst="angle"/>
                    <a:bevelB w="82550" h="44450" prst="angle"/>
                    <a:contourClr>
                      <a:srgbClr val="FFFFFF"/>
                    </a:contourClr>
                  </a:sp3d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5302" b="1" spc="89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NikoshBAN" pitchFamily="2" charset="0"/>
                        <a:cs typeface="NikoshBAN" pitchFamily="2" charset="0"/>
                      </a:rPr>
                      <a:t>গ</a:t>
                    </a:r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6135681" y="2178095"/>
                    <a:ext cx="1662881" cy="1767320"/>
                  </a:xfrm>
                  <a:prstGeom prst="ellipse">
                    <a:avLst/>
                  </a:prstGeom>
                  <a:blipFill dpi="0"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76200">
                    <a:solidFill>
                      <a:srgbClr val="00B0F0"/>
                    </a:solidFill>
                  </a:ln>
                  <a:effectLst>
                    <a:outerShdw blurRad="225425" dist="50800" dir="5220000" algn="ctr">
                      <a:srgbClr val="000000">
                        <a:alpha val="33000"/>
                      </a:srgbClr>
                    </a:outerShdw>
                  </a:effectLst>
                  <a:scene3d>
                    <a:camera prst="perspectiveFront" fov="3300000">
                      <a:rot lat="486000" lon="19530000" rev="174000"/>
                    </a:camera>
                    <a:lightRig rig="harsh" dir="t">
                      <a:rot lat="0" lon="0" rev="3000000"/>
                    </a:lightRig>
                  </a:scene3d>
                  <a:sp3d extrusionH="254000" contourW="19050">
                    <a:bevelT w="82550" h="44450" prst="angle"/>
                    <a:bevelB w="82550" h="44450" prst="angle"/>
                    <a:contourClr>
                      <a:srgbClr val="FFFFFF"/>
                    </a:contourClr>
                  </a:sp3d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9449" b="1" spc="89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NikoshBAN" pitchFamily="2" charset="0"/>
                        <a:cs typeface="NikoshBAN" pitchFamily="2" charset="0"/>
                      </a:rPr>
                      <a:t>ত</a:t>
                    </a: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8664462" y="2207857"/>
                    <a:ext cx="1587295" cy="1721861"/>
                  </a:xfrm>
                  <a:prstGeom prst="ellipse">
                    <a:avLst/>
                  </a:prstGeom>
                  <a:blipFill dpi="0"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76200">
                    <a:solidFill>
                      <a:srgbClr val="00B050"/>
                    </a:solidFill>
                  </a:ln>
                  <a:effectLst>
                    <a:outerShdw blurRad="225425" dist="50800" dir="5220000" algn="ctr">
                      <a:srgbClr val="000000">
                        <a:alpha val="33000"/>
                      </a:srgbClr>
                    </a:outerShdw>
                  </a:effectLst>
                  <a:scene3d>
                    <a:camera prst="perspectiveFront" fov="3300000">
                      <a:rot lat="486000" lon="19530000" rev="174000"/>
                    </a:camera>
                    <a:lightRig rig="harsh" dir="t">
                      <a:rot lat="0" lon="0" rev="3000000"/>
                    </a:lightRig>
                  </a:scene3d>
                  <a:sp3d extrusionH="254000" contourW="19050">
                    <a:bevelT w="82550" h="44450" prst="angle"/>
                    <a:bevelB w="82550" h="44450" prst="angle"/>
                    <a:contourClr>
                      <a:srgbClr val="FFFFFF"/>
                    </a:contourClr>
                  </a:sp3d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9449" b="1" spc="89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NikoshBAN" pitchFamily="2" charset="0"/>
                        <a:cs typeface="NikoshBAN" pitchFamily="2" charset="0"/>
                      </a:rPr>
                      <a:t>ম</a:t>
                    </a:r>
                  </a:p>
                </p:txBody>
              </p:sp>
            </p:grpSp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46730" y="586871"/>
                  <a:ext cx="14630399" cy="1775343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11549" y="20260"/>
                <a:ext cx="1676603" cy="214109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839" y="122422"/>
              <a:ext cx="1583400" cy="11916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840" y="5257800"/>
              <a:ext cx="11443160" cy="12891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31156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64108" y="446702"/>
            <a:ext cx="2962835" cy="1446550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0901" y="1975599"/>
            <a:ext cx="11216893" cy="646331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a,b,c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ক্রমিক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সমানুপাতিক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সঠিক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88498" y="3283416"/>
            <a:ext cx="564115" cy="52999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ক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8573572" y="3248464"/>
            <a:ext cx="498236" cy="57977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ঘ 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102580" y="3272948"/>
            <a:ext cx="485191" cy="55529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গ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3475766" y="3321468"/>
            <a:ext cx="477842" cy="5205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খ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538394" y="5587369"/>
            <a:ext cx="570954" cy="57545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</a:rPr>
              <a:t>গ 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956676" y="5578633"/>
            <a:ext cx="589916" cy="58419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</a:rPr>
              <a:t>ঘ  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314951" y="5643723"/>
            <a:ext cx="507930" cy="50454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</a:rPr>
              <a:t>খ 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477660" y="5655897"/>
            <a:ext cx="521648" cy="51672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</a:rPr>
              <a:t>ক 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1544820" y="3277162"/>
                <a:ext cx="1599942" cy="584775"/>
              </a:xfrm>
              <a:prstGeom prst="rect">
                <a:avLst/>
              </a:prstGeom>
              <a:solidFill>
                <a:srgbClr val="66FFCC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bc</m:t>
                      </m:r>
                    </m:oMath>
                  </m:oMathPara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820" y="3277162"/>
                <a:ext cx="1599942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4164540" y="3289336"/>
                <a:ext cx="1700076" cy="584775"/>
              </a:xfrm>
              <a:prstGeom prst="rect">
                <a:avLst/>
              </a:prstGeom>
              <a:solidFill>
                <a:srgbClr val="66FFCC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ac</m:t>
                      </m:r>
                      <m:r>
                        <a:rPr lang="en-US" sz="32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540" y="3289336"/>
                <a:ext cx="1700076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6732554" y="3300543"/>
                <a:ext cx="1720859" cy="584775"/>
              </a:xfrm>
              <a:prstGeom prst="rect">
                <a:avLst/>
              </a:prstGeom>
              <a:solidFill>
                <a:srgbClr val="66FFCC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𝑎𝑏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𝑏𝑐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554" y="3300543"/>
                <a:ext cx="1720859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9335352" y="3257205"/>
                <a:ext cx="2147284" cy="584775"/>
              </a:xfrm>
              <a:prstGeom prst="rect">
                <a:avLst/>
              </a:prstGeom>
              <a:solidFill>
                <a:srgbClr val="66FFCC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𝑎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𝑏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𝑐</m:t>
                      </m:r>
                      <m:r>
                        <a:rPr lang="en-US" sz="32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352" y="3257205"/>
                <a:ext cx="2147284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488498" y="4289558"/>
                <a:ext cx="11216893" cy="646331"/>
              </a:xfrm>
              <a:prstGeom prst="rect">
                <a:avLst/>
              </a:prstGeom>
              <a:solidFill>
                <a:srgbClr val="FF99CC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v"/>
                </a:pP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: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𝑦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3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: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হলে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,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4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: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𝑦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কত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?     </a:t>
                </a:r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98" y="4289558"/>
                <a:ext cx="11216893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1110534" y="5643723"/>
                <a:ext cx="1963924" cy="523220"/>
              </a:xfrm>
              <a:prstGeom prst="rect">
                <a:avLst/>
              </a:prstGeom>
              <a:solidFill>
                <a:srgbClr val="00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6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: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5</m:t>
                      </m:r>
                      <m:r>
                        <a:rPr lang="en-US" sz="28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534" y="5643723"/>
                <a:ext cx="1963924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4063376" y="5603606"/>
                <a:ext cx="1312842" cy="584775"/>
              </a:xfrm>
              <a:prstGeom prst="rect">
                <a:avLst/>
              </a:prstGeom>
              <a:solidFill>
                <a:srgbClr val="00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: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6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    </a:t>
                </a:r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376" y="5603606"/>
                <a:ext cx="1312842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6386644" y="5582167"/>
                <a:ext cx="1333204" cy="584775"/>
              </a:xfrm>
              <a:prstGeom prst="rect">
                <a:avLst/>
              </a:prstGeom>
              <a:solidFill>
                <a:srgbClr val="00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8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: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15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     </a:t>
                </a:r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644" y="5582167"/>
                <a:ext cx="1333204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8708768" y="5582166"/>
            <a:ext cx="2798169" cy="646331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কোনোটিও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8369632" y="482121"/>
            <a:ext cx="3953431" cy="1429282"/>
            <a:chOff x="8629934" y="481490"/>
            <a:chExt cx="3152775" cy="2809830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9934" y="481490"/>
              <a:ext cx="3152775" cy="2148735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9189904" y="931589"/>
              <a:ext cx="2269150" cy="23597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অভিনন্দন</a:t>
              </a:r>
              <a:r>
                <a:rPr lang="en-US" sz="36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! </a:t>
              </a:r>
              <a:r>
                <a:rPr lang="en-US" sz="36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উত্তর</a:t>
              </a:r>
              <a:r>
                <a:rPr lang="en-US" sz="36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সঠিক</a:t>
              </a:r>
              <a:r>
                <a:rPr lang="en-US" sz="36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হয়েছে</a:t>
              </a:r>
              <a:r>
                <a:rPr lang="en-US" sz="36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। 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32315" y="415450"/>
            <a:ext cx="2796685" cy="1309686"/>
            <a:chOff x="8629934" y="481490"/>
            <a:chExt cx="3152775" cy="325943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9934" y="481490"/>
              <a:ext cx="3152775" cy="2148735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9071466" y="1060036"/>
              <a:ext cx="2675034" cy="268088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অভিনন্দন</a:t>
              </a:r>
              <a:r>
                <a:rPr lang="en-US" sz="32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! </a:t>
              </a:r>
              <a:r>
                <a:rPr lang="en-US" sz="32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উত্তর</a:t>
              </a:r>
              <a:r>
                <a:rPr lang="en-US" sz="32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সঠিক</a:t>
              </a:r>
              <a:r>
                <a:rPr lang="en-US" sz="32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হয়েছে</a:t>
              </a:r>
              <a:r>
                <a:rPr lang="en-US" sz="32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।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8391185" y="3052583"/>
                <a:ext cx="848309" cy="92333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5400" dirty="0" smtClean="0">
                  <a:ln w="0"/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185" y="3052583"/>
                <a:ext cx="848309" cy="92333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5921020" y="3101579"/>
                <a:ext cx="848309" cy="92333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5400" dirty="0" smtClean="0">
                  <a:ln w="0"/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020" y="3101579"/>
                <a:ext cx="848309" cy="92333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365507" y="3074099"/>
                <a:ext cx="848309" cy="92333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5400" dirty="0" smtClean="0">
                  <a:ln w="0"/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07" y="3074099"/>
                <a:ext cx="848309" cy="92333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144762" y="5434328"/>
                <a:ext cx="848309" cy="92333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5400" dirty="0" smtClean="0">
                  <a:ln w="0"/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762" y="5434328"/>
                <a:ext cx="848309" cy="92333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399687" y="5389960"/>
                <a:ext cx="848309" cy="92333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5400" dirty="0" smtClean="0">
                  <a:ln w="0"/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687" y="5389960"/>
                <a:ext cx="848309" cy="92333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836990" y="5409065"/>
                <a:ext cx="848309" cy="92333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5400" dirty="0" smtClean="0">
                  <a:ln w="0"/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990" y="5409065"/>
                <a:ext cx="848309" cy="92333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05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2133601" y="533400"/>
            <a:ext cx="7772400" cy="885654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3901" y="2514600"/>
                <a:ext cx="10591800" cy="830997"/>
              </a:xfrm>
              <a:prstGeom prst="rect">
                <a:avLst/>
              </a:prstGeom>
              <a:solidFill>
                <a:srgbClr val="66FFCC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প্রশ্নঃ(৭) </a:t>
                </a:r>
                <a:r>
                  <a:rPr lang="en-US" sz="4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যদি</a:t>
                </a:r>
                <a:r>
                  <a:rPr lang="en-US" sz="4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∶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𝑏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𝑏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∶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𝑐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হয়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, 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তবে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প্রমাণ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কর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যে</m:t>
                    </m:r>
                    <m:r>
                      <a:rPr lang="en-US" sz="48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, </m:t>
                    </m:r>
                  </m:oMath>
                </a14:m>
                <a:r>
                  <a:rPr lang="en-US" sz="4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1" y="2514600"/>
                <a:ext cx="10591800" cy="8309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6400" y="3657600"/>
                <a:ext cx="6400800" cy="1820627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(ক)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7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7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</m:den>
                    </m:f>
                    <m:r>
                      <a:rPr lang="en-US" sz="7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7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72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72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72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7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72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72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72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72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72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72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7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72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72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72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7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57600"/>
                <a:ext cx="6400800" cy="18206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86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:\newtons law\newtons law\rose-scraps-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11201400" cy="494556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752600" y="-76200"/>
            <a:ext cx="9220200" cy="2215991"/>
          </a:xfrm>
          <a:prstGeom prst="rect">
            <a:avLst/>
          </a:prstGeom>
          <a:noFill/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13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138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BD" sz="138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13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38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3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3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3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5707" y="409747"/>
            <a:ext cx="10199492" cy="6103401"/>
            <a:chOff x="-598293" y="409746"/>
            <a:chExt cx="10199492" cy="61034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5867398"/>
              <a:ext cx="1395412" cy="645749"/>
            </a:xfrm>
            <a:prstGeom prst="rect">
              <a:avLst/>
            </a:prstGeom>
          </p:spPr>
        </p:pic>
        <p:sp>
          <p:nvSpPr>
            <p:cNvPr id="4" name="Down Ribbon 3"/>
            <p:cNvSpPr/>
            <p:nvPr/>
          </p:nvSpPr>
          <p:spPr>
            <a:xfrm>
              <a:off x="304800" y="409746"/>
              <a:ext cx="8534400" cy="885654"/>
            </a:xfrm>
            <a:prstGeom prst="ribbo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6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133600" y="1600200"/>
              <a:ext cx="7467599" cy="426719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সাইফুর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রহমান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just"/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বি,এস,সি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অনার্স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),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এম,এস,সি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রসায়ন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),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বি,এড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কবিরাজপুর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শিহাব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just"/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রাজৈর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মাদারীপুর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pPr algn="just"/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নম্বরঃ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০১৭১২৭৮৩৯১০</a:t>
              </a:r>
            </a:p>
            <a:p>
              <a:pPr algn="just"/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E-mail: saifurrajoir@gmail.com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8293" y="1904999"/>
              <a:ext cx="2374705" cy="3352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16505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828800" y="409746"/>
            <a:ext cx="8534400" cy="885654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2209800"/>
            <a:ext cx="4953000" cy="31393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৯ম-১০ম</a:t>
            </a:r>
          </a:p>
          <a:p>
            <a:r>
              <a:rPr lang="en-US" sz="6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66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6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১১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867399"/>
            <a:ext cx="1395412" cy="64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457200"/>
            <a:ext cx="3581400" cy="646331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লক্ষ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কর 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2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85800"/>
            <a:ext cx="1790700" cy="422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14" l="5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932" y="3045719"/>
            <a:ext cx="1857375" cy="1857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4937438"/>
            <a:ext cx="19050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ভবন-১=a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4814" y="4937437"/>
            <a:ext cx="178949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ভবন-২=b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76900" y="1447800"/>
                <a:ext cx="5829300" cy="138762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ভবন-১ এর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আয়তন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 ভবন-২ এর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আয়তনের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তিন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গুণ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অর্থা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ৎ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a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∶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𝑏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1447800"/>
                <a:ext cx="5829300" cy="138762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639050" y="3512741"/>
            <a:ext cx="1905000" cy="923330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অনুপাত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22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457200"/>
            <a:ext cx="3581400" cy="646331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লক্ষ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কর ।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695700" y="1538981"/>
            <a:ext cx="4038600" cy="2292769"/>
            <a:chOff x="3657600" y="1752600"/>
            <a:chExt cx="4038600" cy="2292769"/>
          </a:xfrm>
        </p:grpSpPr>
        <p:grpSp>
          <p:nvGrpSpPr>
            <p:cNvPr id="16" name="Group 15"/>
            <p:cNvGrpSpPr/>
            <p:nvPr/>
          </p:nvGrpSpPr>
          <p:grpSpPr>
            <a:xfrm>
              <a:off x="3657600" y="1752600"/>
              <a:ext cx="4038600" cy="1524000"/>
              <a:chOff x="3429000" y="2819400"/>
              <a:chExt cx="4038600" cy="1524000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3429000" y="3048000"/>
                <a:ext cx="1447800" cy="1295400"/>
              </a:xfrm>
              <a:prstGeom prst="triangl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>
                <a:endCxn id="3" idx="4"/>
              </p:cNvCxnSpPr>
              <p:nvPr/>
            </p:nvCxnSpPr>
            <p:spPr>
              <a:xfrm flipH="1">
                <a:off x="4876800" y="2819400"/>
                <a:ext cx="2590800" cy="152400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6858000" y="2819400"/>
                <a:ext cx="609600" cy="152400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4876800" y="4343400"/>
                <a:ext cx="1981200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6134100" y="3399038"/>
              <a:ext cx="533400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b</a:t>
              </a:r>
              <a:endPara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06517" y="3372534"/>
              <a:ext cx="533400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a</a:t>
              </a:r>
              <a:endPara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00800" y="2514600"/>
              <a:ext cx="533400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B</a:t>
              </a:r>
              <a:endPara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06517" y="2514600"/>
              <a:ext cx="533400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90800" y="4216208"/>
                <a:ext cx="5410200" cy="11331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𝐴</m:t>
                          </m:r>
                        </m:num>
                        <m:den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𝐵</m:t>
                          </m:r>
                        </m:den>
                      </m:f>
                      <m: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𝑎</m:t>
                          </m:r>
                        </m:num>
                        <m:den>
                          <m:r>
                            <a:rPr lang="en-US" sz="36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𝑏</m:t>
                          </m:r>
                        </m:den>
                      </m:f>
                      <m: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বা</m:t>
                      </m:r>
                      <m: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A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∶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𝐵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𝑎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∶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𝑏</m:t>
                      </m:r>
                      <m: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216208"/>
                <a:ext cx="5410200" cy="11331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8542683" y="3482080"/>
            <a:ext cx="2353918" cy="923330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সমানুপাত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44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81200" y="533400"/>
            <a:ext cx="7832501" cy="1200329"/>
            <a:chOff x="2530699" y="990600"/>
            <a:chExt cx="7832501" cy="1200329"/>
          </a:xfrm>
        </p:grpSpPr>
        <p:sp>
          <p:nvSpPr>
            <p:cNvPr id="10" name="TextBox 9"/>
            <p:cNvSpPr txBox="1"/>
            <p:nvPr/>
          </p:nvSpPr>
          <p:spPr>
            <a:xfrm>
              <a:off x="2590800" y="990600"/>
              <a:ext cx="7772400" cy="120032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76200">
              <a:solidFill>
                <a:srgbClr val="FF339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   </a:t>
              </a:r>
              <a:r>
                <a:rPr lang="en-US" sz="7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অনুপাত</a:t>
              </a:r>
              <a:r>
                <a:rPr lang="en-US" sz="7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ও </a:t>
              </a:r>
              <a:r>
                <a:rPr lang="en-US" sz="7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সমানুপাত</a:t>
              </a:r>
              <a:r>
                <a:rPr lang="en-US" sz="7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    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1338" y="1125778"/>
              <a:ext cx="854299" cy="86879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699" y="1125778"/>
              <a:ext cx="914400" cy="868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217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409063" y="-197829"/>
            <a:ext cx="52129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24" name="Down Ribbon 23"/>
          <p:cNvSpPr/>
          <p:nvPr/>
        </p:nvSpPr>
        <p:spPr>
          <a:xfrm>
            <a:off x="1828800" y="409746"/>
            <a:ext cx="8534400" cy="885654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81631" y="2052099"/>
            <a:ext cx="5530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পাঠশষে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0086" y="2872486"/>
            <a:ext cx="792480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অনুপাত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সমানুপাত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করতে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0086" y="3719384"/>
            <a:ext cx="10619353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অনুপাত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সমানুপাত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সংক্রান্ত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রূপান্তর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বিধি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প্রয়োগ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করতে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0768" y="5039115"/>
            <a:ext cx="11049000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অনুপাত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সমানুপাতের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সূত্র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প্রয়োগ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গাণিতিক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সমস্যার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সমাধান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করতে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   </a:t>
            </a:r>
          </a:p>
        </p:txBody>
      </p:sp>
    </p:spTree>
    <p:extLst>
      <p:ext uri="{BB962C8B-B14F-4D97-AF65-F5344CB8AC3E}">
        <p14:creationId xmlns:p14="http://schemas.microsoft.com/office/powerpoint/2010/main" val="209630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554486"/>
            <a:ext cx="2286000" cy="1015663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অনুপাতঃ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981200"/>
            <a:ext cx="4114800" cy="2308324"/>
          </a:xfrm>
          <a:prstGeom prst="rect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সমজাতীয়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দুইটি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রাশিকে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ভগ্নাংশ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আকারে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প্রকাশ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গেলে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ভগ্নাংশটিকে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অনুপাত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10400" y="554485"/>
            <a:ext cx="2819400" cy="1015663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সমানুপাতঃ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77000" y="1981200"/>
                <a:ext cx="3810000" cy="175432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a, b, c ও d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চারটি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রাশি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হলে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∶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𝑏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𝑐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∶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𝑑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সমানুপাত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981200"/>
                <a:ext cx="3810000" cy="17543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28700" y="4495800"/>
                <a:ext cx="4000500" cy="138762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এখানে a ও b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রাশি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দুইটির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অনুপাত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∶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𝑏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4495800"/>
                <a:ext cx="4000500" cy="13876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477000" y="4495800"/>
            <a:ext cx="3810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চারটি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রাশিই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জাতীয়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হওয়া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বাঞ্ছনীয়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231347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txDef>
      <a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wrap="square" rtlCol="0">
        <a:spAutoFit/>
      </a:bodyPr>
      <a:lstStyle>
        <a:defPPr>
          <a:defRPr sz="3600" dirty="0" smtClean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" panose="02000000000000000000" pitchFamily="2" charset="0"/>
            <a:cs typeface="Nikosh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5156</TotalTime>
  <Words>510</Words>
  <Application>Microsoft Office PowerPoint</Application>
  <PresentationFormat>Widescreen</PresentationFormat>
  <Paragraphs>120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 Math</vt:lpstr>
      <vt:lpstr>Nikosh</vt:lpstr>
      <vt:lpstr>NikoshBAN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796</cp:revision>
  <dcterms:created xsi:type="dcterms:W3CDTF">2006-08-16T00:00:00Z</dcterms:created>
  <dcterms:modified xsi:type="dcterms:W3CDTF">2020-12-17T12:57:26Z</dcterms:modified>
</cp:coreProperties>
</file>