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1" r:id="rId6"/>
    <p:sldId id="262" r:id="rId7"/>
    <p:sldId id="263" r:id="rId8"/>
    <p:sldId id="265" r:id="rId9"/>
    <p:sldId id="268" r:id="rId10"/>
    <p:sldId id="269" r:id="rId11"/>
    <p:sldId id="270" r:id="rId12"/>
    <p:sldId id="272" r:id="rId13"/>
    <p:sldId id="273" r:id="rId14"/>
    <p:sldId id="275" r:id="rId15"/>
    <p:sldId id="277" r:id="rId16"/>
    <p:sldId id="276" r:id="rId17"/>
    <p:sldId id="279" r:id="rId18"/>
    <p:sldId id="278" r:id="rId19"/>
    <p:sldId id="281" r:id="rId20"/>
    <p:sldId id="282" r:id="rId21"/>
    <p:sldId id="283" r:id="rId22"/>
    <p:sldId id="284" r:id="rId23"/>
    <p:sldId id="285" r:id="rId2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689" autoAdjust="0"/>
    <p:restoredTop sz="94660"/>
  </p:normalViewPr>
  <p:slideViewPr>
    <p:cSldViewPr>
      <p:cViewPr>
        <p:scale>
          <a:sx n="76" d="100"/>
          <a:sy n="76" d="100"/>
        </p:scale>
        <p:origin x="-1032" y="-48"/>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12/16/2020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12/16/2020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12/16/2020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12/16/2020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12/16/2020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12/16/2020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12/16/2020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12/16/2020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12/16/2020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12/16/2020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12/16/2020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rgbClr val="FFFF00"/>
            </a:gs>
            <a:gs pos="50000">
              <a:srgbClr val="9CB86E"/>
            </a:gs>
            <a:gs pos="100000">
              <a:srgbClr val="156B13"/>
            </a:gs>
          </a:gsLst>
          <a:lin ang="5400000" scaled="0"/>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12/16/2020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304800"/>
            <a:ext cx="9144000" cy="1569660"/>
          </a:xfrm>
          <a:prstGeom prst="rect">
            <a:avLst/>
          </a:prstGeom>
          <a:solidFill>
            <a:srgbClr val="002060"/>
          </a:solidFill>
        </p:spPr>
        <p:txBody>
          <a:bodyPr wrap="square" lIns="91440" tIns="45720" rIns="91440" bIns="45720">
            <a:spAutoFit/>
          </a:bodyPr>
          <a:lstStyle/>
          <a:p>
            <a:pPr algn="ctr"/>
            <a:r>
              <a:rPr lang="bn-BD" sz="9600" b="1" dirty="0" smtClean="0">
                <a:ln w="12700">
                  <a:solidFill>
                    <a:schemeClr val="tx2">
                      <a:satMod val="155000"/>
                    </a:schemeClr>
                  </a:solidFill>
                  <a:prstDash val="solid"/>
                </a:ln>
                <a:solidFill>
                  <a:srgbClr val="FFFF00"/>
                </a:solidFill>
                <a:effectLst>
                  <a:outerShdw blurRad="41275" dist="20320" dir="1800000" algn="tl" rotWithShape="0">
                    <a:srgbClr val="000000">
                      <a:alpha val="40000"/>
                    </a:srgbClr>
                  </a:outerShdw>
                </a:effectLst>
                <a:latin typeface="NikoshBAN" pitchFamily="2" charset="0"/>
                <a:cs typeface="NikoshBAN" pitchFamily="2" charset="0"/>
              </a:rPr>
              <a:t>স্বাগতম </a:t>
            </a:r>
            <a:endParaRPr lang="en-US" sz="9600" b="1" cap="none" spc="0" dirty="0">
              <a:ln w="12700">
                <a:solidFill>
                  <a:schemeClr val="tx2">
                    <a:satMod val="155000"/>
                  </a:schemeClr>
                </a:solidFill>
                <a:prstDash val="solid"/>
              </a:ln>
              <a:solidFill>
                <a:srgbClr val="FFFF00"/>
              </a:solidFill>
              <a:effectLst>
                <a:outerShdw blurRad="41275" dist="20320" dir="1800000" algn="tl" rotWithShape="0">
                  <a:srgbClr val="000000">
                    <a:alpha val="40000"/>
                  </a:srgbClr>
                </a:outerShdw>
              </a:effectLst>
              <a:latin typeface="NikoshBAN" pitchFamily="2" charset="0"/>
              <a:cs typeface="NikoshBAN" pitchFamily="2" charset="0"/>
            </a:endParaRPr>
          </a:p>
        </p:txBody>
      </p:sp>
      <p:pic>
        <p:nvPicPr>
          <p:cNvPr id="9" name="Picture 8" descr="roses-pink-family-rose-family-65619"/>
          <p:cNvPicPr>
            <a:picLocks noGrp="1" noChangeAspect="1"/>
          </p:cNvPicPr>
          <p:nvPr isPhoto="1"/>
        </p:nvPicPr>
        <p:blipFill>
          <a:blip r:embed="rId2" cstate="print">
            <a:lum/>
            <a:extLst>
              <a:ext uri="{28A0092B-C50C-407E-A947-70E740481C1C}">
                <a14:useLocalDpi xmlns:a14="http://schemas.microsoft.com/office/drawing/2010/main" val="0"/>
              </a:ext>
            </a:extLst>
          </a:blip>
          <a:stretch>
            <a:fillRect/>
          </a:stretch>
        </p:blipFill>
        <p:spPr>
          <a:xfrm>
            <a:off x="0" y="1600200"/>
            <a:ext cx="9144000" cy="4876800"/>
          </a:xfrm>
          <a:prstGeom prst="rect">
            <a:avLst/>
          </a:prstGeom>
          <a:noFill/>
          <a:ln>
            <a:noFill/>
          </a:ln>
        </p:spPr>
      </p:pic>
    </p:spTree>
    <p:extLst>
      <p:ext uri="{BB962C8B-B14F-4D97-AF65-F5344CB8AC3E}">
        <p14:creationId xmlns:p14="http://schemas.microsoft.com/office/powerpoint/2010/main" val="3864859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circle(in)">
                                      <p:cBhvr>
                                        <p:cTn id="12"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1015663"/>
          </a:xfrm>
          <a:prstGeom prst="rect">
            <a:avLst/>
          </a:prstGeom>
          <a:solidFill>
            <a:schemeClr val="tx1">
              <a:lumMod val="95000"/>
              <a:lumOff val="5000"/>
            </a:schemeClr>
          </a:solidFill>
        </p:spPr>
        <p:txBody>
          <a:bodyPr wrap="square" lIns="91440" tIns="45720" rIns="91440" bIns="45720">
            <a:spAutoFit/>
          </a:bodyPr>
          <a:lstStyle/>
          <a:p>
            <a:pPr algn="ctr"/>
            <a:r>
              <a:rPr lang="bn-BD" sz="60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NikoshBAN" pitchFamily="2" charset="0"/>
                <a:cs typeface="NikoshBAN" pitchFamily="2" charset="0"/>
              </a:rPr>
              <a:t>পাঠ শিরোনাম </a:t>
            </a:r>
            <a:endParaRPr lang="en-US" sz="6000" b="1" cap="none" spc="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NikoshBAN" pitchFamily="2" charset="0"/>
              <a:cs typeface="NikoshBAN" pitchFamily="2" charset="0"/>
            </a:endParaRPr>
          </a:p>
        </p:txBody>
      </p:sp>
      <p:sp>
        <p:nvSpPr>
          <p:cNvPr id="3" name="Rectangle 2"/>
          <p:cNvSpPr/>
          <p:nvPr/>
        </p:nvSpPr>
        <p:spPr>
          <a:xfrm>
            <a:off x="0" y="1569660"/>
            <a:ext cx="9144000" cy="923330"/>
          </a:xfrm>
          <a:prstGeom prst="rect">
            <a:avLst/>
          </a:prstGeom>
          <a:solidFill>
            <a:srgbClr val="002060"/>
          </a:solidFill>
        </p:spPr>
        <p:txBody>
          <a:bodyPr wrap="square" lIns="91440" tIns="45720" rIns="91440" bIns="45720">
            <a:spAutoFit/>
          </a:bodyPr>
          <a:lstStyle/>
          <a:p>
            <a:pPr algn="ctr"/>
            <a:r>
              <a:rPr lang="bn-BD" sz="5400" b="1" dirty="0" smtClean="0">
                <a:ln w="12700">
                  <a:solidFill>
                    <a:schemeClr val="tx2">
                      <a:satMod val="155000"/>
                    </a:schemeClr>
                  </a:solidFill>
                  <a:prstDash val="solid"/>
                </a:ln>
                <a:solidFill>
                  <a:srgbClr val="FFFF00"/>
                </a:solidFill>
                <a:effectLst>
                  <a:outerShdw blurRad="41275" dist="20320" dir="1800000" algn="tl" rotWithShape="0">
                    <a:srgbClr val="000000">
                      <a:alpha val="40000"/>
                    </a:srgbClr>
                  </a:outerShdw>
                </a:effectLst>
                <a:latin typeface="NikoshBAN" pitchFamily="2" charset="0"/>
                <a:cs typeface="NikoshBAN" pitchFamily="2" charset="0"/>
              </a:rPr>
              <a:t>দুর্যোগের সাথে বসবাস </a:t>
            </a:r>
            <a:endParaRPr lang="en-US" sz="5400" b="1" cap="none" spc="0" dirty="0">
              <a:ln w="12700">
                <a:solidFill>
                  <a:schemeClr val="tx2">
                    <a:satMod val="155000"/>
                  </a:schemeClr>
                </a:solidFill>
                <a:prstDash val="solid"/>
              </a:ln>
              <a:solidFill>
                <a:srgbClr val="FFFF00"/>
              </a:solidFill>
              <a:effectLst>
                <a:outerShdw blurRad="41275" dist="20320" dir="1800000" algn="tl" rotWithShape="0">
                  <a:srgbClr val="000000">
                    <a:alpha val="40000"/>
                  </a:srgbClr>
                </a:outerShdw>
              </a:effectLst>
              <a:latin typeface="NikoshBAN" pitchFamily="2" charset="0"/>
              <a:cs typeface="NikoshBAN" pitchFamily="2" charset="0"/>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139320"/>
            <a:ext cx="9144000" cy="3718680"/>
          </a:xfrm>
          <a:prstGeom prst="rect">
            <a:avLst/>
          </a:prstGeom>
        </p:spPr>
      </p:pic>
      <p:sp>
        <p:nvSpPr>
          <p:cNvPr id="6" name="TextBox 5"/>
          <p:cNvSpPr txBox="1"/>
          <p:nvPr/>
        </p:nvSpPr>
        <p:spPr>
          <a:xfrm>
            <a:off x="1828800" y="3139320"/>
            <a:ext cx="5029200" cy="1015663"/>
          </a:xfrm>
          <a:prstGeom prst="rect">
            <a:avLst/>
          </a:prstGeom>
          <a:noFill/>
        </p:spPr>
        <p:txBody>
          <a:bodyPr wrap="square" rtlCol="0">
            <a:spAutoFit/>
          </a:bodyPr>
          <a:lstStyle/>
          <a:p>
            <a:pPr algn="ctr"/>
            <a:r>
              <a:rPr lang="bn-BD" sz="6000" b="1" dirty="0" smtClean="0">
                <a:solidFill>
                  <a:srgbClr val="FF0000"/>
                </a:solidFill>
                <a:latin typeface="SutonnyOMJ" pitchFamily="2" charset="0"/>
                <a:cs typeface="SutonnyOMJ" pitchFamily="2" charset="0"/>
              </a:rPr>
              <a:t>সুনামি</a:t>
            </a:r>
            <a:endParaRPr lang="en-US" sz="6000" b="1" dirty="0">
              <a:solidFill>
                <a:srgbClr val="FF0000"/>
              </a:solidFill>
              <a:latin typeface="SutonnyOMJ" pitchFamily="2" charset="0"/>
              <a:cs typeface="SutonnyOMJ" pitchFamily="2" charset="0"/>
            </a:endParaRPr>
          </a:p>
        </p:txBody>
      </p:sp>
    </p:spTree>
    <p:extLst>
      <p:ext uri="{BB962C8B-B14F-4D97-AF65-F5344CB8AC3E}">
        <p14:creationId xmlns:p14="http://schemas.microsoft.com/office/powerpoint/2010/main" val="28177960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1)">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circle(in)">
                                      <p:cBhvr>
                                        <p:cTn id="12" dur="20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31" presetClass="entr" presetSubtype="0"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 calcmode="lin" valueType="num">
                                      <p:cBhvr>
                                        <p:cTn id="17" dur="1000" fill="hold"/>
                                        <p:tgtEl>
                                          <p:spTgt spid="4"/>
                                        </p:tgtEl>
                                        <p:attrNameLst>
                                          <p:attrName>ppt_w</p:attrName>
                                        </p:attrNameLst>
                                      </p:cBhvr>
                                      <p:tavLst>
                                        <p:tav tm="0">
                                          <p:val>
                                            <p:fltVal val="0"/>
                                          </p:val>
                                        </p:tav>
                                        <p:tav tm="100000">
                                          <p:val>
                                            <p:strVal val="#ppt_w"/>
                                          </p:val>
                                        </p:tav>
                                      </p:tavLst>
                                    </p:anim>
                                    <p:anim calcmode="lin" valueType="num">
                                      <p:cBhvr>
                                        <p:cTn id="18" dur="1000" fill="hold"/>
                                        <p:tgtEl>
                                          <p:spTgt spid="4"/>
                                        </p:tgtEl>
                                        <p:attrNameLst>
                                          <p:attrName>ppt_h</p:attrName>
                                        </p:attrNameLst>
                                      </p:cBhvr>
                                      <p:tavLst>
                                        <p:tav tm="0">
                                          <p:val>
                                            <p:fltVal val="0"/>
                                          </p:val>
                                        </p:tav>
                                        <p:tav tm="100000">
                                          <p:val>
                                            <p:strVal val="#ppt_h"/>
                                          </p:val>
                                        </p:tav>
                                      </p:tavLst>
                                    </p:anim>
                                    <p:anim calcmode="lin" valueType="num">
                                      <p:cBhvr>
                                        <p:cTn id="19" dur="1000" fill="hold"/>
                                        <p:tgtEl>
                                          <p:spTgt spid="4"/>
                                        </p:tgtEl>
                                        <p:attrNameLst>
                                          <p:attrName>style.rotation</p:attrName>
                                        </p:attrNameLst>
                                      </p:cBhvr>
                                      <p:tavLst>
                                        <p:tav tm="0">
                                          <p:val>
                                            <p:fltVal val="90"/>
                                          </p:val>
                                        </p:tav>
                                        <p:tav tm="100000">
                                          <p:val>
                                            <p:fltVal val="0"/>
                                          </p:val>
                                        </p:tav>
                                      </p:tavLst>
                                    </p:anim>
                                    <p:animEffect transition="in" filter="fade">
                                      <p:cBhvr>
                                        <p:cTn id="20" dur="1000"/>
                                        <p:tgtEl>
                                          <p:spTgt spid="4"/>
                                        </p:tgtEl>
                                      </p:cBhvr>
                                    </p:animEffect>
                                  </p:childTnLst>
                                </p:cTn>
                              </p:par>
                            </p:childTnLst>
                          </p:cTn>
                        </p:par>
                      </p:childTnLst>
                    </p:cTn>
                  </p:par>
                  <p:par>
                    <p:cTn id="21" fill="hold">
                      <p:stCondLst>
                        <p:cond delay="indefinite"/>
                      </p:stCondLst>
                      <p:childTnLst>
                        <p:par>
                          <p:cTn id="22" fill="hold">
                            <p:stCondLst>
                              <p:cond delay="0"/>
                            </p:stCondLst>
                            <p:childTnLst>
                              <p:par>
                                <p:cTn id="23" presetID="6" presetClass="entr" presetSubtype="16" fill="hold" nodeType="clickEffect">
                                  <p:stCondLst>
                                    <p:cond delay="0"/>
                                  </p:stCondLst>
                                  <p:childTnLst>
                                    <p:set>
                                      <p:cBhvr>
                                        <p:cTn id="24" dur="1" fill="hold">
                                          <p:stCondLst>
                                            <p:cond delay="0"/>
                                          </p:stCondLst>
                                        </p:cTn>
                                        <p:tgtEl>
                                          <p:spTgt spid="6">
                                            <p:txEl>
                                              <p:pRg st="0" end="0"/>
                                            </p:txEl>
                                          </p:spTgt>
                                        </p:tgtEl>
                                        <p:attrNameLst>
                                          <p:attrName>style.visibility</p:attrName>
                                        </p:attrNameLst>
                                      </p:cBhvr>
                                      <p:to>
                                        <p:strVal val="visible"/>
                                      </p:to>
                                    </p:set>
                                    <p:animEffect transition="in" filter="circle(in)">
                                      <p:cBhvr>
                                        <p:cTn id="25" dur="200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1015663"/>
          </a:xfrm>
          <a:prstGeom prst="rect">
            <a:avLst/>
          </a:prstGeom>
          <a:solidFill>
            <a:srgbClr val="FFFF00"/>
          </a:solidFill>
        </p:spPr>
        <p:txBody>
          <a:bodyPr wrap="square" lIns="91440" tIns="45720" rIns="91440" bIns="45720">
            <a:spAutoFit/>
          </a:bodyPr>
          <a:lstStyle/>
          <a:p>
            <a:pPr algn="ctr"/>
            <a:r>
              <a:rPr lang="bn-BD" sz="6000" b="1" dirty="0" smtClean="0">
                <a:ln w="12700">
                  <a:solidFill>
                    <a:schemeClr val="tx2">
                      <a:satMod val="155000"/>
                    </a:schemeClr>
                  </a:solidFill>
                  <a:prstDash val="solid"/>
                </a:ln>
                <a:solidFill>
                  <a:schemeClr val="accent2">
                    <a:lumMod val="50000"/>
                  </a:schemeClr>
                </a:solidFill>
                <a:effectLst>
                  <a:outerShdw blurRad="41275" dist="20320" dir="1800000" algn="tl" rotWithShape="0">
                    <a:srgbClr val="000000">
                      <a:alpha val="40000"/>
                    </a:srgbClr>
                  </a:outerShdw>
                </a:effectLst>
                <a:latin typeface="NikoshBAN" pitchFamily="2" charset="0"/>
                <a:cs typeface="NikoshBAN" pitchFamily="2" charset="0"/>
              </a:rPr>
              <a:t>শিখনফল </a:t>
            </a:r>
            <a:endParaRPr lang="en-US" sz="6000" b="1" cap="none" spc="0" dirty="0">
              <a:ln w="12700">
                <a:solidFill>
                  <a:schemeClr val="tx2">
                    <a:satMod val="155000"/>
                  </a:schemeClr>
                </a:solidFill>
                <a:prstDash val="solid"/>
              </a:ln>
              <a:solidFill>
                <a:schemeClr val="accent2">
                  <a:lumMod val="50000"/>
                </a:schemeClr>
              </a:solidFill>
              <a:effectLst>
                <a:outerShdw blurRad="41275" dist="20320" dir="1800000" algn="tl" rotWithShape="0">
                  <a:srgbClr val="000000">
                    <a:alpha val="40000"/>
                  </a:srgbClr>
                </a:outerShdw>
              </a:effectLst>
              <a:latin typeface="NikoshBAN" pitchFamily="2" charset="0"/>
              <a:cs typeface="NikoshBAN" pitchFamily="2" charset="0"/>
            </a:endParaRPr>
          </a:p>
        </p:txBody>
      </p:sp>
      <p:sp>
        <p:nvSpPr>
          <p:cNvPr id="3" name="Rectangle 2"/>
          <p:cNvSpPr/>
          <p:nvPr/>
        </p:nvSpPr>
        <p:spPr>
          <a:xfrm>
            <a:off x="0" y="923330"/>
            <a:ext cx="9144000" cy="2400657"/>
          </a:xfrm>
          <a:prstGeom prst="rect">
            <a:avLst/>
          </a:prstGeom>
          <a:solidFill>
            <a:srgbClr val="002060"/>
          </a:solidFill>
        </p:spPr>
        <p:txBody>
          <a:bodyPr wrap="square" lIns="91440" tIns="45720" rIns="91440" bIns="45720">
            <a:spAutoFit/>
          </a:bodyPr>
          <a:lstStyle/>
          <a:p>
            <a:pPr algn="ctr"/>
            <a:r>
              <a:rPr lang="bn-BD" sz="54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NikoshBAN" pitchFamily="2" charset="0"/>
                <a:cs typeface="NikoshBAN" pitchFamily="2" charset="0"/>
              </a:rPr>
              <a:t>এই পাঠ শেষে শিক্ষার্থীরা- </a:t>
            </a:r>
          </a:p>
          <a:p>
            <a:r>
              <a:rPr lang="bn-BD" sz="3200" b="1" cap="none" spc="0" dirty="0" smtClean="0">
                <a:ln w="12700">
                  <a:solidFill>
                    <a:schemeClr val="tx2">
                      <a:satMod val="155000"/>
                    </a:schemeClr>
                  </a:solidFill>
                  <a:prstDash val="solid"/>
                </a:ln>
                <a:solidFill>
                  <a:srgbClr val="FFFF00"/>
                </a:solidFill>
                <a:effectLst>
                  <a:outerShdw blurRad="41275" dist="20320" dir="1800000" algn="tl" rotWithShape="0">
                    <a:srgbClr val="000000">
                      <a:alpha val="40000"/>
                    </a:srgbClr>
                  </a:outerShdw>
                </a:effectLst>
                <a:latin typeface="NikoshBAN" pitchFamily="2" charset="0"/>
                <a:cs typeface="NikoshBAN" pitchFamily="2" charset="0"/>
              </a:rPr>
              <a:t>১। </a:t>
            </a:r>
            <a:r>
              <a:rPr lang="bn-BD" sz="3200" b="1" dirty="0" smtClean="0">
                <a:ln w="12700">
                  <a:solidFill>
                    <a:schemeClr val="tx2">
                      <a:satMod val="155000"/>
                    </a:schemeClr>
                  </a:solidFill>
                  <a:prstDash val="solid"/>
                </a:ln>
                <a:solidFill>
                  <a:srgbClr val="FFFF00"/>
                </a:solidFill>
                <a:effectLst>
                  <a:outerShdw blurRad="41275" dist="20320" dir="1800000" algn="tl" rotWithShape="0">
                    <a:srgbClr val="000000">
                      <a:alpha val="40000"/>
                    </a:srgbClr>
                  </a:outerShdw>
                </a:effectLst>
                <a:latin typeface="NikoshBAN" pitchFamily="2" charset="0"/>
                <a:cs typeface="NikoshBAN" pitchFamily="2" charset="0"/>
              </a:rPr>
              <a:t>সুনামি</a:t>
            </a:r>
            <a:r>
              <a:rPr lang="bn-BD" sz="3200" b="1" cap="none" spc="0" dirty="0" smtClean="0">
                <a:ln w="12700">
                  <a:solidFill>
                    <a:schemeClr val="tx2">
                      <a:satMod val="155000"/>
                    </a:schemeClr>
                  </a:solidFill>
                  <a:prstDash val="solid"/>
                </a:ln>
                <a:solidFill>
                  <a:srgbClr val="FFFF00"/>
                </a:solidFill>
                <a:effectLst>
                  <a:outerShdw blurRad="41275" dist="20320" dir="1800000" algn="tl" rotWithShape="0">
                    <a:srgbClr val="000000">
                      <a:alpha val="40000"/>
                    </a:srgbClr>
                  </a:outerShdw>
                </a:effectLst>
                <a:latin typeface="NikoshBAN" pitchFamily="2" charset="0"/>
                <a:cs typeface="NikoshBAN" pitchFamily="2" charset="0"/>
              </a:rPr>
              <a:t> সৃষ্টির কারণ ব্যাখ্যা করতে</a:t>
            </a:r>
            <a:r>
              <a:rPr lang="bn-BD" sz="3200" b="1" dirty="0" smtClean="0">
                <a:ln w="12700">
                  <a:solidFill>
                    <a:schemeClr val="tx2">
                      <a:satMod val="155000"/>
                    </a:schemeClr>
                  </a:solidFill>
                  <a:prstDash val="solid"/>
                </a:ln>
                <a:solidFill>
                  <a:srgbClr val="FFFF00"/>
                </a:solidFill>
                <a:effectLst>
                  <a:outerShdw blurRad="41275" dist="20320" dir="1800000" algn="tl" rotWithShape="0">
                    <a:srgbClr val="000000">
                      <a:alpha val="40000"/>
                    </a:srgbClr>
                  </a:outerShdw>
                </a:effectLst>
                <a:latin typeface="NikoshBAN" pitchFamily="2" charset="0"/>
                <a:cs typeface="NikoshBAN" pitchFamily="2" charset="0"/>
              </a:rPr>
              <a:t>পারবে। </a:t>
            </a:r>
          </a:p>
          <a:p>
            <a:r>
              <a:rPr lang="bn-BD" sz="3200" b="1" cap="none" spc="0" dirty="0" smtClean="0">
                <a:ln w="12700">
                  <a:solidFill>
                    <a:schemeClr val="tx2">
                      <a:satMod val="155000"/>
                    </a:schemeClr>
                  </a:solidFill>
                  <a:prstDash val="solid"/>
                </a:ln>
                <a:solidFill>
                  <a:srgbClr val="FFFF00"/>
                </a:solidFill>
                <a:effectLst>
                  <a:outerShdw blurRad="41275" dist="20320" dir="1800000" algn="tl" rotWithShape="0">
                    <a:srgbClr val="000000">
                      <a:alpha val="40000"/>
                    </a:srgbClr>
                  </a:outerShdw>
                </a:effectLst>
                <a:latin typeface="NikoshBAN" pitchFamily="2" charset="0"/>
                <a:cs typeface="NikoshBAN" pitchFamily="2" charset="0"/>
              </a:rPr>
              <a:t>২। </a:t>
            </a:r>
            <a:r>
              <a:rPr lang="bn-BD" sz="3200" b="1" dirty="0" smtClean="0">
                <a:ln w="12700">
                  <a:solidFill>
                    <a:schemeClr val="tx2">
                      <a:satMod val="155000"/>
                    </a:schemeClr>
                  </a:solidFill>
                  <a:prstDash val="solid"/>
                </a:ln>
                <a:solidFill>
                  <a:srgbClr val="FFFF00"/>
                </a:solidFill>
                <a:effectLst>
                  <a:outerShdw blurRad="41275" dist="20320" dir="1800000" algn="tl" rotWithShape="0">
                    <a:srgbClr val="000000">
                      <a:alpha val="40000"/>
                    </a:srgbClr>
                  </a:outerShdw>
                </a:effectLst>
                <a:latin typeface="NikoshBAN" pitchFamily="2" charset="0"/>
                <a:cs typeface="NikoshBAN" pitchFamily="2" charset="0"/>
              </a:rPr>
              <a:t>সুনামি</a:t>
            </a:r>
            <a:r>
              <a:rPr lang="bn-BD" sz="3200" b="1" cap="none" spc="0" dirty="0" smtClean="0">
                <a:ln w="12700">
                  <a:solidFill>
                    <a:schemeClr val="tx2">
                      <a:satMod val="155000"/>
                    </a:schemeClr>
                  </a:solidFill>
                  <a:prstDash val="solid"/>
                </a:ln>
                <a:solidFill>
                  <a:srgbClr val="FFFF00"/>
                </a:solidFill>
                <a:effectLst>
                  <a:outerShdw blurRad="41275" dist="20320" dir="1800000" algn="tl" rotWithShape="0">
                    <a:srgbClr val="000000">
                      <a:alpha val="40000"/>
                    </a:srgbClr>
                  </a:outerShdw>
                </a:effectLst>
                <a:latin typeface="NikoshBAN" pitchFamily="2" charset="0"/>
                <a:cs typeface="NikoshBAN" pitchFamily="2" charset="0"/>
              </a:rPr>
              <a:t> মোকাবেলার কৌশল</a:t>
            </a:r>
            <a:r>
              <a:rPr lang="bn-BD" sz="3200" b="1" dirty="0" smtClean="0">
                <a:ln w="12700">
                  <a:solidFill>
                    <a:schemeClr val="tx2">
                      <a:satMod val="155000"/>
                    </a:schemeClr>
                  </a:solidFill>
                  <a:prstDash val="solid"/>
                </a:ln>
                <a:solidFill>
                  <a:srgbClr val="FFFF00"/>
                </a:solidFill>
                <a:effectLst>
                  <a:outerShdw blurRad="41275" dist="20320" dir="1800000" algn="tl" rotWithShape="0">
                    <a:srgbClr val="000000">
                      <a:alpha val="40000"/>
                    </a:srgbClr>
                  </a:outerShdw>
                </a:effectLst>
                <a:latin typeface="NikoshBAN" pitchFamily="2" charset="0"/>
                <a:cs typeface="NikoshBAN" pitchFamily="2" charset="0"/>
              </a:rPr>
              <a:t> ব্যাখ্যা</a:t>
            </a:r>
            <a:r>
              <a:rPr lang="bn-BD" sz="3200" b="1" cap="none" spc="0" dirty="0" smtClean="0">
                <a:ln w="12700">
                  <a:solidFill>
                    <a:schemeClr val="tx2">
                      <a:satMod val="155000"/>
                    </a:schemeClr>
                  </a:solidFill>
                  <a:prstDash val="solid"/>
                </a:ln>
                <a:solidFill>
                  <a:srgbClr val="FFFF00"/>
                </a:solidFill>
                <a:effectLst>
                  <a:outerShdw blurRad="41275" dist="20320" dir="1800000" algn="tl" rotWithShape="0">
                    <a:srgbClr val="000000">
                      <a:alpha val="40000"/>
                    </a:srgbClr>
                  </a:outerShdw>
                </a:effectLst>
                <a:latin typeface="NikoshBAN" pitchFamily="2" charset="0"/>
                <a:cs typeface="NikoshBAN" pitchFamily="2" charset="0"/>
              </a:rPr>
              <a:t>করতে পারবে।</a:t>
            </a:r>
          </a:p>
          <a:p>
            <a:r>
              <a:rPr lang="bn-BD" sz="3200" b="1" dirty="0" smtClean="0">
                <a:ln w="12700">
                  <a:solidFill>
                    <a:schemeClr val="tx2">
                      <a:satMod val="155000"/>
                    </a:schemeClr>
                  </a:solidFill>
                  <a:prstDash val="solid"/>
                </a:ln>
                <a:solidFill>
                  <a:srgbClr val="FFFF00"/>
                </a:solidFill>
                <a:effectLst>
                  <a:outerShdw blurRad="41275" dist="20320" dir="1800000" algn="tl" rotWithShape="0">
                    <a:srgbClr val="000000">
                      <a:alpha val="40000"/>
                    </a:srgbClr>
                  </a:outerShdw>
                </a:effectLst>
                <a:latin typeface="NikoshBAN" pitchFamily="2" charset="0"/>
                <a:cs typeface="NikoshBAN" pitchFamily="2" charset="0"/>
              </a:rPr>
              <a:t>৩। সুনামি মোকাবেলায় তাৎক্ষণিক</a:t>
            </a:r>
            <a:r>
              <a:rPr lang="bn-BD" sz="3200" b="1" cap="none" spc="0" dirty="0" smtClean="0">
                <a:ln w="12700">
                  <a:solidFill>
                    <a:schemeClr val="tx2">
                      <a:satMod val="155000"/>
                    </a:schemeClr>
                  </a:solidFill>
                  <a:prstDash val="solid"/>
                </a:ln>
                <a:solidFill>
                  <a:srgbClr val="FFFF00"/>
                </a:solidFill>
                <a:effectLst>
                  <a:outerShdw blurRad="41275" dist="20320" dir="1800000" algn="tl" rotWithShape="0">
                    <a:srgbClr val="000000">
                      <a:alpha val="40000"/>
                    </a:srgbClr>
                  </a:outerShdw>
                </a:effectLst>
                <a:latin typeface="NikoshBAN" pitchFamily="2" charset="0"/>
                <a:cs typeface="NikoshBAN" pitchFamily="2" charset="0"/>
              </a:rPr>
              <a:t>করণীয় ব্যাখ্যা করতে পারবে।    </a:t>
            </a:r>
          </a:p>
        </p:txBody>
      </p:sp>
    </p:spTree>
    <p:extLst>
      <p:ext uri="{BB962C8B-B14F-4D97-AF65-F5344CB8AC3E}">
        <p14:creationId xmlns:p14="http://schemas.microsoft.com/office/powerpoint/2010/main" val="15077584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1)">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circle(in)">
                                      <p:cBhvr>
                                        <p:cTn id="12"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3416320"/>
          </a:xfrm>
          <a:prstGeom prst="rect">
            <a:avLst/>
          </a:prstGeom>
          <a:solidFill>
            <a:schemeClr val="accent6">
              <a:lumMod val="75000"/>
            </a:schemeClr>
          </a:solidFill>
        </p:spPr>
        <p:txBody>
          <a:bodyPr wrap="square" lIns="91440" tIns="45720" rIns="91440" bIns="45720">
            <a:spAutoFit/>
          </a:bodyPr>
          <a:lstStyle/>
          <a:p>
            <a:r>
              <a:rPr lang="en-US" sz="36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NikoshBAN" pitchFamily="2" charset="0"/>
                <a:cs typeface="NikoshBAN" pitchFamily="2" charset="0"/>
              </a:rPr>
              <a:t>Tsunami</a:t>
            </a:r>
            <a:r>
              <a:rPr lang="bn-BD" sz="36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NikoshBAN" pitchFamily="2" charset="0"/>
                <a:cs typeface="NikoshBAN" pitchFamily="2" charset="0"/>
              </a:rPr>
              <a:t> জাপানি শব্দ। সু অর্থ বন্দর,</a:t>
            </a:r>
            <a:r>
              <a:rPr lang="bn-BD" sz="3600" b="1" cap="none" spc="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NikoshBAN" pitchFamily="2" charset="0"/>
                <a:cs typeface="NikoshBAN" pitchFamily="2" charset="0"/>
              </a:rPr>
              <a:t>নামি অর্থ ঢেউ। সুতরাং সুনামি অর্থ হলো </a:t>
            </a:r>
            <a:r>
              <a:rPr lang="bn-BD" sz="36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NikoshBAN" pitchFamily="2" charset="0"/>
                <a:cs typeface="NikoshBAN" pitchFamily="2" charset="0"/>
              </a:rPr>
              <a:t>বন্দরের ঢেউ। এটি একটি প্রাকৃতিক দুর্যোগ। </a:t>
            </a:r>
          </a:p>
          <a:p>
            <a:r>
              <a:rPr lang="bn-BD" sz="3600" b="1" cap="none" spc="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NikoshBAN" pitchFamily="2" charset="0"/>
                <a:cs typeface="NikoshBAN" pitchFamily="2" charset="0"/>
              </a:rPr>
              <a:t>সমুদ্রতলদেশে ভূমিকম্প,আগ্নেয়গিরির অগ্যু-</a:t>
            </a:r>
            <a:r>
              <a:rPr lang="bn-BD" sz="36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NikoshBAN" pitchFamily="2" charset="0"/>
                <a:cs typeface="NikoshBAN" pitchFamily="2" charset="0"/>
              </a:rPr>
              <a:t>ৎপাত,ভূমিধস এবং নভোজাগতিক ঘটনা</a:t>
            </a:r>
            <a:r>
              <a:rPr lang="bn-BD" sz="3600" b="1" cap="none" spc="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NikoshBAN" pitchFamily="2" charset="0"/>
                <a:cs typeface="NikoshBAN" pitchFamily="2" charset="0"/>
              </a:rPr>
              <a:t>সুনামি সৃষ্টি করতে পারে বলে বিশেষজ্ঞরা</a:t>
            </a:r>
          </a:p>
          <a:p>
            <a:r>
              <a:rPr lang="bn-BD" sz="36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NikoshBAN" pitchFamily="2" charset="0"/>
                <a:cs typeface="NikoshBAN" pitchFamily="2" charset="0"/>
              </a:rPr>
              <a:t>মনে করেন। সুনামিকে পৃথিবীর তৃতীয় প্রা-কৃতিক দুর্যোগ হিসেবে আখ্যায়িত করা হয়। </a:t>
            </a:r>
          </a:p>
        </p:txBody>
      </p:sp>
    </p:spTree>
    <p:extLst>
      <p:ext uri="{BB962C8B-B14F-4D97-AF65-F5344CB8AC3E}">
        <p14:creationId xmlns:p14="http://schemas.microsoft.com/office/powerpoint/2010/main" val="7857205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1)">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609600"/>
            <a:ext cx="9144000" cy="3416320"/>
          </a:xfrm>
          <a:prstGeom prst="rect">
            <a:avLst/>
          </a:prstGeom>
          <a:solidFill>
            <a:srgbClr val="00B050"/>
          </a:solidFill>
        </p:spPr>
        <p:txBody>
          <a:bodyPr wrap="square" lIns="91440" tIns="45720" rIns="91440" bIns="45720">
            <a:spAutoFit/>
          </a:bodyPr>
          <a:lstStyle/>
          <a:p>
            <a:r>
              <a:rPr lang="bn-BD" sz="36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NikoshBAN" pitchFamily="2" charset="0"/>
                <a:cs typeface="NikoshBAN" pitchFamily="2" charset="0"/>
              </a:rPr>
              <a:t>সুনামির বৈশিষ্ট্য হচ্ছে মহাসাগর ও সাগরের তলদেশের প্লেটদুমড়ে দেয়া,যার ফলে সৃষ্টি </a:t>
            </a:r>
            <a:r>
              <a:rPr lang="bn-BD" sz="3600" b="1" cap="none" spc="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NikoshBAN" pitchFamily="2" charset="0"/>
                <a:cs typeface="NikoshBAN" pitchFamily="2" charset="0"/>
              </a:rPr>
              <a:t>হয় প্রচন্ড ভূমিকম্প। সমুদ্রের পানি লক্ষ লক্ষ</a:t>
            </a:r>
          </a:p>
          <a:p>
            <a:r>
              <a:rPr lang="bn-BD" sz="36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NikoshBAN" pitchFamily="2" charset="0"/>
                <a:cs typeface="NikoshBAN" pitchFamily="2" charset="0"/>
              </a:rPr>
              <a:t>টনের বিশাল ঢেউ তৈরি করে। আর এই ঢেউ</a:t>
            </a:r>
            <a:r>
              <a:rPr lang="bn-BD" sz="3600" b="1" cap="none" spc="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NikoshBAN" pitchFamily="2" charset="0"/>
                <a:cs typeface="NikoshBAN" pitchFamily="2" charset="0"/>
              </a:rPr>
              <a:t>যত বেশি তীরভূমির কাছাকাছি যায় আরও</a:t>
            </a:r>
            <a:r>
              <a:rPr lang="bn-BD" sz="36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NikoshBAN" pitchFamily="2" charset="0"/>
                <a:cs typeface="NikoshBAN" pitchFamily="2" charset="0"/>
              </a:rPr>
              <a:t>দীর্ঘ হয়ে ভয়ঙ্কর জলোচ্ছ্বাসে রূপ নেয়। এই</a:t>
            </a:r>
          </a:p>
          <a:p>
            <a:r>
              <a:rPr lang="bn-BD" sz="36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NikoshBAN" pitchFamily="2" charset="0"/>
                <a:cs typeface="NikoshBAN" pitchFamily="2" charset="0"/>
              </a:rPr>
              <a:t>ঢেউয়ের গতিবেগ ঘণ্টায় ৫০০থেকে ৮০০</a:t>
            </a:r>
            <a:r>
              <a:rPr lang="bn-BD" sz="3600" b="1" cap="none" spc="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NikoshBAN" pitchFamily="2" charset="0"/>
                <a:cs typeface="NikoshBAN" pitchFamily="2" charset="0"/>
              </a:rPr>
              <a:t>মাইল পর্যন্ত হতে পারে। খোলা সমুদ্রে ঢেউ-</a:t>
            </a:r>
            <a:endParaRPr lang="en-US" sz="3600" b="1" cap="none" spc="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NikoshBAN" pitchFamily="2" charset="0"/>
              <a:cs typeface="NikoshBAN" pitchFamily="2" charset="0"/>
            </a:endParaRPr>
          </a:p>
        </p:txBody>
      </p:sp>
    </p:spTree>
    <p:extLst>
      <p:ext uri="{BB962C8B-B14F-4D97-AF65-F5344CB8AC3E}">
        <p14:creationId xmlns:p14="http://schemas.microsoft.com/office/powerpoint/2010/main" val="11991310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1672" y="1277272"/>
            <a:ext cx="9144000" cy="2554545"/>
          </a:xfrm>
          <a:prstGeom prst="rect">
            <a:avLst/>
          </a:prstGeom>
          <a:solidFill>
            <a:srgbClr val="FFFF00"/>
          </a:solidFill>
        </p:spPr>
        <p:txBody>
          <a:bodyPr wrap="square" lIns="91440" tIns="45720" rIns="91440" bIns="45720">
            <a:spAutoFit/>
          </a:bodyPr>
          <a:lstStyle/>
          <a:p>
            <a:r>
              <a:rPr lang="bn-BD" sz="32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NikoshBAN" pitchFamily="2" charset="0"/>
                <a:cs typeface="NikoshBAN" pitchFamily="2" charset="0"/>
              </a:rPr>
              <a:t>য়ের উচ্চতা তিন ফুট পর্যন্ত হতে পারে। কিন্তুঢেউ যতই তীরের দিকে যায়, ততই শক্তি</a:t>
            </a:r>
            <a:r>
              <a:rPr lang="bn-BD" sz="3200" b="1" cap="none" spc="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NikoshBAN" pitchFamily="2" charset="0"/>
                <a:cs typeface="NikoshBAN" pitchFamily="2" charset="0"/>
              </a:rPr>
              <a:t>সঞ্চয় করে,বাড়ে উচ্চতা। তখন ঢেউয়ের এক</a:t>
            </a:r>
            <a:r>
              <a:rPr lang="bn-BD" sz="32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NikoshBAN" pitchFamily="2" charset="0"/>
                <a:cs typeface="NikoshBAN" pitchFamily="2" charset="0"/>
              </a:rPr>
              <a:t>মাথা থেকে আরেক মাথার দূরত্ব হতে পারে</a:t>
            </a:r>
            <a:r>
              <a:rPr lang="bn-BD" sz="3200" b="1" cap="none" spc="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NikoshBAN" pitchFamily="2" charset="0"/>
                <a:cs typeface="NikoshBAN" pitchFamily="2" charset="0"/>
              </a:rPr>
              <a:t>১০০ মাইল পর্যন্ত, অগভীর পানিতে সুনামি </a:t>
            </a:r>
            <a:r>
              <a:rPr lang="bn-BD" sz="32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NikoshBAN" pitchFamily="2" charset="0"/>
                <a:cs typeface="NikoshBAN" pitchFamily="2" charset="0"/>
              </a:rPr>
              <a:t>ধ্বংসাত্নক জলোচ্ছ্বাসে রূপ নেয়। উপকূলের</a:t>
            </a:r>
            <a:r>
              <a:rPr lang="bn-BD" sz="3200" b="1" cap="none" spc="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NikoshBAN" pitchFamily="2" charset="0"/>
                <a:cs typeface="NikoshBAN" pitchFamily="2" charset="0"/>
              </a:rPr>
              <a:t>ব্যাপক এলাকা প্লাবিত করতে পারে। উপ-</a:t>
            </a:r>
            <a:r>
              <a:rPr lang="bn-BD" sz="32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NikoshBAN" pitchFamily="2" charset="0"/>
                <a:cs typeface="NikoshBAN" pitchFamily="2" charset="0"/>
              </a:rPr>
              <a:t>কূলীয় জনপদ নিশ্চিহ্ন করে দিতে পারে। </a:t>
            </a:r>
            <a:endParaRPr lang="en-US" sz="3200" b="1" cap="none" spc="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NikoshBAN" pitchFamily="2" charset="0"/>
              <a:cs typeface="NikoshBAN" pitchFamily="2" charset="0"/>
            </a:endParaRPr>
          </a:p>
        </p:txBody>
      </p:sp>
    </p:spTree>
    <p:extLst>
      <p:ext uri="{BB962C8B-B14F-4D97-AF65-F5344CB8AC3E}">
        <p14:creationId xmlns:p14="http://schemas.microsoft.com/office/powerpoint/2010/main" val="18341567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1066800"/>
            <a:ext cx="9144000" cy="2554545"/>
          </a:xfrm>
          <a:prstGeom prst="rect">
            <a:avLst/>
          </a:prstGeom>
          <a:solidFill>
            <a:schemeClr val="accent6">
              <a:lumMod val="75000"/>
            </a:schemeClr>
          </a:solidFill>
        </p:spPr>
        <p:txBody>
          <a:bodyPr wrap="square" lIns="91440" tIns="45720" rIns="91440" bIns="45720">
            <a:spAutoFit/>
          </a:bodyPr>
          <a:lstStyle/>
          <a:p>
            <a:r>
              <a:rPr lang="bn-BD" sz="32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NikoshBAN" pitchFamily="2" charset="0"/>
                <a:cs typeface="NikoshBAN" pitchFamily="2" charset="0"/>
              </a:rPr>
              <a:t>সুনামির আরেকটি বৈশিষ্ট্য হলো ভূমিক-ম্পের মতো সুনামি সম্পর্কেও পূর্বাভাস দেওয়া যায় না। ২০০৪ সালের ২৬ ডিসেম্বরস্মরণকালের ভয়ঙ্কর প্রাকৃতিক দুর্যোগ ঘটে।ইন্দোনেশিয়ার সুমাত্রা দ্বীপের কাছাকাছি ভারত মহাসাগরের তলদেশে সৃষ্টি হয়েছিলট্যাক্টনিক ভূমিকম্প। সুমাত্রার ভূমিকম্পটির কেন্দ্র বা ইউরেশিয়ান প্লেট ও অস্ট্রেলিয়ান  </a:t>
            </a:r>
          </a:p>
        </p:txBody>
      </p:sp>
    </p:spTree>
    <p:extLst>
      <p:ext uri="{BB962C8B-B14F-4D97-AF65-F5344CB8AC3E}">
        <p14:creationId xmlns:p14="http://schemas.microsoft.com/office/powerpoint/2010/main" val="36732182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1)">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1277272"/>
            <a:ext cx="9144000" cy="2554545"/>
          </a:xfrm>
          <a:prstGeom prst="rect">
            <a:avLst/>
          </a:prstGeom>
          <a:solidFill>
            <a:schemeClr val="accent2">
              <a:lumMod val="50000"/>
            </a:schemeClr>
          </a:solidFill>
        </p:spPr>
        <p:txBody>
          <a:bodyPr wrap="square" lIns="91440" tIns="45720" rIns="91440" bIns="45720">
            <a:spAutoFit/>
          </a:bodyPr>
          <a:lstStyle/>
          <a:p>
            <a:r>
              <a:rPr lang="bn-BD" sz="32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NikoshBAN" pitchFamily="2" charset="0"/>
                <a:cs typeface="NikoshBAN" pitchFamily="2" charset="0"/>
              </a:rPr>
              <a:t>প্লেটের সংঘর্ষে সৃষ্টি হয় মারাত্নক ভূকম্পন।</a:t>
            </a:r>
            <a:r>
              <a:rPr lang="bn-BD" sz="3200" b="1" cap="none" spc="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NikoshBAN" pitchFamily="2" charset="0"/>
                <a:cs typeface="NikoshBAN" pitchFamily="2" charset="0"/>
              </a:rPr>
              <a:t>রিখটার স্কেলের এই ভূকম্পনের ফলে ভারত </a:t>
            </a:r>
            <a:r>
              <a:rPr lang="bn-BD" sz="32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NikoshBAN" pitchFamily="2" charset="0"/>
                <a:cs typeface="NikoshBAN" pitchFamily="2" charset="0"/>
              </a:rPr>
              <a:t>মহাসাগরের একাংশ সুমাত্রার অন্য একটি </a:t>
            </a:r>
            <a:r>
              <a:rPr lang="bn-BD" sz="3200" b="1" cap="none" spc="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NikoshBAN" pitchFamily="2" charset="0"/>
                <a:cs typeface="NikoshBAN" pitchFamily="2" charset="0"/>
              </a:rPr>
              <a:t>অংশকে সজোরে চাপ দেয়। এই প্রবল চাপে </a:t>
            </a:r>
            <a:r>
              <a:rPr lang="bn-BD" sz="32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NikoshBAN" pitchFamily="2" charset="0"/>
                <a:cs typeface="NikoshBAN" pitchFamily="2" charset="0"/>
              </a:rPr>
              <a:t>সমুদ্রতলের ৬০০ মাইলব্যাপী এলাকায় ভাঙ-</a:t>
            </a:r>
          </a:p>
          <a:p>
            <a:r>
              <a:rPr lang="bn-BD" sz="3200" b="1" cap="none" spc="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NikoshBAN" pitchFamily="2" charset="0"/>
                <a:cs typeface="NikoshBAN" pitchFamily="2" charset="0"/>
              </a:rPr>
              <a:t>নের সৃষ্টি হয়। এই ভাঙনের ফলে স্থানচ্যুতি</a:t>
            </a:r>
            <a:r>
              <a:rPr lang="bn-BD" sz="32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NikoshBAN" pitchFamily="2" charset="0"/>
                <a:cs typeface="NikoshBAN" pitchFamily="2" charset="0"/>
              </a:rPr>
              <a:t>ঘটে লক্ষ লক্ষ টন জলরাশির। বিশাল জল-</a:t>
            </a:r>
            <a:r>
              <a:rPr lang="bn-BD" sz="3200" b="1" cap="none" spc="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NikoshBAN" pitchFamily="2" charset="0"/>
                <a:cs typeface="NikoshBAN" pitchFamily="2" charset="0"/>
              </a:rPr>
              <a:t>রাশি ভয়ানক বেগে ধেয়ে আসে সমুদ্রপৃষ্ঠের </a:t>
            </a:r>
            <a:endParaRPr lang="en-US" sz="3200" b="1" cap="none" spc="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NikoshBAN" pitchFamily="2" charset="0"/>
              <a:cs typeface="NikoshBAN" pitchFamily="2" charset="0"/>
            </a:endParaRPr>
          </a:p>
        </p:txBody>
      </p:sp>
    </p:spTree>
    <p:extLst>
      <p:ext uri="{BB962C8B-B14F-4D97-AF65-F5344CB8AC3E}">
        <p14:creationId xmlns:p14="http://schemas.microsoft.com/office/powerpoint/2010/main" val="6047066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3046988"/>
          </a:xfrm>
          <a:prstGeom prst="rect">
            <a:avLst/>
          </a:prstGeom>
          <a:solidFill>
            <a:srgbClr val="FFFF00"/>
          </a:solidFill>
        </p:spPr>
        <p:txBody>
          <a:bodyPr wrap="square" lIns="91440" tIns="45720" rIns="91440" bIns="45720">
            <a:spAutoFit/>
          </a:bodyPr>
          <a:lstStyle/>
          <a:p>
            <a:r>
              <a:rPr lang="bn-BD" sz="32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NikoshBAN" pitchFamily="2" charset="0"/>
                <a:cs typeface="NikoshBAN" pitchFamily="2" charset="0"/>
              </a:rPr>
              <a:t>দিকে এবং বিশাল সব ঢেউয়ের আকারে </a:t>
            </a:r>
            <a:r>
              <a:rPr lang="bn-BD" sz="3200" b="1" cap="none" spc="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NikoshBAN" pitchFamily="2" charset="0"/>
                <a:cs typeface="NikoshBAN" pitchFamily="2" charset="0"/>
              </a:rPr>
              <a:t>চারদিকে ছড়িয়ে পড়ে। এই ঢেঊ মহাপ্লাবনে </a:t>
            </a:r>
            <a:r>
              <a:rPr lang="bn-BD" sz="32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NikoshBAN" pitchFamily="2" charset="0"/>
                <a:cs typeface="NikoshBAN" pitchFamily="2" charset="0"/>
              </a:rPr>
              <a:t>রূপ নিয়ে ইন্দোনেশিয়া,মালয়েশিয়া,শ্রীলঙ্কা </a:t>
            </a:r>
            <a:r>
              <a:rPr lang="bn-BD" sz="3200" b="1" cap="none" spc="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NikoshBAN" pitchFamily="2" charset="0"/>
                <a:cs typeface="NikoshBAN" pitchFamily="2" charset="0"/>
              </a:rPr>
              <a:t>ভারত,থাইল্যান্ড,মালদ্বীপ প্রভৃতি দক্ষিণ-পূর্ব </a:t>
            </a:r>
            <a:r>
              <a:rPr lang="bn-BD" sz="32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NikoshBAN" pitchFamily="2" charset="0"/>
                <a:cs typeface="NikoshBAN" pitchFamily="2" charset="0"/>
              </a:rPr>
              <a:t>ও দক্ষিণ এশিয়া ছাড়িয়ে কেনিয়া, সোমা-</a:t>
            </a:r>
            <a:r>
              <a:rPr lang="bn-BD" sz="3200" b="1" cap="none" spc="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NikoshBAN" pitchFamily="2" charset="0"/>
                <a:cs typeface="NikoshBAN" pitchFamily="2" charset="0"/>
              </a:rPr>
              <a:t>লিয়াসহ ১২টি আফ্রিকান দেশ পর্যন্ত বিস্তৃত</a:t>
            </a:r>
          </a:p>
          <a:p>
            <a:r>
              <a:rPr lang="bn-BD" sz="32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NikoshBAN" pitchFamily="2" charset="0"/>
                <a:cs typeface="NikoshBAN" pitchFamily="2" charset="0"/>
              </a:rPr>
              <a:t>হয়। তিন লাখের মতো মানুষ নিহত হয়।  </a:t>
            </a:r>
            <a:r>
              <a:rPr lang="bn-BD" sz="3200" b="1" cap="none" spc="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NikoshBAN" pitchFamily="2" charset="0"/>
                <a:cs typeface="NikoshBAN" pitchFamily="2" charset="0"/>
              </a:rPr>
              <a:t>একমাত্র ইন্দোনেশিয়ায় সুমাত্রার আচেহ  </a:t>
            </a:r>
            <a:endParaRPr lang="en-US" sz="3200" b="1" cap="none" spc="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NikoshBAN" pitchFamily="2" charset="0"/>
              <a:cs typeface="NikoshBAN" pitchFamily="2" charset="0"/>
            </a:endParaRPr>
          </a:p>
        </p:txBody>
      </p:sp>
    </p:spTree>
    <p:extLst>
      <p:ext uri="{BB962C8B-B14F-4D97-AF65-F5344CB8AC3E}">
        <p14:creationId xmlns:p14="http://schemas.microsoft.com/office/powerpoint/2010/main" val="28005815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5078313"/>
          </a:xfrm>
          <a:prstGeom prst="rect">
            <a:avLst/>
          </a:prstGeom>
          <a:solidFill>
            <a:schemeClr val="accent1">
              <a:lumMod val="50000"/>
            </a:schemeClr>
          </a:solidFill>
        </p:spPr>
        <p:txBody>
          <a:bodyPr wrap="square" lIns="91440" tIns="45720" rIns="91440" bIns="45720">
            <a:spAutoFit/>
          </a:bodyPr>
          <a:lstStyle/>
          <a:p>
            <a:r>
              <a:rPr lang="bn-BD" sz="36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NikoshBAN" pitchFamily="2" charset="0"/>
                <a:cs typeface="NikoshBAN" pitchFamily="2" charset="0"/>
              </a:rPr>
              <a:t>প্রদেশে নিহত হয়েছে এক লাখ দশ হাজার</a:t>
            </a:r>
            <a:r>
              <a:rPr lang="bn-BD" sz="3600" b="1" cap="none" spc="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NikoshBAN" pitchFamily="2" charset="0"/>
                <a:cs typeface="NikoshBAN" pitchFamily="2" charset="0"/>
              </a:rPr>
              <a:t>মানুষ। তারপর বেশি লোক নিহত হয়েছে</a:t>
            </a:r>
            <a:r>
              <a:rPr lang="bn-BD" sz="36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NikoshBAN" pitchFamily="2" charset="0"/>
                <a:cs typeface="NikoshBAN" pitchFamily="2" charset="0"/>
              </a:rPr>
              <a:t>শ্রীলঙ্কায়। ১৭৬২ সালের ২ এপ্রিল বঙ্গোপ-</a:t>
            </a:r>
          </a:p>
          <a:p>
            <a:r>
              <a:rPr lang="bn-BD" sz="3600" b="1" cap="none" spc="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NikoshBAN" pitchFamily="2" charset="0"/>
                <a:cs typeface="NikoshBAN" pitchFamily="2" charset="0"/>
              </a:rPr>
              <a:t>সাগরের আরাকান অঞ্চলে সংঘটিত এক ভূমিকম্প থেকে সৃষ্ট সুনামি বাংলাদেশে </a:t>
            </a:r>
            <a:r>
              <a:rPr lang="bn-BD" sz="36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NikoshBAN" pitchFamily="2" charset="0"/>
                <a:cs typeface="NikoshBAN" pitchFamily="2" charset="0"/>
              </a:rPr>
              <a:t>আঘাত হেনেছিল। কক্সবাজার ও পার্শ্ববর্তী</a:t>
            </a:r>
          </a:p>
          <a:p>
            <a:r>
              <a:rPr lang="bn-BD" sz="3600" b="1" cap="none" spc="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NikoshBAN" pitchFamily="2" charset="0"/>
                <a:cs typeface="NikoshBAN" pitchFamily="2" charset="0"/>
              </a:rPr>
              <a:t>দ্বীপসমূহে ব্যাপক ক্ষতি হয়েছিল। এর প্রভা-</a:t>
            </a:r>
            <a:r>
              <a:rPr lang="bn-BD" sz="36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NikoshBAN" pitchFamily="2" charset="0"/>
                <a:cs typeface="NikoshBAN" pitchFamily="2" charset="0"/>
              </a:rPr>
              <a:t>বে ঢাকার বুড়িগঙ্গায় হঠাৎ পানি </a:t>
            </a:r>
            <a:r>
              <a:rPr lang="bn-BD" sz="36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NikoshBAN" pitchFamily="2" charset="0"/>
                <a:cs typeface="NikoshBAN" pitchFamily="2" charset="0"/>
              </a:rPr>
              <a:t>বেড়েযাওয়ায় যে ঢেঊয়ের </a:t>
            </a:r>
            <a:r>
              <a:rPr lang="bn-BD" sz="36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NikoshBAN" pitchFamily="2" charset="0"/>
                <a:cs typeface="NikoshBAN" pitchFamily="2" charset="0"/>
              </a:rPr>
              <a:t>সৃষ্টি </a:t>
            </a:r>
            <a:r>
              <a:rPr lang="bn-BD" sz="36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NikoshBAN" pitchFamily="2" charset="0"/>
                <a:cs typeface="NikoshBAN" pitchFamily="2" charset="0"/>
              </a:rPr>
              <a:t>হয়েছিল তাতে শত </a:t>
            </a:r>
            <a:r>
              <a:rPr lang="bn-BD" sz="36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NikoshBAN" pitchFamily="2" charset="0"/>
                <a:cs typeface="NikoshBAN" pitchFamily="2" charset="0"/>
              </a:rPr>
              <a:t>শতনৌকা </a:t>
            </a:r>
            <a:r>
              <a:rPr lang="bn-BD" sz="36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NikoshBAN" pitchFamily="2" charset="0"/>
                <a:cs typeface="NikoshBAN" pitchFamily="2" charset="0"/>
              </a:rPr>
              <a:t>ডুবে বহু </a:t>
            </a:r>
            <a:r>
              <a:rPr lang="bn-BD" sz="36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NikoshBAN" pitchFamily="2" charset="0"/>
                <a:cs typeface="NikoshBAN" pitchFamily="2" charset="0"/>
              </a:rPr>
              <a:t>লোকপ্রাণ </a:t>
            </a:r>
            <a:r>
              <a:rPr lang="bn-BD" sz="36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NikoshBAN" pitchFamily="2" charset="0"/>
                <a:cs typeface="NikoshBAN" pitchFamily="2" charset="0"/>
              </a:rPr>
              <a:t>হারিয়েছিল।  </a:t>
            </a:r>
            <a:endParaRPr lang="en-US" sz="36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NikoshBAN" pitchFamily="2" charset="0"/>
              <a:cs typeface="NikoshBAN" pitchFamily="2" charset="0"/>
            </a:endParaRPr>
          </a:p>
          <a:p>
            <a:r>
              <a:rPr lang="bn-BD" sz="36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NikoshBAN" pitchFamily="2" charset="0"/>
                <a:cs typeface="NikoshBAN" pitchFamily="2" charset="0"/>
              </a:rPr>
              <a:t> </a:t>
            </a:r>
            <a:endParaRPr lang="bn-BD" sz="36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NikoshBAN" pitchFamily="2" charset="0"/>
              <a:cs typeface="NikoshBAN" pitchFamily="2" charset="0"/>
            </a:endParaRPr>
          </a:p>
          <a:p>
            <a:r>
              <a:rPr lang="bn-BD" sz="36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NikoshBAN" pitchFamily="2" charset="0"/>
                <a:cs typeface="NikoshBAN" pitchFamily="2" charset="0"/>
              </a:rPr>
              <a:t> </a:t>
            </a:r>
            <a:endParaRPr lang="en-US" sz="3600" b="1" cap="none" spc="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NikoshBAN" pitchFamily="2" charset="0"/>
              <a:cs typeface="NikoshBAN" pitchFamily="2" charset="0"/>
            </a:endParaRPr>
          </a:p>
        </p:txBody>
      </p:sp>
    </p:spTree>
    <p:extLst>
      <p:ext uri="{BB962C8B-B14F-4D97-AF65-F5344CB8AC3E}">
        <p14:creationId xmlns:p14="http://schemas.microsoft.com/office/powerpoint/2010/main" val="40964157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1)">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1569660"/>
          </a:xfrm>
          <a:prstGeom prst="rect">
            <a:avLst/>
          </a:prstGeom>
          <a:solidFill>
            <a:schemeClr val="tx1">
              <a:lumMod val="95000"/>
              <a:lumOff val="5000"/>
            </a:schemeClr>
          </a:solidFill>
        </p:spPr>
        <p:txBody>
          <a:bodyPr wrap="square" lIns="91440" tIns="45720" rIns="91440" bIns="45720">
            <a:spAutoFit/>
          </a:bodyPr>
          <a:lstStyle/>
          <a:p>
            <a:pPr algn="ctr"/>
            <a:r>
              <a:rPr lang="bn-BD" sz="96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NikoshBAN" pitchFamily="2" charset="0"/>
                <a:cs typeface="NikoshBAN" pitchFamily="2" charset="0"/>
              </a:rPr>
              <a:t>একক কাজ </a:t>
            </a:r>
            <a:endParaRPr lang="en-US" sz="9600" b="1" cap="none" spc="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NikoshBAN" pitchFamily="2" charset="0"/>
              <a:cs typeface="NikoshBAN" pitchFamily="2" charset="0"/>
            </a:endParaRPr>
          </a:p>
        </p:txBody>
      </p:sp>
      <p:sp>
        <p:nvSpPr>
          <p:cNvPr id="3" name="Rectangle 2"/>
          <p:cNvSpPr/>
          <p:nvPr/>
        </p:nvSpPr>
        <p:spPr>
          <a:xfrm>
            <a:off x="0" y="1564971"/>
            <a:ext cx="9144000" cy="2062103"/>
          </a:xfrm>
          <a:prstGeom prst="rect">
            <a:avLst/>
          </a:prstGeom>
          <a:solidFill>
            <a:srgbClr val="002060"/>
          </a:solidFill>
        </p:spPr>
        <p:txBody>
          <a:bodyPr wrap="square" lIns="91440" tIns="45720" rIns="91440" bIns="45720">
            <a:spAutoFit/>
          </a:bodyPr>
          <a:lstStyle/>
          <a:p>
            <a:r>
              <a:rPr lang="bn-BD" sz="32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NikoshBAN" pitchFamily="2" charset="0"/>
                <a:cs typeface="NikoshBAN" pitchFamily="2" charset="0"/>
              </a:rPr>
              <a:t>১। সুনামি অর্থ কী ?</a:t>
            </a:r>
          </a:p>
          <a:p>
            <a:r>
              <a:rPr lang="bn-BD" sz="3200" b="1" cap="none" spc="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NikoshBAN" pitchFamily="2" charset="0"/>
                <a:cs typeface="NikoshBAN" pitchFamily="2" charset="0"/>
              </a:rPr>
              <a:t>২। সুনামি কেন সৃষ্টি হয়? </a:t>
            </a:r>
          </a:p>
          <a:p>
            <a:r>
              <a:rPr lang="bn-BD" sz="32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NikoshBAN" pitchFamily="2" charset="0"/>
                <a:cs typeface="NikoshBAN" pitchFamily="2" charset="0"/>
              </a:rPr>
              <a:t>৩। সুনামিকে কী হিসেবে</a:t>
            </a:r>
          </a:p>
          <a:p>
            <a:r>
              <a:rPr lang="bn-BD" sz="3200" b="1" cap="none" spc="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NikoshBAN" pitchFamily="2" charset="0"/>
                <a:cs typeface="NikoshBAN" pitchFamily="2" charset="0"/>
              </a:rPr>
              <a:t>আখ্যায়িত করা হয় ? </a:t>
            </a:r>
            <a:endParaRPr lang="en-US" sz="3200" b="1" cap="none" spc="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NikoshBAN" pitchFamily="2" charset="0"/>
              <a:cs typeface="NikoshBAN" pitchFamily="2" charset="0"/>
            </a:endParaRPr>
          </a:p>
        </p:txBody>
      </p:sp>
    </p:spTree>
    <p:extLst>
      <p:ext uri="{BB962C8B-B14F-4D97-AF65-F5344CB8AC3E}">
        <p14:creationId xmlns:p14="http://schemas.microsoft.com/office/powerpoint/2010/main" val="5124536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1)">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circle(in)">
                                      <p:cBhvr>
                                        <p:cTn id="12"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76200"/>
            <a:ext cx="9144000" cy="1569660"/>
          </a:xfrm>
          <a:prstGeom prst="rect">
            <a:avLst/>
          </a:prstGeom>
          <a:solidFill>
            <a:schemeClr val="accent6">
              <a:lumMod val="75000"/>
            </a:schemeClr>
          </a:solidFill>
        </p:spPr>
        <p:txBody>
          <a:bodyPr wrap="square" lIns="91440" tIns="45720" rIns="91440" bIns="45720">
            <a:spAutoFit/>
          </a:bodyPr>
          <a:lstStyle/>
          <a:p>
            <a:pPr algn="ctr"/>
            <a:r>
              <a:rPr lang="bn-BD" sz="96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NikoshBAN" pitchFamily="2" charset="0"/>
                <a:cs typeface="NikoshBAN" pitchFamily="2" charset="0"/>
              </a:rPr>
              <a:t>পরিচিতি </a:t>
            </a:r>
            <a:endParaRPr lang="en-US" sz="9600" b="1" cap="none" spc="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NikoshBAN" pitchFamily="2" charset="0"/>
              <a:cs typeface="NikoshBAN" pitchFamily="2" charset="0"/>
            </a:endParaRPr>
          </a:p>
        </p:txBody>
      </p:sp>
      <p:sp>
        <p:nvSpPr>
          <p:cNvPr id="3" name="Rectangle 2"/>
          <p:cNvSpPr/>
          <p:nvPr/>
        </p:nvSpPr>
        <p:spPr>
          <a:xfrm>
            <a:off x="1583072" y="3733800"/>
            <a:ext cx="6248400" cy="2677656"/>
          </a:xfrm>
          <a:prstGeom prst="rect">
            <a:avLst/>
          </a:prstGeom>
          <a:solidFill>
            <a:srgbClr val="002060"/>
          </a:solidFill>
        </p:spPr>
        <p:style>
          <a:lnRef idx="0">
            <a:schemeClr val="accent6"/>
          </a:lnRef>
          <a:fillRef idx="3">
            <a:schemeClr val="accent6"/>
          </a:fillRef>
          <a:effectRef idx="3">
            <a:schemeClr val="accent6"/>
          </a:effectRef>
          <a:fontRef idx="minor">
            <a:schemeClr val="lt1"/>
          </a:fontRef>
        </p:style>
        <p:txBody>
          <a:bodyPr wrap="square" lIns="91440" tIns="45720" rIns="91440" bIns="45720">
            <a:spAutoFit/>
          </a:bodyPr>
          <a:lstStyle/>
          <a:p>
            <a:r>
              <a:rPr lang="bn-IN" sz="3600" b="1" dirty="0">
                <a:latin typeface="NikoshBAN" pitchFamily="2" charset="0"/>
                <a:cs typeface="NikoshBAN" pitchFamily="2" charset="0"/>
              </a:rPr>
              <a:t>উত্তম কুমার চক্রবর্তী</a:t>
            </a:r>
            <a:endParaRPr lang="en-US" sz="3600" dirty="0">
              <a:latin typeface="NikoshBAN" pitchFamily="2" charset="0"/>
              <a:cs typeface="NikoshBAN" pitchFamily="2" charset="0"/>
            </a:endParaRPr>
          </a:p>
          <a:p>
            <a:r>
              <a:rPr lang="bn-IN" sz="3600" b="1" dirty="0">
                <a:latin typeface="NikoshBAN" pitchFamily="2" charset="0"/>
                <a:cs typeface="NikoshBAN" pitchFamily="2" charset="0"/>
              </a:rPr>
              <a:t>সহকারী:সি:শি:</a:t>
            </a:r>
            <a:endParaRPr lang="en-US" sz="3600" dirty="0">
              <a:latin typeface="NikoshBAN" pitchFamily="2" charset="0"/>
              <a:cs typeface="NikoshBAN" pitchFamily="2" charset="0"/>
            </a:endParaRPr>
          </a:p>
          <a:p>
            <a:r>
              <a:rPr lang="bn-IN" sz="3600" b="1" dirty="0">
                <a:latin typeface="NikoshBAN" pitchFamily="2" charset="0"/>
                <a:cs typeface="NikoshBAN" pitchFamily="2" charset="0"/>
              </a:rPr>
              <a:t>হোমনা কফিল উদ্দিন পাইলট</a:t>
            </a:r>
            <a:r>
              <a:rPr lang="en-US" sz="3600" b="1" dirty="0">
                <a:latin typeface="NikoshBAN" pitchFamily="2" charset="0"/>
                <a:cs typeface="NikoshBAN" pitchFamily="2" charset="0"/>
              </a:rPr>
              <a:t> </a:t>
            </a:r>
            <a:r>
              <a:rPr lang="bn-IN" sz="3600" b="1" dirty="0">
                <a:latin typeface="NikoshBAN" pitchFamily="2" charset="0"/>
                <a:cs typeface="NikoshBAN" pitchFamily="2" charset="0"/>
              </a:rPr>
              <a:t>বালিকা</a:t>
            </a:r>
            <a:r>
              <a:rPr lang="en-US" sz="3600" b="1" dirty="0">
                <a:latin typeface="NikoshBAN" pitchFamily="2" charset="0"/>
                <a:cs typeface="NikoshBAN" pitchFamily="2" charset="0"/>
              </a:rPr>
              <a:t> </a:t>
            </a:r>
            <a:r>
              <a:rPr lang="bn-IN" sz="3600" b="1" dirty="0">
                <a:latin typeface="NikoshBAN" pitchFamily="2" charset="0"/>
                <a:cs typeface="NikoshBAN" pitchFamily="2" charset="0"/>
              </a:rPr>
              <a:t>উচ্চ বিদ্যালয়।</a:t>
            </a:r>
            <a:endParaRPr lang="en-US" sz="3600" dirty="0">
              <a:latin typeface="NikoshBAN" pitchFamily="2" charset="0"/>
              <a:cs typeface="NikoshBAN" pitchFamily="2" charset="0"/>
            </a:endParaRPr>
          </a:p>
          <a:p>
            <a:pPr algn="ctr"/>
            <a:endParaRPr lang="en-US" sz="2400" b="1" cap="none" spc="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pic>
        <p:nvPicPr>
          <p:cNvPr id="6" name="Picture 5" descr="IMG - Copy.jpg"/>
          <p:cNvPicPr>
            <a:picLocks noChangeAspect="1"/>
          </p:cNvPicPr>
          <p:nvPr/>
        </p:nvPicPr>
        <p:blipFill>
          <a:blip r:embed="rId2" cstate="print"/>
          <a:stretch>
            <a:fillRect/>
          </a:stretch>
        </p:blipFill>
        <p:spPr>
          <a:xfrm>
            <a:off x="3754772" y="1849939"/>
            <a:ext cx="1905000" cy="1883861"/>
          </a:xfrm>
          <a:prstGeom prst="rect">
            <a:avLst/>
          </a:prstGeom>
        </p:spPr>
      </p:pic>
    </p:spTree>
    <p:extLst>
      <p:ext uri="{BB962C8B-B14F-4D97-AF65-F5344CB8AC3E}">
        <p14:creationId xmlns:p14="http://schemas.microsoft.com/office/powerpoint/2010/main" val="39280021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1)">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circle(in)">
                                      <p:cBhvr>
                                        <p:cTn id="12"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1569660"/>
          </a:xfrm>
          <a:prstGeom prst="rect">
            <a:avLst/>
          </a:prstGeom>
          <a:solidFill>
            <a:schemeClr val="accent6">
              <a:lumMod val="75000"/>
            </a:schemeClr>
          </a:solidFill>
        </p:spPr>
        <p:txBody>
          <a:bodyPr wrap="square" lIns="91440" tIns="45720" rIns="91440" bIns="45720">
            <a:spAutoFit/>
          </a:bodyPr>
          <a:lstStyle/>
          <a:p>
            <a:pPr algn="ctr"/>
            <a:r>
              <a:rPr lang="bn-BD" sz="96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NikoshBAN" pitchFamily="2" charset="0"/>
                <a:cs typeface="NikoshBAN" pitchFamily="2" charset="0"/>
              </a:rPr>
              <a:t>দলীয় কাজ </a:t>
            </a:r>
            <a:endParaRPr lang="en-US" sz="9600" b="1" cap="none" spc="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NikoshBAN" pitchFamily="2" charset="0"/>
              <a:cs typeface="NikoshBAN" pitchFamily="2" charset="0"/>
            </a:endParaRPr>
          </a:p>
        </p:txBody>
      </p:sp>
      <p:sp>
        <p:nvSpPr>
          <p:cNvPr id="3" name="Rectangle 2"/>
          <p:cNvSpPr/>
          <p:nvPr/>
        </p:nvSpPr>
        <p:spPr>
          <a:xfrm>
            <a:off x="14681" y="5715000"/>
            <a:ext cx="9144000" cy="923330"/>
          </a:xfrm>
          <a:prstGeom prst="rect">
            <a:avLst/>
          </a:prstGeom>
          <a:solidFill>
            <a:srgbClr val="FFFF00"/>
          </a:solidFill>
        </p:spPr>
        <p:txBody>
          <a:bodyPr wrap="square" lIns="91440" tIns="45720" rIns="91440" bIns="45720">
            <a:spAutoFit/>
          </a:bodyPr>
          <a:lstStyle/>
          <a:p>
            <a:r>
              <a:rPr lang="bn-BD"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NikoshBAN" pitchFamily="2" charset="0"/>
                <a:cs typeface="NikoshBAN" pitchFamily="2" charset="0"/>
              </a:rPr>
              <a:t>ক দলঃ সুনামি সৃষ্টির কারণ ব্যাখ্যা কর। </a:t>
            </a:r>
            <a:endParaRPr lang="bn-BD" b="1" cap="none" spc="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NikoshBAN" pitchFamily="2" charset="0"/>
              <a:cs typeface="NikoshBAN" pitchFamily="2" charset="0"/>
            </a:endParaRPr>
          </a:p>
          <a:p>
            <a:r>
              <a:rPr lang="bn-BD"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NikoshBAN" pitchFamily="2" charset="0"/>
                <a:cs typeface="NikoshBAN" pitchFamily="2" charset="0"/>
              </a:rPr>
              <a:t>খ দলঃ সুনামি মোকাবেলার</a:t>
            </a:r>
          </a:p>
          <a:p>
            <a:r>
              <a:rPr lang="bn-BD"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NikoshBAN" pitchFamily="2" charset="0"/>
                <a:cs typeface="NikoshBAN" pitchFamily="2" charset="0"/>
              </a:rPr>
              <a:t>কৌশল ব্যাখ্যা কর ।  </a:t>
            </a:r>
            <a:endParaRPr lang="en-US" b="1" cap="none" spc="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NikoshBAN" pitchFamily="2" charset="0"/>
              <a:cs typeface="NikoshBAN" pitchFamily="2" charset="0"/>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9600" y="1676400"/>
            <a:ext cx="7763924" cy="389422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a:contourClr>
              <a:srgbClr val="969696"/>
            </a:contourClr>
          </a:sp3d>
        </p:spPr>
      </p:pic>
    </p:spTree>
    <p:extLst>
      <p:ext uri="{BB962C8B-B14F-4D97-AF65-F5344CB8AC3E}">
        <p14:creationId xmlns:p14="http://schemas.microsoft.com/office/powerpoint/2010/main" val="40466125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1)">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circle(in)">
                                      <p:cBhvr>
                                        <p:cTn id="12" dur="20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circle(in)">
                                      <p:cBhvr>
                                        <p:cTn id="1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1569660"/>
          </a:xfrm>
          <a:prstGeom prst="rect">
            <a:avLst/>
          </a:prstGeom>
          <a:solidFill>
            <a:srgbClr val="92D050"/>
          </a:solidFill>
        </p:spPr>
        <p:txBody>
          <a:bodyPr wrap="square" lIns="91440" tIns="45720" rIns="91440" bIns="45720">
            <a:spAutoFit/>
          </a:bodyPr>
          <a:lstStyle/>
          <a:p>
            <a:pPr algn="ctr"/>
            <a:r>
              <a:rPr lang="bn-BD" sz="96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NikoshBAN" pitchFamily="2" charset="0"/>
                <a:cs typeface="NikoshBAN" pitchFamily="2" charset="0"/>
              </a:rPr>
              <a:t>মূল্যায়ন </a:t>
            </a:r>
            <a:endParaRPr lang="en-US" sz="9600" b="1" cap="none" spc="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NikoshBAN" pitchFamily="2" charset="0"/>
              <a:cs typeface="NikoshBAN" pitchFamily="2" charset="0"/>
            </a:endParaRPr>
          </a:p>
        </p:txBody>
      </p:sp>
      <p:sp>
        <p:nvSpPr>
          <p:cNvPr id="3" name="Rectangle 2"/>
          <p:cNvSpPr/>
          <p:nvPr/>
        </p:nvSpPr>
        <p:spPr>
          <a:xfrm>
            <a:off x="0" y="1569660"/>
            <a:ext cx="9144000" cy="1569660"/>
          </a:xfrm>
          <a:prstGeom prst="rect">
            <a:avLst/>
          </a:prstGeom>
          <a:solidFill>
            <a:srgbClr val="FFFF00"/>
          </a:solidFill>
        </p:spPr>
        <p:txBody>
          <a:bodyPr wrap="square" lIns="91440" tIns="45720" rIns="91440" bIns="45720">
            <a:spAutoFit/>
          </a:bodyPr>
          <a:lstStyle/>
          <a:p>
            <a:r>
              <a:rPr lang="bn-BD" sz="32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NikoshBAN" pitchFamily="2" charset="0"/>
                <a:cs typeface="NikoshBAN" pitchFamily="2" charset="0"/>
              </a:rPr>
              <a:t>১। ট্যাক্টনিক ভূমিকম্প কোথায় সৃষ্টি </a:t>
            </a:r>
            <a:r>
              <a:rPr lang="bn-BD" sz="3200" b="1" cap="none" spc="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NikoshBAN" pitchFamily="2" charset="0"/>
                <a:cs typeface="NikoshBAN" pitchFamily="2" charset="0"/>
              </a:rPr>
              <a:t>হয়েছিল ?</a:t>
            </a:r>
          </a:p>
          <a:p>
            <a:r>
              <a:rPr lang="bn-BD" sz="32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NikoshBAN" pitchFamily="2" charset="0"/>
                <a:cs typeface="NikoshBAN" pitchFamily="2" charset="0"/>
              </a:rPr>
              <a:t>২। ১৭৬২ সালের সুনামিতে বাংলাদেশের </a:t>
            </a:r>
            <a:r>
              <a:rPr lang="bn-BD" sz="3200" b="1" cap="none" spc="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NikoshBAN" pitchFamily="2" charset="0"/>
                <a:cs typeface="NikoshBAN" pitchFamily="2" charset="0"/>
              </a:rPr>
              <a:t>কোথায় ক্ষতি হয়েছিল? </a:t>
            </a:r>
            <a:r>
              <a:rPr lang="bn-BD" sz="32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NikoshBAN" pitchFamily="2" charset="0"/>
                <a:cs typeface="NikoshBAN" pitchFamily="2" charset="0"/>
              </a:rPr>
              <a:t> </a:t>
            </a:r>
          </a:p>
          <a:p>
            <a:r>
              <a:rPr lang="bn-BD" sz="3200" b="1" cap="none" spc="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NikoshBAN" pitchFamily="2" charset="0"/>
                <a:cs typeface="NikoshBAN" pitchFamily="2" charset="0"/>
              </a:rPr>
              <a:t>৩। কত সালের সুনামি সবচেয়ে ভয়ঙ্কর? </a:t>
            </a:r>
            <a:endParaRPr lang="en-US" sz="3200" b="1" cap="none" spc="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Tree>
    <p:extLst>
      <p:ext uri="{BB962C8B-B14F-4D97-AF65-F5344CB8AC3E}">
        <p14:creationId xmlns:p14="http://schemas.microsoft.com/office/powerpoint/2010/main" val="22113330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1)">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circle(in)">
                                      <p:cBhvr>
                                        <p:cTn id="12"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447800" y="-13283"/>
            <a:ext cx="6324600" cy="923330"/>
          </a:xfrm>
          <a:prstGeom prst="rect">
            <a:avLst/>
          </a:prstGeom>
          <a:solidFill>
            <a:schemeClr val="accent6">
              <a:lumMod val="75000"/>
            </a:schemeClr>
          </a:solidFill>
        </p:spPr>
        <p:txBody>
          <a:bodyPr wrap="square" lIns="91440" tIns="45720" rIns="91440" bIns="45720">
            <a:spAutoFit/>
          </a:bodyPr>
          <a:lstStyle/>
          <a:p>
            <a:pPr algn="ctr"/>
            <a:r>
              <a:rPr lang="bn-BD" sz="54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NikoshBAN" pitchFamily="2" charset="0"/>
                <a:cs typeface="NikoshBAN" pitchFamily="2" charset="0"/>
              </a:rPr>
              <a:t>বাড়ির কাজ </a:t>
            </a:r>
            <a:endParaRPr lang="en-US" sz="5400" b="1" cap="none" spc="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NikoshBAN" pitchFamily="2" charset="0"/>
              <a:cs typeface="NikoshBAN" pitchFamily="2" charset="0"/>
            </a:endParaRPr>
          </a:p>
        </p:txBody>
      </p:sp>
      <p:sp>
        <p:nvSpPr>
          <p:cNvPr id="6" name="Rectangle 5"/>
          <p:cNvSpPr/>
          <p:nvPr/>
        </p:nvSpPr>
        <p:spPr>
          <a:xfrm>
            <a:off x="0" y="5029200"/>
            <a:ext cx="9144000" cy="1754326"/>
          </a:xfrm>
          <a:prstGeom prst="rect">
            <a:avLst/>
          </a:prstGeom>
          <a:solidFill>
            <a:schemeClr val="accent2">
              <a:lumMod val="75000"/>
            </a:schemeClr>
          </a:solidFill>
        </p:spPr>
        <p:txBody>
          <a:bodyPr wrap="square" lIns="91440" tIns="45720" rIns="91440" bIns="45720">
            <a:spAutoFit/>
          </a:bodyPr>
          <a:lstStyle/>
          <a:p>
            <a:pPr algn="ctr"/>
            <a:r>
              <a:rPr lang="bn-BD" sz="54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NikoshBAN" pitchFamily="2" charset="0"/>
                <a:cs typeface="NikoshBAN" pitchFamily="2" charset="0"/>
              </a:rPr>
              <a:t>সুনামি মোকাবেলায় তাৎক্ষণিক</a:t>
            </a:r>
          </a:p>
          <a:p>
            <a:pPr algn="ctr"/>
            <a:r>
              <a:rPr lang="bn-BD" sz="5400" b="1" cap="none" spc="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NikoshBAN" pitchFamily="2" charset="0"/>
                <a:cs typeface="NikoshBAN" pitchFamily="2" charset="0"/>
              </a:rPr>
              <a:t>করণীয় বর্ণনা কর । </a:t>
            </a:r>
            <a:endParaRPr lang="en-US" sz="5400" b="1" cap="none" spc="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NikoshBAN" pitchFamily="2" charset="0"/>
              <a:cs typeface="NikoshBAN" pitchFamily="2" charset="0"/>
            </a:endParaRP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47149" y="1066800"/>
            <a:ext cx="8525902" cy="3810000"/>
          </a:xfrm>
          <a:prstGeom prst="rect">
            <a:avLst/>
          </a:prstGeom>
          <a:ln w="76200">
            <a:solidFill>
              <a:srgbClr val="9900CC"/>
            </a:solidFill>
          </a:ln>
        </p:spPr>
      </p:pic>
    </p:spTree>
    <p:extLst>
      <p:ext uri="{BB962C8B-B14F-4D97-AF65-F5344CB8AC3E}">
        <p14:creationId xmlns:p14="http://schemas.microsoft.com/office/powerpoint/2010/main" val="26109761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1)">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31"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p:cTn id="12" dur="1000" fill="hold"/>
                                        <p:tgtEl>
                                          <p:spTgt spid="6"/>
                                        </p:tgtEl>
                                        <p:attrNameLst>
                                          <p:attrName>ppt_w</p:attrName>
                                        </p:attrNameLst>
                                      </p:cBhvr>
                                      <p:tavLst>
                                        <p:tav tm="0">
                                          <p:val>
                                            <p:fltVal val="0"/>
                                          </p:val>
                                        </p:tav>
                                        <p:tav tm="100000">
                                          <p:val>
                                            <p:strVal val="#ppt_w"/>
                                          </p:val>
                                        </p:tav>
                                      </p:tavLst>
                                    </p:anim>
                                    <p:anim calcmode="lin" valueType="num">
                                      <p:cBhvr>
                                        <p:cTn id="13" dur="1000" fill="hold"/>
                                        <p:tgtEl>
                                          <p:spTgt spid="6"/>
                                        </p:tgtEl>
                                        <p:attrNameLst>
                                          <p:attrName>ppt_h</p:attrName>
                                        </p:attrNameLst>
                                      </p:cBhvr>
                                      <p:tavLst>
                                        <p:tav tm="0">
                                          <p:val>
                                            <p:fltVal val="0"/>
                                          </p:val>
                                        </p:tav>
                                        <p:tav tm="100000">
                                          <p:val>
                                            <p:strVal val="#ppt_h"/>
                                          </p:val>
                                        </p:tav>
                                      </p:tavLst>
                                    </p:anim>
                                    <p:anim calcmode="lin" valueType="num">
                                      <p:cBhvr>
                                        <p:cTn id="14" dur="1000" fill="hold"/>
                                        <p:tgtEl>
                                          <p:spTgt spid="6"/>
                                        </p:tgtEl>
                                        <p:attrNameLst>
                                          <p:attrName>style.rotation</p:attrName>
                                        </p:attrNameLst>
                                      </p:cBhvr>
                                      <p:tavLst>
                                        <p:tav tm="0">
                                          <p:val>
                                            <p:fltVal val="90"/>
                                          </p:val>
                                        </p:tav>
                                        <p:tav tm="100000">
                                          <p:val>
                                            <p:fltVal val="0"/>
                                          </p:val>
                                        </p:tav>
                                      </p:tavLst>
                                    </p:anim>
                                    <p:animEffect transition="in" filter="fade">
                                      <p:cBhvr>
                                        <p:cTn id="15" dur="1000"/>
                                        <p:tgtEl>
                                          <p:spTgt spid="6"/>
                                        </p:tgtEl>
                                      </p:cBhvr>
                                    </p:animEffect>
                                  </p:childTnLst>
                                </p:cTn>
                              </p:par>
                            </p:childTnLst>
                          </p:cTn>
                        </p:par>
                      </p:childTnLst>
                    </p:cTn>
                  </p:par>
                  <p:par>
                    <p:cTn id="16" fill="hold">
                      <p:stCondLst>
                        <p:cond delay="indefinite"/>
                      </p:stCondLst>
                      <p:childTnLst>
                        <p:par>
                          <p:cTn id="17" fill="hold">
                            <p:stCondLst>
                              <p:cond delay="0"/>
                            </p:stCondLst>
                            <p:childTnLst>
                              <p:par>
                                <p:cTn id="18" presetID="6" presetClass="entr" presetSubtype="16" fill="hold" nodeType="click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circle(in)">
                                      <p:cBhvr>
                                        <p:cTn id="20"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OIPPB6BOU43"/>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0" y="376238"/>
            <a:ext cx="9144000" cy="6103937"/>
          </a:xfrm>
          <a:prstGeom prst="rect">
            <a:avLst/>
          </a:prstGeom>
          <a:noFill/>
          <a:ln>
            <a:noFill/>
          </a:ln>
        </p:spPr>
      </p:pic>
      <p:sp>
        <p:nvSpPr>
          <p:cNvPr id="2" name="TextBox 1"/>
          <p:cNvSpPr txBox="1"/>
          <p:nvPr/>
        </p:nvSpPr>
        <p:spPr>
          <a:xfrm>
            <a:off x="609600" y="2286000"/>
            <a:ext cx="7924800" cy="1200329"/>
          </a:xfrm>
          <a:prstGeom prst="rect">
            <a:avLst/>
          </a:prstGeom>
          <a:noFill/>
        </p:spPr>
        <p:txBody>
          <a:bodyPr wrap="square" rtlCol="0">
            <a:spAutoFit/>
          </a:bodyPr>
          <a:lstStyle/>
          <a:p>
            <a:pPr algn="ctr"/>
            <a:r>
              <a:rPr lang="bn-BD" sz="7200" b="1" dirty="0" smtClean="0">
                <a:solidFill>
                  <a:srgbClr val="FF0000"/>
                </a:solidFill>
                <a:latin typeface="SutonnyOMJ" pitchFamily="2" charset="0"/>
                <a:cs typeface="SutonnyOMJ" pitchFamily="2" charset="0"/>
              </a:rPr>
              <a:t>ধন্যবাদ আবার দেখা হবে</a:t>
            </a:r>
            <a:endParaRPr lang="en-US" sz="7200" b="1" dirty="0">
              <a:solidFill>
                <a:srgbClr val="FF0000"/>
              </a:solidFill>
              <a:latin typeface="SutonnyOMJ" pitchFamily="2" charset="0"/>
              <a:cs typeface="SutonnyOMJ" pitchFamily="2" charset="0"/>
            </a:endParaRPr>
          </a:p>
        </p:txBody>
      </p:sp>
    </p:spTree>
    <p:extLst>
      <p:ext uri="{BB962C8B-B14F-4D97-AF65-F5344CB8AC3E}">
        <p14:creationId xmlns:p14="http://schemas.microsoft.com/office/powerpoint/2010/main" val="24214687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1569660"/>
          </a:xfrm>
          <a:prstGeom prst="rect">
            <a:avLst/>
          </a:prstGeom>
          <a:solidFill>
            <a:srgbClr val="FFC000"/>
          </a:solidFill>
        </p:spPr>
        <p:txBody>
          <a:bodyPr wrap="square" lIns="91440" tIns="45720" rIns="91440" bIns="45720">
            <a:spAutoFit/>
          </a:bodyPr>
          <a:lstStyle/>
          <a:p>
            <a:pPr algn="ctr"/>
            <a:r>
              <a:rPr lang="bn-BD" sz="96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NikoshBAN" pitchFamily="2" charset="0"/>
                <a:cs typeface="NikoshBAN" pitchFamily="2" charset="0"/>
              </a:rPr>
              <a:t>পাঠ পরিচিতি </a:t>
            </a:r>
            <a:endParaRPr lang="en-US" sz="9600" b="1" cap="none" spc="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NikoshBAN" pitchFamily="2" charset="0"/>
              <a:cs typeface="NikoshBAN" pitchFamily="2" charset="0"/>
            </a:endParaRPr>
          </a:p>
        </p:txBody>
      </p:sp>
      <p:sp>
        <p:nvSpPr>
          <p:cNvPr id="3" name="Rectangle 2"/>
          <p:cNvSpPr/>
          <p:nvPr/>
        </p:nvSpPr>
        <p:spPr>
          <a:xfrm>
            <a:off x="0" y="1569660"/>
            <a:ext cx="9144000" cy="2862322"/>
          </a:xfrm>
          <a:prstGeom prst="rect">
            <a:avLst/>
          </a:prstGeom>
          <a:solidFill>
            <a:schemeClr val="accent2">
              <a:lumMod val="50000"/>
            </a:schemeClr>
          </a:solidFill>
        </p:spPr>
        <p:txBody>
          <a:bodyPr wrap="square" lIns="91440" tIns="45720" rIns="91440" bIns="45720">
            <a:spAutoFit/>
          </a:bodyPr>
          <a:lstStyle/>
          <a:p>
            <a:pPr algn="ctr"/>
            <a:r>
              <a:rPr lang="bn-BD" sz="3600" b="1" dirty="0" smtClean="0">
                <a:ln w="12700">
                  <a:solidFill>
                    <a:schemeClr val="tx2">
                      <a:satMod val="155000"/>
                    </a:schemeClr>
                  </a:solidFill>
                  <a:prstDash val="solid"/>
                </a:ln>
                <a:solidFill>
                  <a:srgbClr val="FFFF00"/>
                </a:solidFill>
                <a:effectLst>
                  <a:outerShdw blurRad="38100" dist="38100" dir="2700000" algn="tl">
                    <a:srgbClr val="000000">
                      <a:alpha val="43137"/>
                    </a:srgbClr>
                  </a:outerShdw>
                </a:effectLst>
                <a:latin typeface="NikoshBAN" pitchFamily="2" charset="0"/>
                <a:cs typeface="NikoshBAN" pitchFamily="2" charset="0"/>
              </a:rPr>
              <a:t>শ্রেণিঃ নবম-দশম </a:t>
            </a:r>
          </a:p>
          <a:p>
            <a:pPr algn="ctr"/>
            <a:r>
              <a:rPr lang="bn-BD" sz="3600" b="1" cap="none" spc="0" dirty="0" smtClean="0">
                <a:ln w="12700">
                  <a:solidFill>
                    <a:schemeClr val="tx2">
                      <a:satMod val="155000"/>
                    </a:schemeClr>
                  </a:solidFill>
                  <a:prstDash val="solid"/>
                </a:ln>
                <a:solidFill>
                  <a:srgbClr val="FFFF00"/>
                </a:solidFill>
                <a:effectLst>
                  <a:outerShdw blurRad="38100" dist="38100" dir="2700000" algn="tl">
                    <a:srgbClr val="000000">
                      <a:alpha val="43137"/>
                    </a:srgbClr>
                  </a:outerShdw>
                </a:effectLst>
                <a:latin typeface="NikoshBAN" pitchFamily="2" charset="0"/>
                <a:cs typeface="NikoshBAN" pitchFamily="2" charset="0"/>
              </a:rPr>
              <a:t>বিষয়ঃ বিজ্ঞান</a:t>
            </a:r>
          </a:p>
          <a:p>
            <a:pPr algn="ctr"/>
            <a:r>
              <a:rPr lang="bn-BD" sz="3600" b="1" dirty="0" smtClean="0">
                <a:ln w="12700">
                  <a:solidFill>
                    <a:schemeClr val="tx2">
                      <a:satMod val="155000"/>
                    </a:schemeClr>
                  </a:solidFill>
                  <a:prstDash val="solid"/>
                </a:ln>
                <a:solidFill>
                  <a:srgbClr val="FFFF00"/>
                </a:solidFill>
                <a:effectLst>
                  <a:outerShdw blurRad="38100" dist="38100" dir="2700000" algn="tl">
                    <a:srgbClr val="000000">
                      <a:alpha val="43137"/>
                    </a:srgbClr>
                  </a:outerShdw>
                </a:effectLst>
                <a:latin typeface="NikoshBAN" pitchFamily="2" charset="0"/>
                <a:cs typeface="NikoshBAN" pitchFamily="2" charset="0"/>
              </a:rPr>
              <a:t>অধ্যায়ঃ নবম</a:t>
            </a:r>
          </a:p>
          <a:p>
            <a:pPr algn="ctr"/>
            <a:r>
              <a:rPr lang="bn-BD" sz="3600" b="1" cap="none" spc="0" dirty="0" smtClean="0">
                <a:ln w="12700">
                  <a:solidFill>
                    <a:schemeClr val="tx2">
                      <a:satMod val="155000"/>
                    </a:schemeClr>
                  </a:solidFill>
                  <a:prstDash val="solid"/>
                </a:ln>
                <a:solidFill>
                  <a:srgbClr val="FFFF00"/>
                </a:solidFill>
                <a:effectLst>
                  <a:outerShdw blurRad="38100" dist="38100" dir="2700000" algn="tl">
                    <a:srgbClr val="000000">
                      <a:alpha val="43137"/>
                    </a:srgbClr>
                  </a:outerShdw>
                </a:effectLst>
                <a:latin typeface="NikoshBAN" pitchFamily="2" charset="0"/>
                <a:cs typeface="NikoshBAN" pitchFamily="2" charset="0"/>
              </a:rPr>
              <a:t>সময়ঃ ৪৫ </a:t>
            </a:r>
            <a:r>
              <a:rPr lang="bn-BD" sz="3600" b="1" cap="none" spc="0" dirty="0" smtClean="0">
                <a:ln w="12700">
                  <a:solidFill>
                    <a:schemeClr val="tx2">
                      <a:satMod val="155000"/>
                    </a:schemeClr>
                  </a:solidFill>
                  <a:prstDash val="solid"/>
                </a:ln>
                <a:solidFill>
                  <a:srgbClr val="FFFF00"/>
                </a:solidFill>
                <a:effectLst>
                  <a:outerShdw blurRad="38100" dist="38100" dir="2700000" algn="tl">
                    <a:srgbClr val="000000">
                      <a:alpha val="43137"/>
                    </a:srgbClr>
                  </a:outerShdw>
                </a:effectLst>
                <a:latin typeface="NikoshBAN" pitchFamily="2" charset="0"/>
                <a:cs typeface="NikoshBAN" pitchFamily="2" charset="0"/>
              </a:rPr>
              <a:t>মিনিট</a:t>
            </a:r>
          </a:p>
          <a:p>
            <a:pPr algn="ctr"/>
            <a:r>
              <a:rPr lang="bn-BD" sz="3600" b="1" dirty="0" smtClean="0">
                <a:ln w="12700">
                  <a:solidFill>
                    <a:schemeClr val="tx2">
                      <a:satMod val="155000"/>
                    </a:schemeClr>
                  </a:solidFill>
                  <a:prstDash val="solid"/>
                </a:ln>
                <a:solidFill>
                  <a:srgbClr val="FFFF00"/>
                </a:solidFill>
                <a:effectLst>
                  <a:outerShdw blurRad="38100" dist="38100" dir="2700000" algn="tl">
                    <a:srgbClr val="000000">
                      <a:alpha val="43137"/>
                    </a:srgbClr>
                  </a:outerShdw>
                </a:effectLst>
                <a:latin typeface="NikoshBAN" pitchFamily="2" charset="0"/>
                <a:cs typeface="NikoshBAN" pitchFamily="2" charset="0"/>
              </a:rPr>
              <a:t>তারিখঃ-১৫।১২।২০২০</a:t>
            </a:r>
            <a:r>
              <a:rPr lang="bn-BD" sz="3600" b="1" cap="none" spc="0" dirty="0" smtClean="0">
                <a:ln w="12700">
                  <a:solidFill>
                    <a:schemeClr val="tx2">
                      <a:satMod val="155000"/>
                    </a:schemeClr>
                  </a:solidFill>
                  <a:prstDash val="solid"/>
                </a:ln>
                <a:solidFill>
                  <a:srgbClr val="FFFF00"/>
                </a:solidFill>
                <a:effectLst>
                  <a:outerShdw blurRad="38100" dist="38100" dir="2700000" algn="tl">
                    <a:srgbClr val="000000">
                      <a:alpha val="43137"/>
                    </a:srgbClr>
                  </a:outerShdw>
                </a:effectLst>
                <a:latin typeface="NikoshBAN" pitchFamily="2" charset="0"/>
                <a:cs typeface="NikoshBAN" pitchFamily="2" charset="0"/>
              </a:rPr>
              <a:t> </a:t>
            </a:r>
            <a:endParaRPr lang="en-US" sz="3600" b="1" cap="none" spc="0" dirty="0">
              <a:ln w="12700">
                <a:solidFill>
                  <a:schemeClr val="tx2">
                    <a:satMod val="155000"/>
                  </a:schemeClr>
                </a:solidFill>
                <a:prstDash val="solid"/>
              </a:ln>
              <a:solidFill>
                <a:srgbClr val="FFFF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4981464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1)">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circle(in)">
                                      <p:cBhvr>
                                        <p:cTn id="12"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796" y="304800"/>
            <a:ext cx="9144000" cy="1015663"/>
          </a:xfrm>
          <a:prstGeom prst="rect">
            <a:avLst/>
          </a:prstGeom>
          <a:solidFill>
            <a:schemeClr val="accent4">
              <a:lumMod val="50000"/>
            </a:schemeClr>
          </a:solidFill>
        </p:spPr>
        <p:txBody>
          <a:bodyPr wrap="square" lIns="91440" tIns="45720" rIns="91440" bIns="45720">
            <a:spAutoFit/>
          </a:bodyPr>
          <a:lstStyle/>
          <a:p>
            <a:pPr algn="ctr"/>
            <a:r>
              <a:rPr lang="bn-BD" sz="6000" b="1" dirty="0" smtClean="0">
                <a:ln w="12700">
                  <a:solidFill>
                    <a:schemeClr val="tx2">
                      <a:satMod val="155000"/>
                    </a:schemeClr>
                  </a:solidFill>
                  <a:prstDash val="solid"/>
                </a:ln>
                <a:solidFill>
                  <a:srgbClr val="FFFF00"/>
                </a:solidFill>
                <a:effectLst>
                  <a:outerShdw blurRad="41275" dist="20320" dir="1800000" algn="tl" rotWithShape="0">
                    <a:srgbClr val="000000">
                      <a:alpha val="40000"/>
                    </a:srgbClr>
                  </a:outerShdw>
                </a:effectLst>
                <a:latin typeface="NikoshBAN" pitchFamily="2" charset="0"/>
                <a:cs typeface="NikoshBAN" pitchFamily="2" charset="0"/>
              </a:rPr>
              <a:t>আমরা ছবিগুলো দেখি </a:t>
            </a:r>
            <a:endParaRPr lang="en-US" sz="6000" b="1" cap="none" spc="0" dirty="0">
              <a:ln w="12700">
                <a:solidFill>
                  <a:schemeClr val="tx2">
                    <a:satMod val="155000"/>
                  </a:schemeClr>
                </a:solidFill>
                <a:prstDash val="solid"/>
              </a:ln>
              <a:solidFill>
                <a:srgbClr val="FFFF00"/>
              </a:solidFill>
              <a:effectLst>
                <a:outerShdw blurRad="41275" dist="20320" dir="1800000" algn="tl" rotWithShape="0">
                  <a:srgbClr val="000000">
                    <a:alpha val="40000"/>
                  </a:srgbClr>
                </a:outerShdw>
              </a:effectLst>
              <a:latin typeface="NikoshBAN" pitchFamily="2" charset="0"/>
              <a:cs typeface="NikoshBAN" pitchFamily="2" charset="0"/>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192" y="1569660"/>
            <a:ext cx="9167192" cy="5288339"/>
          </a:xfrm>
          <a:prstGeom prst="rect">
            <a:avLst/>
          </a:prstGeom>
        </p:spPr>
      </p:pic>
    </p:spTree>
    <p:extLst>
      <p:ext uri="{BB962C8B-B14F-4D97-AF65-F5344CB8AC3E}">
        <p14:creationId xmlns:p14="http://schemas.microsoft.com/office/powerpoint/2010/main" val="26011074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1)">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circle(in)">
                                      <p:cBhvr>
                                        <p:cTn id="12"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4074691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1)">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2965074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8253056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1)">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7117674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1)">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9370918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420</TotalTime>
  <Words>499</Words>
  <Application>Microsoft Office PowerPoint</Application>
  <PresentationFormat>On-screen Show (4:3)</PresentationFormat>
  <Paragraphs>54</Paragraphs>
  <Slides>23</Slides>
  <Notes>0</Notes>
  <HiddenSlides>0</HiddenSlides>
  <MMClips>0</MMClips>
  <ScaleCrop>false</ScaleCrop>
  <HeadingPairs>
    <vt:vector size="4" baseType="variant">
      <vt:variant>
        <vt:lpstr>Theme</vt:lpstr>
      </vt:variant>
      <vt:variant>
        <vt:i4>1</vt:i4>
      </vt:variant>
      <vt:variant>
        <vt:lpstr>Slide Titles</vt:lpstr>
      </vt:variant>
      <vt:variant>
        <vt:i4>23</vt:i4>
      </vt:variant>
    </vt:vector>
  </HeadingPairs>
  <TitlesOfParts>
    <vt:vector size="24"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DOEL PC</dc:creator>
  <cp:lastModifiedBy>ismail - [2010]</cp:lastModifiedBy>
  <cp:revision>96</cp:revision>
  <dcterms:created xsi:type="dcterms:W3CDTF">2006-08-16T00:00:00Z</dcterms:created>
  <dcterms:modified xsi:type="dcterms:W3CDTF">2020-12-16T15:27:20Z</dcterms:modified>
</cp:coreProperties>
</file>