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90" r:id="rId3"/>
    <p:sldId id="258" r:id="rId4"/>
    <p:sldId id="263" r:id="rId5"/>
    <p:sldId id="291" r:id="rId6"/>
    <p:sldId id="286" r:id="rId7"/>
    <p:sldId id="275" r:id="rId8"/>
    <p:sldId id="276" r:id="rId9"/>
    <p:sldId id="277" r:id="rId10"/>
    <p:sldId id="287" r:id="rId11"/>
    <p:sldId id="278" r:id="rId12"/>
    <p:sldId id="272" r:id="rId13"/>
    <p:sldId id="270" r:id="rId14"/>
    <p:sldId id="288" r:id="rId15"/>
    <p:sldId id="289" r:id="rId16"/>
    <p:sldId id="279" r:id="rId17"/>
    <p:sldId id="281" r:id="rId18"/>
    <p:sldId id="282" r:id="rId19"/>
    <p:sldId id="283" r:id="rId20"/>
    <p:sldId id="28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3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C61414-F117-496B-8CD3-A1E619893F77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A7342-6BAA-4CAA-8A54-B3C3F25206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744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0"/>
            <a:ext cx="54102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butterfly-0214-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1" y="1828800"/>
            <a:ext cx="5943599" cy="4675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56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219200"/>
            <a:ext cx="6477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/>
              <a:t>X</a:t>
            </a:r>
            <a:r>
              <a:rPr lang="en-US" sz="4800" dirty="0" smtClean="0"/>
              <a:t>=</a:t>
            </a:r>
            <a:r>
              <a:rPr lang="bn-BD" sz="4800" dirty="0" smtClean="0"/>
              <a:t> </a:t>
            </a:r>
            <a:r>
              <a:rPr lang="en-US" sz="4800" dirty="0" smtClean="0"/>
              <a:t>{</a:t>
            </a:r>
            <a:r>
              <a:rPr lang="en-US" sz="4800" dirty="0"/>
              <a:t>a</a:t>
            </a:r>
            <a:r>
              <a:rPr lang="en-US" sz="4800" dirty="0" smtClean="0"/>
              <a:t>,5,7 </a:t>
            </a:r>
            <a:r>
              <a:rPr lang="en-US" sz="4800" dirty="0" smtClean="0"/>
              <a:t>}  </a:t>
            </a:r>
          </a:p>
          <a:p>
            <a:pPr algn="ctr"/>
            <a:r>
              <a:rPr lang="en-US" sz="4800" dirty="0"/>
              <a:t>Y</a:t>
            </a:r>
            <a:r>
              <a:rPr lang="en-US" sz="4800" dirty="0" smtClean="0"/>
              <a:t>=</a:t>
            </a:r>
            <a:r>
              <a:rPr lang="bn-BD" sz="4800" dirty="0" smtClean="0"/>
              <a:t> </a:t>
            </a:r>
            <a:r>
              <a:rPr lang="en-US" sz="4800" dirty="0" smtClean="0"/>
              <a:t>{</a:t>
            </a:r>
            <a:r>
              <a:rPr lang="en-US" sz="4800" dirty="0" smtClean="0"/>
              <a:t>1,3,5}          </a:t>
            </a:r>
            <a:endParaRPr lang="bn-BD" sz="4800" dirty="0" smtClean="0"/>
          </a:p>
          <a:p>
            <a:pPr algn="ctr"/>
            <a:r>
              <a:rPr lang="en-US" sz="4800" dirty="0" smtClean="0"/>
              <a:t> </a:t>
            </a:r>
            <a:r>
              <a:rPr lang="en-US" sz="4800" dirty="0" smtClean="0"/>
              <a:t>X</a:t>
            </a:r>
            <a:r>
              <a:rPr lang="en-US" sz="4800" dirty="0" smtClean="0"/>
              <a:t>UY</a:t>
            </a:r>
            <a:r>
              <a:rPr lang="en-US" sz="4800" dirty="0" smtClean="0"/>
              <a:t>= {a,5,7 </a:t>
            </a:r>
            <a:r>
              <a:rPr lang="en-US" sz="4800" dirty="0"/>
              <a:t>} </a:t>
            </a:r>
            <a:r>
              <a:rPr lang="bn-BD" sz="4800" dirty="0" smtClean="0"/>
              <a:t>U</a:t>
            </a:r>
            <a:r>
              <a:rPr lang="en-US" sz="4800" dirty="0"/>
              <a:t> {1,3,5} </a:t>
            </a:r>
            <a:endParaRPr lang="en-US" sz="4800" dirty="0" smtClean="0"/>
          </a:p>
          <a:p>
            <a:pPr algn="ctr"/>
            <a:r>
              <a:rPr lang="bn-BD" sz="4800" dirty="0" smtClean="0"/>
              <a:t>=</a:t>
            </a:r>
            <a:r>
              <a:rPr lang="en-US" sz="4800" dirty="0" smtClean="0"/>
              <a:t>{a,1,3,5,7</a:t>
            </a:r>
            <a:r>
              <a:rPr lang="en-US" sz="4800" dirty="0" smtClean="0"/>
              <a:t>}  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     </a:t>
            </a:r>
            <a:r>
              <a:rPr lang="bn-BD" dirty="0" smtClean="0"/>
              <a:t>  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973762"/>
          </a:xfr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smtClean="0">
                <a:solidFill>
                  <a:schemeClr val="tx1"/>
                </a:solidFill>
                <a:latin typeface="Arial Unicode"/>
                <a:cs typeface="NikoshBAN" pitchFamily="2" charset="0"/>
              </a:rPr>
              <a:t>A={</a:t>
            </a:r>
            <a:r>
              <a:rPr lang="en-US" sz="6600" dirty="0" smtClean="0">
                <a:solidFill>
                  <a:schemeClr val="tx1"/>
                </a:solidFill>
                <a:latin typeface="Arial Unicode"/>
                <a:cs typeface="NikoshBAN" pitchFamily="2" charset="0"/>
              </a:rPr>
              <a:t>1,2,3},</a:t>
            </a:r>
            <a:br>
              <a:rPr lang="en-US" sz="6600" dirty="0" smtClean="0">
                <a:solidFill>
                  <a:schemeClr val="tx1"/>
                </a:solidFill>
                <a:latin typeface="Arial Unicode"/>
                <a:cs typeface="NikoshBAN" pitchFamily="2" charset="0"/>
              </a:rPr>
            </a:br>
            <a:r>
              <a:rPr lang="en-US" sz="6600" dirty="0" smtClean="0">
                <a:solidFill>
                  <a:schemeClr val="tx1"/>
                </a:solidFill>
                <a:latin typeface="Arial Unicode"/>
                <a:cs typeface="NikoshBAN" pitchFamily="2" charset="0"/>
              </a:rPr>
              <a:t>B</a:t>
            </a:r>
            <a:r>
              <a:rPr lang="en-US" sz="6600" dirty="0" smtClean="0">
                <a:solidFill>
                  <a:schemeClr val="tx1"/>
                </a:solidFill>
                <a:latin typeface="Arial Unicode"/>
                <a:cs typeface="NikoshBAN" pitchFamily="2" charset="0"/>
              </a:rPr>
              <a:t>={3,4,5,}</a:t>
            </a:r>
            <a:r>
              <a:rPr lang="en-US" sz="6600" dirty="0" smtClean="0">
                <a:solidFill>
                  <a:schemeClr val="tx1"/>
                </a:solidFill>
                <a:latin typeface="Arial Unicode"/>
                <a:cs typeface="NikoshBAN" pitchFamily="2" charset="0"/>
              </a:rPr>
              <a:t/>
            </a:r>
            <a:br>
              <a:rPr lang="en-US" sz="6600" dirty="0" smtClean="0">
                <a:solidFill>
                  <a:schemeClr val="tx1"/>
                </a:solidFill>
                <a:latin typeface="Arial Unicode"/>
                <a:cs typeface="NikoshBAN" pitchFamily="2" charset="0"/>
              </a:rPr>
            </a:br>
            <a:r>
              <a:rPr lang="en-US" sz="6600" dirty="0" smtClean="0">
                <a:solidFill>
                  <a:schemeClr val="tx1"/>
                </a:solidFill>
                <a:latin typeface="Arial Unicode"/>
                <a:cs typeface="NikoshBAN" pitchFamily="2" charset="0"/>
              </a:rPr>
              <a:t>AUB</a:t>
            </a:r>
            <a:r>
              <a:rPr lang="en-US" sz="6600" dirty="0">
                <a:solidFill>
                  <a:schemeClr val="tx1"/>
                </a:solidFill>
                <a:latin typeface="Arial Unicode"/>
                <a:cs typeface="NikoshBAN" pitchFamily="2" charset="0"/>
              </a:rPr>
              <a:t>= {</a:t>
            </a:r>
            <a:r>
              <a:rPr lang="en-US" sz="6600" dirty="0" smtClean="0">
                <a:solidFill>
                  <a:schemeClr val="tx1"/>
                </a:solidFill>
                <a:latin typeface="Arial Unicode"/>
                <a:cs typeface="NikoshBAN" pitchFamily="2" charset="0"/>
              </a:rPr>
              <a:t>1,2,3}u</a:t>
            </a:r>
            <a:r>
              <a:rPr lang="en-US" sz="6600" dirty="0">
                <a:solidFill>
                  <a:schemeClr val="tx1"/>
                </a:solidFill>
                <a:latin typeface="Arial Unicode"/>
                <a:cs typeface="NikoshBAN" pitchFamily="2" charset="0"/>
              </a:rPr>
              <a:t> {3,4,5,}</a:t>
            </a:r>
            <a:r>
              <a:rPr lang="en-US" sz="6600" dirty="0" smtClean="0">
                <a:solidFill>
                  <a:schemeClr val="tx1"/>
                </a:solidFill>
                <a:latin typeface="Arial Unicode"/>
                <a:cs typeface="NikoshBAN" pitchFamily="2" charset="0"/>
              </a:rPr>
              <a:t/>
            </a:r>
            <a:br>
              <a:rPr lang="en-US" sz="6600" dirty="0" smtClean="0">
                <a:solidFill>
                  <a:schemeClr val="tx1"/>
                </a:solidFill>
                <a:latin typeface="Arial Unicode"/>
                <a:cs typeface="NikoshBAN" pitchFamily="2" charset="0"/>
              </a:rPr>
            </a:br>
            <a:r>
              <a:rPr lang="en-US" sz="6600" dirty="0" smtClean="0">
                <a:solidFill>
                  <a:schemeClr val="tx1"/>
                </a:solidFill>
                <a:latin typeface="Arial Unicode"/>
                <a:cs typeface="NikoshBAN" pitchFamily="2" charset="0"/>
              </a:rPr>
              <a:t>       </a:t>
            </a:r>
            <a:r>
              <a:rPr lang="en-US" sz="6600" dirty="0" smtClean="0">
                <a:solidFill>
                  <a:schemeClr val="tx1"/>
                </a:solidFill>
                <a:latin typeface="Arial Unicode"/>
                <a:cs typeface="NikoshBAN" pitchFamily="2" charset="0"/>
              </a:rPr>
              <a:t>=</a:t>
            </a:r>
            <a:r>
              <a:rPr lang="en-US" sz="6600" dirty="0" smtClean="0">
                <a:solidFill>
                  <a:schemeClr val="tx1"/>
                </a:solidFill>
                <a:latin typeface="Arial Unicode"/>
                <a:cs typeface="NikoshBAN" pitchFamily="2" charset="0"/>
              </a:rPr>
              <a:t>{1,2,3,4,5}</a:t>
            </a:r>
            <a:r>
              <a:rPr lang="en-US" sz="6600" dirty="0" smtClean="0">
                <a:solidFill>
                  <a:schemeClr val="tx1"/>
                </a:solidFill>
                <a:latin typeface="Arial Unicode"/>
                <a:cs typeface="NikoshBAN" pitchFamily="2" charset="0"/>
              </a:rPr>
              <a:t/>
            </a:r>
            <a:br>
              <a:rPr lang="en-US" sz="6600" dirty="0" smtClean="0">
                <a:solidFill>
                  <a:schemeClr val="tx1"/>
                </a:solidFill>
                <a:latin typeface="Arial Unicode"/>
                <a:cs typeface="NikoshBAN" pitchFamily="2" charset="0"/>
              </a:rPr>
            </a:br>
            <a:endParaRPr lang="en-US" sz="6600" dirty="0">
              <a:solidFill>
                <a:schemeClr val="tx1"/>
              </a:solidFill>
              <a:latin typeface="Arial Unicode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84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3" y="2057400"/>
            <a:ext cx="9059197" cy="4800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3" name="Rectangle 2"/>
          <p:cNvSpPr/>
          <p:nvPr/>
        </p:nvSpPr>
        <p:spPr>
          <a:xfrm>
            <a:off x="1447800" y="304800"/>
            <a:ext cx="5410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ততোধিক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সেটের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সাধার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সেটকে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ছেদ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38800" y="1066800"/>
            <a:ext cx="3276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latin typeface="Arial"/>
                <a:cs typeface="Arial"/>
              </a:rPr>
              <a:t>∩</a:t>
            </a:r>
            <a:endParaRPr lang="en-US" sz="4400" dirty="0"/>
          </a:p>
        </p:txBody>
      </p:sp>
      <p:sp>
        <p:nvSpPr>
          <p:cNvPr id="8" name="Flowchart: Connector 7"/>
          <p:cNvSpPr/>
          <p:nvPr/>
        </p:nvSpPr>
        <p:spPr>
          <a:xfrm>
            <a:off x="1676400" y="3581400"/>
            <a:ext cx="762000" cy="60960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137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62000" y="1828800"/>
                <a:ext cx="6858000" cy="341632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 smtClean="0"/>
                  <a:t>    A={1,2,3,4} </a:t>
                </a:r>
              </a:p>
              <a:p>
                <a:r>
                  <a:rPr lang="en-US" sz="7200" dirty="0" smtClean="0"/>
                  <a:t>    B={3,4,5,6}</a:t>
                </a:r>
              </a:p>
              <a:p>
                <a:r>
                  <a:rPr lang="en-US" sz="7200" dirty="0" smtClean="0"/>
                  <a:t>    A</a:t>
                </a:r>
                <a14:m>
                  <m:oMath xmlns:m="http://schemas.openxmlformats.org/officeDocument/2006/math">
                    <m:r>
                      <a:rPr lang="en-US" sz="7200" i="1" smtClean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sz="7200" dirty="0" smtClean="0"/>
                  <a:t>B={3,4}</a:t>
                </a:r>
                <a:endParaRPr lang="en-US" sz="7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828800"/>
                <a:ext cx="6858000" cy="3416320"/>
              </a:xfrm>
              <a:prstGeom prst="rect">
                <a:avLst/>
              </a:prstGeom>
              <a:blipFill rotWithShape="1">
                <a:blip r:embed="rId3"/>
                <a:stretch>
                  <a:fillRect t="-6964" b="-13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3210707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09878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name="Equation" r:id="rId6" imgW="114120" imgH="215640" progId="Equation.3">
                  <p:embed/>
                </p:oleObj>
              </mc:Choice>
              <mc:Fallback>
                <p:oleObj name="Equation" r:id="rId6" imgW="114120" imgH="2156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968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228600" y="2286000"/>
            <a:ext cx="6858000" cy="45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3048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আলোচনাধীন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উপসেট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ঐ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সেটকে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উপসট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সাপেক্ষে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সার্বিক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701675" y="2438399"/>
            <a:ext cx="5622925" cy="4114801"/>
            <a:chOff x="701040" y="473982"/>
            <a:chExt cx="7071360" cy="5707148"/>
          </a:xfrm>
        </p:grpSpPr>
        <p:sp>
          <p:nvSpPr>
            <p:cNvPr id="5" name="TextBox 2"/>
            <p:cNvSpPr txBox="1">
              <a:spLocks noChangeArrowheads="1"/>
            </p:cNvSpPr>
            <p:nvPr/>
          </p:nvSpPr>
          <p:spPr bwMode="auto">
            <a:xfrm>
              <a:off x="701040" y="473982"/>
              <a:ext cx="83820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defRPr>
              </a:lvl9pPr>
            </a:lstStyle>
            <a:p>
              <a:pPr eaLnBrk="1" hangingPunct="1"/>
              <a:r>
                <a:rPr lang="en-US" sz="540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6" name="TextBox 3"/>
            <p:cNvSpPr txBox="1">
              <a:spLocks noChangeArrowheads="1"/>
            </p:cNvSpPr>
            <p:nvPr/>
          </p:nvSpPr>
          <p:spPr bwMode="auto">
            <a:xfrm>
              <a:off x="6781800" y="533400"/>
              <a:ext cx="99060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defRPr>
              </a:lvl9pPr>
            </a:lstStyle>
            <a:p>
              <a:pPr eaLnBrk="1" hangingPunct="1"/>
              <a:r>
                <a:rPr lang="en-US" sz="5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7" name="TextBox 4"/>
            <p:cNvSpPr txBox="1">
              <a:spLocks noChangeArrowheads="1"/>
            </p:cNvSpPr>
            <p:nvPr/>
          </p:nvSpPr>
          <p:spPr bwMode="auto">
            <a:xfrm>
              <a:off x="3486955" y="5257800"/>
              <a:ext cx="1237404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defRPr>
              </a:lvl9pPr>
            </a:lstStyle>
            <a:p>
              <a:pPr eaLnBrk="1" hangingPunct="1"/>
              <a:r>
                <a:rPr lang="en-US" sz="5400">
                  <a:solidFill>
                    <a:srgbClr val="99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grpSp>
          <p:nvGrpSpPr>
            <p:cNvPr id="8" name="Group 12"/>
            <p:cNvGrpSpPr>
              <a:grpSpLocks/>
            </p:cNvGrpSpPr>
            <p:nvPr/>
          </p:nvGrpSpPr>
          <p:grpSpPr bwMode="auto">
            <a:xfrm>
              <a:off x="1366838" y="685800"/>
              <a:ext cx="5807389" cy="4313462"/>
              <a:chOff x="723900" y="606716"/>
              <a:chExt cx="3848101" cy="3128172"/>
            </a:xfrm>
          </p:grpSpPr>
          <p:sp>
            <p:nvSpPr>
              <p:cNvPr id="9" name="Flowchart: Connector 4"/>
              <p:cNvSpPr>
                <a:spLocks noChangeArrowheads="1"/>
              </p:cNvSpPr>
              <p:nvPr/>
            </p:nvSpPr>
            <p:spPr bwMode="auto">
              <a:xfrm>
                <a:off x="1371600" y="1677488"/>
                <a:ext cx="2286000" cy="2057400"/>
              </a:xfrm>
              <a:prstGeom prst="flowChartConnector">
                <a:avLst/>
              </a:prstGeom>
              <a:noFill/>
              <a:ln w="57150" algn="ctr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B050"/>
                  </a:solidFill>
                </a:endParaRPr>
              </a:p>
            </p:txBody>
          </p:sp>
          <p:grpSp>
            <p:nvGrpSpPr>
              <p:cNvPr id="10" name="Group 11"/>
              <p:cNvGrpSpPr>
                <a:grpSpLocks/>
              </p:cNvGrpSpPr>
              <p:nvPr/>
            </p:nvGrpSpPr>
            <p:grpSpPr bwMode="auto">
              <a:xfrm>
                <a:off x="723900" y="606716"/>
                <a:ext cx="3848101" cy="2859750"/>
                <a:chOff x="685800" y="730432"/>
                <a:chExt cx="3733800" cy="2727643"/>
              </a:xfrm>
            </p:grpSpPr>
            <p:sp>
              <p:nvSpPr>
                <p:cNvPr id="11" name="Flowchart: Connector 10"/>
                <p:cNvSpPr/>
                <p:nvPr/>
              </p:nvSpPr>
              <p:spPr bwMode="auto">
                <a:xfrm>
                  <a:off x="685800" y="730432"/>
                  <a:ext cx="2286000" cy="2057400"/>
                </a:xfrm>
                <a:prstGeom prst="flowChartConnector">
                  <a:avLst/>
                </a:prstGeom>
                <a:noFill/>
                <a:ln w="57150" cap="flat" cmpd="sng" algn="ctr">
                  <a:solidFill>
                    <a:srgbClr val="D60093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innerShdw blurRad="114300">
                    <a:prstClr val="black"/>
                  </a:innerShdw>
                </a:effectLst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2" name="Flowchart: Connector 3"/>
                <p:cNvSpPr>
                  <a:spLocks noChangeArrowheads="1"/>
                </p:cNvSpPr>
                <p:nvPr/>
              </p:nvSpPr>
              <p:spPr bwMode="auto">
                <a:xfrm>
                  <a:off x="2133600" y="730432"/>
                  <a:ext cx="2286000" cy="2057400"/>
                </a:xfrm>
                <a:prstGeom prst="flowChartConnector">
                  <a:avLst/>
                </a:prstGeom>
                <a:noFill/>
                <a:ln w="57150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B050"/>
                    </a:solidFill>
                  </a:endParaRPr>
                </a:p>
              </p:txBody>
            </p:sp>
            <p:sp>
              <p:nvSpPr>
                <p:cNvPr id="13" name="TextBox 2"/>
                <p:cNvSpPr txBox="1">
                  <a:spLocks noChangeArrowheads="1"/>
                </p:cNvSpPr>
                <p:nvPr/>
              </p:nvSpPr>
              <p:spPr bwMode="auto">
                <a:xfrm>
                  <a:off x="1110083" y="1219200"/>
                  <a:ext cx="609600" cy="4862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9pPr>
                </a:lstStyle>
                <a:p>
                  <a:pPr eaLnBrk="1" hangingPunct="1"/>
                  <a:r>
                    <a:rPr lang="en-US" sz="4000">
                      <a:solidFill>
                        <a:srgbClr val="333300"/>
                      </a:solidFill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14" name="TextBox 5"/>
                <p:cNvSpPr txBox="1">
                  <a:spLocks noChangeArrowheads="1"/>
                </p:cNvSpPr>
                <p:nvPr/>
              </p:nvSpPr>
              <p:spPr bwMode="auto">
                <a:xfrm>
                  <a:off x="1670594" y="2143780"/>
                  <a:ext cx="381000" cy="4862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9pPr>
                </a:lstStyle>
                <a:p>
                  <a:pPr eaLnBrk="1" hangingPunct="1"/>
                  <a:r>
                    <a:rPr lang="en-US" sz="4000">
                      <a:solidFill>
                        <a:srgbClr val="000000"/>
                      </a:solidFill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</a:p>
              </p:txBody>
            </p:sp>
            <p:sp>
              <p:nvSpPr>
                <p:cNvPr id="15" name="TextBox 6"/>
                <p:cNvSpPr txBox="1">
                  <a:spLocks noChangeArrowheads="1"/>
                </p:cNvSpPr>
                <p:nvPr/>
              </p:nvSpPr>
              <p:spPr bwMode="auto">
                <a:xfrm>
                  <a:off x="2286000" y="1889017"/>
                  <a:ext cx="457200" cy="4862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9pPr>
                </a:lstStyle>
                <a:p>
                  <a:pPr eaLnBrk="1" hangingPunct="1"/>
                  <a:r>
                    <a:rPr lang="en-US" sz="4000">
                      <a:solidFill>
                        <a:srgbClr val="000000"/>
                      </a:solidFill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</a:p>
              </p:txBody>
            </p:sp>
            <p:sp>
              <p:nvSpPr>
                <p:cNvPr id="16" name="TextBox 7"/>
                <p:cNvSpPr txBox="1">
                  <a:spLocks noChangeArrowheads="1"/>
                </p:cNvSpPr>
                <p:nvPr/>
              </p:nvSpPr>
              <p:spPr bwMode="auto">
                <a:xfrm>
                  <a:off x="2286000" y="1260877"/>
                  <a:ext cx="457200" cy="4862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9pPr>
                </a:lstStyle>
                <a:p>
                  <a:pPr eaLnBrk="1" hangingPunct="1"/>
                  <a:r>
                    <a:rPr lang="en-US" sz="4000">
                      <a:solidFill>
                        <a:srgbClr val="000000"/>
                      </a:solidFill>
                      <a:latin typeface="Times New Roman" pitchFamily="18" charset="0"/>
                      <a:cs typeface="Times New Roman" pitchFamily="18" charset="0"/>
                    </a:rPr>
                    <a:t>4</a:t>
                  </a:r>
                </a:p>
              </p:txBody>
            </p:sp>
            <p:sp>
              <p:nvSpPr>
                <p:cNvPr id="17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3077339" y="1219200"/>
                  <a:ext cx="1066800" cy="4862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9pPr>
                </a:lstStyle>
                <a:p>
                  <a:pPr eaLnBrk="1" hangingPunct="1"/>
                  <a:r>
                    <a:rPr lang="en-US" sz="4000">
                      <a:solidFill>
                        <a:srgbClr val="2D2D8A"/>
                      </a:solidFill>
                      <a:latin typeface="Times New Roman" pitchFamily="18" charset="0"/>
                      <a:cs typeface="Times New Roman" pitchFamily="18" charset="0"/>
                    </a:rPr>
                    <a:t>5</a:t>
                  </a:r>
                </a:p>
              </p:txBody>
            </p:sp>
            <p:sp>
              <p:nvSpPr>
                <p:cNvPr id="18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2848739" y="2255431"/>
                  <a:ext cx="457200" cy="4862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9pPr>
                </a:lstStyle>
                <a:p>
                  <a:pPr eaLnBrk="1" hangingPunct="1"/>
                  <a:r>
                    <a:rPr lang="en-US" sz="4000">
                      <a:solidFill>
                        <a:srgbClr val="000000"/>
                      </a:solidFill>
                      <a:latin typeface="Times New Roman" pitchFamily="18" charset="0"/>
                      <a:cs typeface="Times New Roman" pitchFamily="18" charset="0"/>
                    </a:rPr>
                    <a:t>6</a:t>
                  </a:r>
                </a:p>
              </p:txBody>
            </p:sp>
            <p:sp>
              <p:nvSpPr>
                <p:cNvPr id="19" name="TextBox 10"/>
                <p:cNvSpPr txBox="1">
                  <a:spLocks noChangeArrowheads="1"/>
                </p:cNvSpPr>
                <p:nvPr/>
              </p:nvSpPr>
              <p:spPr bwMode="auto">
                <a:xfrm>
                  <a:off x="2161488" y="2971799"/>
                  <a:ext cx="797145" cy="4862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defRPr>
                  </a:lvl9pPr>
                </a:lstStyle>
                <a:p>
                  <a:pPr eaLnBrk="1" hangingPunct="1"/>
                  <a:r>
                    <a:rPr lang="en-US" sz="4000" dirty="0">
                      <a:solidFill>
                        <a:srgbClr val="003300"/>
                      </a:solidFill>
                      <a:latin typeface="Times New Roman" pitchFamily="18" charset="0"/>
                      <a:cs typeface="Times New Roman" pitchFamily="18" charset="0"/>
                    </a:rPr>
                    <a:t>7</a:t>
                  </a:r>
                </a:p>
              </p:txBody>
            </p:sp>
          </p:grpSp>
        </p:grpSp>
      </p:grpSp>
      <p:sp>
        <p:nvSpPr>
          <p:cNvPr id="21" name="TextBox 20"/>
          <p:cNvSpPr txBox="1"/>
          <p:nvPr/>
        </p:nvSpPr>
        <p:spPr>
          <a:xfrm>
            <a:off x="6096000" y="236220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8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28600" y="1371600"/>
            <a:ext cx="495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U={1,2,3,4,5,6,7,8}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6096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={1,2,3,4,5,6,7,8}, A={1,4,5,6}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এর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মধ্যে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সেটের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বর্হিভূত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সেটকে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সেটের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পূরক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52600" y="1828800"/>
            <a:ext cx="6248400" cy="30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267200" y="2667000"/>
            <a:ext cx="1676400" cy="1371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905000" y="1905000"/>
            <a:ext cx="1676400" cy="13716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</a:t>
            </a:r>
            <a:r>
              <a:rPr lang="en-US" sz="3200" baseline="30000" dirty="0" smtClean="0">
                <a:solidFill>
                  <a:schemeClr val="tx1"/>
                </a:solidFill>
              </a:rPr>
              <a:t>c</a:t>
            </a:r>
            <a:endParaRPr lang="en-US" baseline="30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848600" y="1371600"/>
            <a:ext cx="60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U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371600" y="54102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30000" dirty="0" smtClean="0"/>
              <a:t>c   </a:t>
            </a:r>
            <a:r>
              <a:rPr lang="en-US" sz="3200" dirty="0" smtClean="0"/>
              <a:t>= U-A</a:t>
            </a:r>
          </a:p>
          <a:p>
            <a:r>
              <a:rPr lang="en-US" sz="3200" dirty="0" smtClean="0"/>
              <a:t>      = {1,2,3,4,5,6,7,8}- {1,4,5,6}</a:t>
            </a:r>
          </a:p>
          <a:p>
            <a:r>
              <a:rPr lang="en-US" sz="3200" smtClean="0"/>
              <a:t>      = </a:t>
            </a:r>
            <a:r>
              <a:rPr lang="en-US" sz="3200" dirty="0" smtClean="0"/>
              <a:t>{2,3,7,8}</a:t>
            </a:r>
            <a:endParaRPr lang="en-US" sz="32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39200" cy="6858000"/>
          </a:xfr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000" b="1" dirty="0">
                <a:solidFill>
                  <a:schemeClr val="tx1"/>
                </a:solidFill>
              </a:rPr>
              <a:t/>
            </a:r>
            <a:br>
              <a:rPr lang="en-US" sz="6000" b="1" dirty="0">
                <a:solidFill>
                  <a:schemeClr val="tx1"/>
                </a:solidFill>
              </a:rPr>
            </a:br>
            <a:r>
              <a:rPr lang="en-US" sz="4800" b="1" dirty="0" smtClean="0">
                <a:solidFill>
                  <a:schemeClr val="tx1"/>
                </a:solidFill>
                <a:latin typeface="Arial Unicode"/>
              </a:rPr>
              <a:t>U={1,2,3,4,5,6,7},A={1,3,5}</a:t>
            </a:r>
            <a:br>
              <a:rPr lang="en-US" sz="4800" b="1" dirty="0" smtClean="0">
                <a:solidFill>
                  <a:schemeClr val="tx1"/>
                </a:solidFill>
                <a:latin typeface="Arial Unicode"/>
              </a:rPr>
            </a:br>
            <a:r>
              <a:rPr lang="en-US" sz="4800" b="1" dirty="0" smtClean="0">
                <a:solidFill>
                  <a:schemeClr val="tx1"/>
                </a:solidFill>
                <a:latin typeface="Arial Unicode"/>
              </a:rPr>
              <a:t>A</a:t>
            </a:r>
            <a:r>
              <a:rPr lang="en-US" sz="4800" dirty="0" smtClean="0">
                <a:solidFill>
                  <a:schemeClr val="tx1"/>
                </a:solidFill>
                <a:latin typeface="Arial"/>
                <a:cs typeface="Arial"/>
              </a:rPr>
              <a:t>′</a:t>
            </a:r>
            <a:r>
              <a:rPr lang="en-US" sz="4800" b="1" dirty="0" smtClean="0">
                <a:solidFill>
                  <a:schemeClr val="tx1"/>
                </a:solidFill>
                <a:latin typeface="Arial Unicode"/>
                <a:cs typeface="Calibri"/>
              </a:rPr>
              <a:t>=U-A</a:t>
            </a:r>
            <a:r>
              <a:rPr lang="bn-IN" sz="4800" b="1" dirty="0" smtClean="0">
                <a:solidFill>
                  <a:schemeClr val="tx1"/>
                </a:solidFill>
                <a:latin typeface="Arial Unicode"/>
                <a:cs typeface="Calibri"/>
              </a:rPr>
              <a:t/>
            </a:r>
            <a:br>
              <a:rPr lang="bn-IN" sz="4800" b="1" dirty="0" smtClean="0">
                <a:solidFill>
                  <a:schemeClr val="tx1"/>
                </a:solidFill>
                <a:latin typeface="Arial Unicode"/>
                <a:cs typeface="Calibri"/>
              </a:rPr>
            </a:br>
            <a:r>
              <a:rPr lang="bn-IN" sz="4800" b="1" dirty="0">
                <a:solidFill>
                  <a:schemeClr val="tx1"/>
                </a:solidFill>
                <a:latin typeface="Arial Unicode"/>
                <a:cs typeface="Calibri"/>
              </a:rPr>
              <a:t> </a:t>
            </a:r>
            <a:r>
              <a:rPr lang="bn-IN" sz="4800" b="1" dirty="0" smtClean="0">
                <a:solidFill>
                  <a:schemeClr val="tx1"/>
                </a:solidFill>
                <a:latin typeface="Arial Unicode"/>
                <a:cs typeface="Calibri"/>
              </a:rPr>
              <a:t>  </a:t>
            </a:r>
            <a:r>
              <a:rPr lang="en-US" sz="4800" b="1" dirty="0" smtClean="0">
                <a:solidFill>
                  <a:schemeClr val="tx1"/>
                </a:solidFill>
                <a:latin typeface="Arial Unicode"/>
                <a:cs typeface="Calibri"/>
              </a:rPr>
              <a:t>={</a:t>
            </a:r>
            <a:r>
              <a:rPr lang="en-US" sz="4800" b="1" dirty="0" smtClean="0">
                <a:solidFill>
                  <a:schemeClr val="tx1"/>
                </a:solidFill>
                <a:latin typeface="Arial Unicode"/>
                <a:cs typeface="Calibri"/>
              </a:rPr>
              <a:t>1,2,3,4,5,6,7</a:t>
            </a:r>
            <a:r>
              <a:rPr lang="en-US" sz="4800" b="1" dirty="0" smtClean="0">
                <a:solidFill>
                  <a:schemeClr val="tx1"/>
                </a:solidFill>
                <a:latin typeface="Arial Unicode"/>
                <a:cs typeface="Calibri"/>
              </a:rPr>
              <a:t>}</a:t>
            </a:r>
            <a:r>
              <a:rPr lang="bn-IN" sz="4800" b="1" dirty="0" smtClean="0">
                <a:solidFill>
                  <a:schemeClr val="tx1"/>
                </a:solidFill>
                <a:latin typeface="Arial Unicode"/>
                <a:cs typeface="Calibri"/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  <a:latin typeface="Arial Unicode"/>
                <a:cs typeface="Calibri"/>
              </a:rPr>
              <a:t>-</a:t>
            </a:r>
            <a:r>
              <a:rPr lang="bn-IN" sz="4800" b="1" dirty="0" smtClean="0">
                <a:solidFill>
                  <a:schemeClr val="tx1"/>
                </a:solidFill>
                <a:latin typeface="Arial Unicode"/>
                <a:cs typeface="Calibri"/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  <a:latin typeface="Arial Unicode"/>
                <a:cs typeface="Calibri"/>
              </a:rPr>
              <a:t>{</a:t>
            </a:r>
            <a:r>
              <a:rPr lang="en-US" sz="4800" b="1" dirty="0" smtClean="0">
                <a:solidFill>
                  <a:schemeClr val="tx1"/>
                </a:solidFill>
                <a:latin typeface="Arial Unicode"/>
                <a:cs typeface="Calibri"/>
              </a:rPr>
              <a:t>1,3,5}</a:t>
            </a:r>
            <a:br>
              <a:rPr lang="en-US" sz="4800" b="1" dirty="0" smtClean="0">
                <a:solidFill>
                  <a:schemeClr val="tx1"/>
                </a:solidFill>
                <a:latin typeface="Arial Unicode"/>
                <a:cs typeface="Calibri"/>
              </a:rPr>
            </a:br>
            <a:r>
              <a:rPr lang="en-US" sz="4800" b="1" dirty="0" smtClean="0">
                <a:solidFill>
                  <a:schemeClr val="tx1"/>
                </a:solidFill>
                <a:latin typeface="Arial Unicode"/>
                <a:cs typeface="Calibri"/>
              </a:rPr>
              <a:t>   ={2,4,6,7}</a:t>
            </a:r>
            <a:r>
              <a:rPr lang="en-US" sz="4800" b="1" dirty="0">
                <a:solidFill>
                  <a:schemeClr val="tx1"/>
                </a:solidFill>
                <a:latin typeface="Arial Unicode"/>
                <a:cs typeface="Calibri"/>
              </a:rPr>
              <a:t>.</a:t>
            </a:r>
            <a:r>
              <a:rPr lang="en-US" sz="4800" b="1" dirty="0" smtClean="0">
                <a:solidFill>
                  <a:schemeClr val="tx1"/>
                </a:solidFill>
                <a:latin typeface="Arial Unicode"/>
                <a:cs typeface="Calibri"/>
              </a:rPr>
              <a:t/>
            </a:r>
            <a:br>
              <a:rPr lang="en-US" sz="4800" b="1" dirty="0" smtClean="0">
                <a:solidFill>
                  <a:schemeClr val="tx1"/>
                </a:solidFill>
                <a:latin typeface="Arial Unicode"/>
                <a:cs typeface="Calibri"/>
              </a:rPr>
            </a:br>
            <a:r>
              <a:rPr lang="en-US" sz="4800" b="1" dirty="0" smtClean="0">
                <a:solidFill>
                  <a:schemeClr val="tx1"/>
                </a:solidFill>
                <a:latin typeface="Arial Unicode"/>
              </a:rPr>
              <a:t/>
            </a:r>
            <a:br>
              <a:rPr lang="en-US" sz="4800" b="1" dirty="0" smtClean="0">
                <a:solidFill>
                  <a:schemeClr val="tx1"/>
                </a:solidFill>
                <a:latin typeface="Arial Unicode"/>
              </a:rPr>
            </a:br>
            <a:endParaRPr lang="en-US" sz="4800" b="1" dirty="0">
              <a:solidFill>
                <a:schemeClr val="tx1"/>
              </a:solidFill>
              <a:latin typeface="Arial Unicode"/>
            </a:endParaRPr>
          </a:p>
        </p:txBody>
      </p:sp>
    </p:spTree>
    <p:extLst>
      <p:ext uri="{BB962C8B-B14F-4D97-AF65-F5344CB8AC3E}">
        <p14:creationId xmlns:p14="http://schemas.microsoft.com/office/powerpoint/2010/main" val="3286100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30382" y="1911927"/>
            <a:ext cx="7924800" cy="4620903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/>
        </p:spPr>
        <p:txBody>
          <a:bodyPr/>
          <a:lstStyle/>
          <a:p>
            <a:r>
              <a:rPr lang="en-US" dirty="0">
                <a:noFill/>
              </a:rPr>
              <a:t> </a:t>
            </a:r>
          </a:p>
        </p:txBody>
      </p:sp>
      <p:sp>
        <p:nvSpPr>
          <p:cNvPr id="2" name="Rectangle 1"/>
          <p:cNvSpPr/>
          <p:nvPr/>
        </p:nvSpPr>
        <p:spPr>
          <a:xfrm>
            <a:off x="609600" y="381000"/>
            <a:ext cx="7945582" cy="15240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8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534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0687" y="1447800"/>
            <a:ext cx="8229600" cy="4461135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1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। সেট বলতে কি বুঝ?</a:t>
            </a:r>
            <a:endParaRPr lang="bn-BD" sz="48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IN" sz="48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সার্বিক সেট কাকে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বলে?</a:t>
            </a:r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সংযোগ সেট কাকে বলে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algn="just"/>
            <a:r>
              <a:rPr lang="bn-IN" sz="4800" dirty="0">
                <a:latin typeface="NikoshBAN" pitchFamily="2" charset="0"/>
                <a:cs typeface="NikoshBAN" pitchFamily="2" charset="0"/>
              </a:rPr>
              <a:t>৪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ছেদ সেট কাকে বলে?</a:t>
            </a:r>
          </a:p>
          <a:p>
            <a:pPr algn="just"/>
            <a:r>
              <a:rPr lang="bn-IN" sz="4800" dirty="0">
                <a:latin typeface="NikoshBAN" pitchFamily="2" charset="0"/>
                <a:cs typeface="NikoshBAN" pitchFamily="2" charset="0"/>
              </a:rPr>
              <a:t>৫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পূরক সেট কাকে বলে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pPr algn="just"/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11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3654"/>
          </a:xfrm>
        </p:spPr>
        <p:txBody>
          <a:bodyPr>
            <a:no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0067773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228600" y="1371600"/>
            <a:ext cx="8915400" cy="548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U= {1,2,3,4,5,6,7,8}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,A={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1,3,5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}</a:t>
            </a:r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B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 {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2,3,4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}</a:t>
            </a:r>
            <a:r>
              <a:rPr lang="bn-IN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C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={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3,4,5}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ক।</a:t>
            </a:r>
            <a:r>
              <a:rPr lang="en-US" sz="4400" dirty="0" smtClean="0">
                <a:solidFill>
                  <a:schemeClr val="tx1"/>
                </a:solidFill>
                <a:latin typeface="Arial Unicode"/>
                <a:cs typeface="NikoshBAN" pitchFamily="2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Arial Unicode"/>
                <a:cs typeface="NikoshBAN" pitchFamily="2" charset="0"/>
              </a:rPr>
              <a:t>A</a:t>
            </a:r>
            <a:r>
              <a:rPr lang="en-US" sz="4400" dirty="0" smtClean="0">
                <a:solidFill>
                  <a:schemeClr val="tx1"/>
                </a:solidFill>
                <a:latin typeface="Arial"/>
                <a:cs typeface="Arial"/>
              </a:rPr>
              <a:t>∩</a:t>
            </a:r>
            <a:r>
              <a:rPr lang="en-US" sz="4400" dirty="0">
                <a:solidFill>
                  <a:schemeClr val="tx1"/>
                </a:solidFill>
                <a:latin typeface="Arial Unicode"/>
                <a:cs typeface="NikoshBAN" pitchFamily="2" charset="0"/>
              </a:rPr>
              <a:t>C</a:t>
            </a:r>
            <a:r>
              <a:rPr lang="en-US" sz="4400" dirty="0" smtClean="0">
                <a:solidFill>
                  <a:schemeClr val="tx1"/>
                </a:solidFill>
                <a:latin typeface="Arial Unicode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Arial Unicode"/>
                <a:cs typeface="NikoshBAN" pitchFamily="2" charset="0"/>
              </a:rPr>
              <a:t>নি</a:t>
            </a:r>
            <a:r>
              <a:rPr lang="bn-IN" sz="4400" dirty="0" smtClean="0">
                <a:solidFill>
                  <a:schemeClr val="tx1"/>
                </a:solidFill>
                <a:latin typeface="Arial Unicode"/>
                <a:cs typeface="NikoshBAN" pitchFamily="2" charset="0"/>
              </a:rPr>
              <a:t>র্ণয়</a:t>
            </a:r>
            <a:r>
              <a:rPr lang="en-US" sz="4400" dirty="0" smtClean="0">
                <a:solidFill>
                  <a:schemeClr val="tx1"/>
                </a:solidFill>
                <a:latin typeface="Arial Unicode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Arial Unicode"/>
                <a:cs typeface="NikoshBAN" pitchFamily="2" charset="0"/>
              </a:rPr>
              <a:t>কর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খ।প্রমাণ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400" dirty="0" smtClean="0">
                <a:solidFill>
                  <a:schemeClr val="tx1"/>
                </a:solidFill>
                <a:latin typeface="Arial Unicode"/>
                <a:cs typeface="NikoshBAN" pitchFamily="2" charset="0"/>
              </a:rPr>
              <a:t> </a:t>
            </a:r>
            <a:endParaRPr lang="bn-IN" sz="4400" dirty="0" smtClean="0">
              <a:solidFill>
                <a:schemeClr val="tx1"/>
              </a:solidFill>
              <a:latin typeface="Arial Unicode"/>
              <a:cs typeface="NikoshBAN" pitchFamily="2" charset="0"/>
            </a:endParaRPr>
          </a:p>
          <a:p>
            <a:r>
              <a:rPr lang="en-US" sz="4400" dirty="0" smtClean="0">
                <a:solidFill>
                  <a:schemeClr val="tx1"/>
                </a:solidFill>
                <a:latin typeface="Arial Unicode"/>
                <a:cs typeface="NikoshBAN" pitchFamily="2" charset="0"/>
              </a:rPr>
              <a:t>(A</a:t>
            </a:r>
            <a:r>
              <a:rPr lang="en-US" sz="4400" dirty="0" smtClean="0">
                <a:solidFill>
                  <a:schemeClr val="tx1"/>
                </a:solidFill>
                <a:latin typeface="Arial"/>
                <a:cs typeface="Arial"/>
              </a:rPr>
              <a:t>∩B)</a:t>
            </a:r>
            <a:r>
              <a:rPr lang="en-US" sz="4400" dirty="0" smtClean="0">
                <a:solidFill>
                  <a:schemeClr val="tx1"/>
                </a:solidFill>
                <a:latin typeface="Arial Unicode"/>
                <a:cs typeface="NikoshBAN" pitchFamily="2" charset="0"/>
              </a:rPr>
              <a:t>UC</a:t>
            </a:r>
            <a:r>
              <a:rPr lang="en-US" sz="4400" dirty="0" smtClean="0">
                <a:solidFill>
                  <a:schemeClr val="tx1"/>
                </a:solidFill>
                <a:latin typeface="Arial Unicode"/>
                <a:cs typeface="NikoshBAN" pitchFamily="2" charset="0"/>
              </a:rPr>
              <a:t>=(</a:t>
            </a:r>
            <a:r>
              <a:rPr lang="en-US" sz="4400" dirty="0" smtClean="0">
                <a:solidFill>
                  <a:schemeClr val="tx1"/>
                </a:solidFill>
                <a:latin typeface="Arial Unicode"/>
                <a:cs typeface="NikoshBAN" pitchFamily="2" charset="0"/>
              </a:rPr>
              <a:t>AUC)</a:t>
            </a:r>
            <a:r>
              <a:rPr lang="en-US" sz="4400" dirty="0" smtClean="0">
                <a:solidFill>
                  <a:schemeClr val="tx1"/>
                </a:solidFill>
                <a:latin typeface="Arial"/>
                <a:cs typeface="Arial"/>
              </a:rPr>
              <a:t>∩</a:t>
            </a:r>
            <a:r>
              <a:rPr lang="en-US" sz="4400" dirty="0" smtClean="0">
                <a:solidFill>
                  <a:schemeClr val="tx1"/>
                </a:solidFill>
                <a:latin typeface="Arial"/>
                <a:cs typeface="Arial"/>
              </a:rPr>
              <a:t>(</a:t>
            </a:r>
            <a:r>
              <a:rPr lang="en-US" sz="4400" dirty="0" smtClean="0">
                <a:solidFill>
                  <a:schemeClr val="tx1"/>
                </a:solidFill>
                <a:latin typeface="Arial"/>
                <a:cs typeface="Arial"/>
              </a:rPr>
              <a:t>B</a:t>
            </a:r>
            <a:r>
              <a:rPr lang="en-US" sz="4400" dirty="0" smtClean="0">
                <a:solidFill>
                  <a:schemeClr val="tx1"/>
                </a:solidFill>
                <a:latin typeface="Arial Unicode"/>
                <a:cs typeface="NikoshBAN" pitchFamily="2" charset="0"/>
              </a:rPr>
              <a:t>UC</a:t>
            </a:r>
            <a:r>
              <a:rPr lang="en-US" sz="4400" dirty="0" smtClean="0">
                <a:solidFill>
                  <a:schemeClr val="tx1"/>
                </a:solidFill>
                <a:latin typeface="Arial Unicode"/>
                <a:cs typeface="NikoshBAN" pitchFamily="2" charset="0"/>
              </a:rPr>
              <a:t>)                                           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গ।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দেখাও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400" dirty="0" smtClean="0">
                <a:solidFill>
                  <a:schemeClr val="tx1"/>
                </a:solidFill>
                <a:latin typeface="Arial Unicode"/>
                <a:cs typeface="NikoshBAN" pitchFamily="2" charset="0"/>
              </a:rPr>
              <a:t> (</a:t>
            </a:r>
            <a:r>
              <a:rPr lang="en-US" sz="4400" dirty="0" smtClean="0">
                <a:solidFill>
                  <a:schemeClr val="tx1"/>
                </a:solidFill>
                <a:latin typeface="Arial Unicode"/>
                <a:cs typeface="NikoshBAN" pitchFamily="2" charset="0"/>
              </a:rPr>
              <a:t>A</a:t>
            </a:r>
            <a:r>
              <a:rPr lang="en-US" sz="4400" dirty="0" smtClean="0">
                <a:solidFill>
                  <a:schemeClr val="tx1"/>
                </a:solidFill>
                <a:latin typeface="Arial"/>
                <a:cs typeface="Arial"/>
              </a:rPr>
              <a:t>∩</a:t>
            </a:r>
            <a:r>
              <a:rPr lang="en-US" sz="4400" dirty="0" smtClean="0">
                <a:solidFill>
                  <a:schemeClr val="tx1"/>
                </a:solidFill>
                <a:latin typeface="Arial"/>
                <a:cs typeface="Arial"/>
              </a:rPr>
              <a:t>B</a:t>
            </a:r>
            <a:r>
              <a:rPr lang="en-US" sz="4400" dirty="0" smtClean="0">
                <a:solidFill>
                  <a:schemeClr val="tx1"/>
                </a:solidFill>
                <a:latin typeface="Arial Unicode"/>
                <a:cs typeface="NikoshBAN" pitchFamily="2" charset="0"/>
              </a:rPr>
              <a:t>)</a:t>
            </a:r>
            <a:r>
              <a:rPr lang="en-US" sz="4400" baseline="30000" dirty="0" smtClean="0">
                <a:solidFill>
                  <a:schemeClr val="tx1"/>
                </a:solidFill>
                <a:latin typeface="Arial Unicode"/>
                <a:cs typeface="NikoshBAN" pitchFamily="2" charset="0"/>
              </a:rPr>
              <a:t>c </a:t>
            </a:r>
            <a:r>
              <a:rPr lang="en-US" sz="4400" dirty="0" smtClean="0">
                <a:solidFill>
                  <a:schemeClr val="tx1"/>
                </a:solidFill>
                <a:latin typeface="Arial Unicode"/>
                <a:cs typeface="NikoshBAN" pitchFamily="2" charset="0"/>
              </a:rPr>
              <a:t>=(</a:t>
            </a:r>
            <a:r>
              <a:rPr lang="en-US" sz="4400" dirty="0" err="1" smtClean="0">
                <a:solidFill>
                  <a:schemeClr val="tx1"/>
                </a:solidFill>
                <a:latin typeface="Arial Unicode"/>
                <a:cs typeface="NikoshBAN" pitchFamily="2" charset="0"/>
              </a:rPr>
              <a:t>A</a:t>
            </a:r>
            <a:r>
              <a:rPr lang="en-US" sz="4400" baseline="30000" dirty="0" err="1" smtClean="0">
                <a:solidFill>
                  <a:schemeClr val="tx1"/>
                </a:solidFill>
                <a:latin typeface="Arial Unicode"/>
                <a:cs typeface="NikoshBAN" pitchFamily="2" charset="0"/>
              </a:rPr>
              <a:t>c</a:t>
            </a:r>
            <a:r>
              <a:rPr lang="en-US" sz="4400" dirty="0" err="1" smtClean="0">
                <a:solidFill>
                  <a:schemeClr val="tx1"/>
                </a:solidFill>
                <a:latin typeface="Arial Unicode"/>
                <a:cs typeface="NikoshBAN" pitchFamily="2" charset="0"/>
              </a:rPr>
              <a:t>UB</a:t>
            </a:r>
            <a:r>
              <a:rPr lang="en-US" sz="4400" baseline="30000" dirty="0" err="1" smtClean="0">
                <a:solidFill>
                  <a:schemeClr val="tx1"/>
                </a:solidFill>
                <a:latin typeface="Arial Unicode"/>
                <a:cs typeface="NikoshBAN" pitchFamily="2" charset="0"/>
              </a:rPr>
              <a:t>c</a:t>
            </a:r>
            <a:r>
              <a:rPr lang="en-US" sz="4400" dirty="0" smtClean="0">
                <a:solidFill>
                  <a:schemeClr val="tx1"/>
                </a:solidFill>
                <a:latin typeface="Arial Unicode"/>
                <a:cs typeface="NikoshBAN" pitchFamily="2" charset="0"/>
              </a:rPr>
              <a:t>)</a:t>
            </a:r>
          </a:p>
          <a:p>
            <a:endParaRPr lang="en-US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18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381000"/>
            <a:ext cx="6629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8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পরিচিতিঃ</a:t>
            </a:r>
            <a:endParaRPr lang="en-US" sz="8000" b="1" dirty="0" smtClean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800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মো. জাকিরুল ইসলাম </a:t>
            </a:r>
            <a:endParaRPr lang="en-US" sz="4800" dirty="0" smtClean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সহ-প্রধান</a:t>
            </a:r>
            <a:r>
              <a:rPr lang="en-US" sz="4800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4800" dirty="0" smtClean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800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আলিয়ারপুর আজিজ </a:t>
            </a:r>
            <a:endParaRPr lang="bn-IN" sz="4800" dirty="0" smtClean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800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মাধ্যমিক </a:t>
            </a:r>
            <a:r>
              <a:rPr lang="en-US" sz="4800" dirty="0" err="1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4800" dirty="0" smtClean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800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চুয়াডাঙ্গা সদর</a:t>
            </a:r>
            <a:r>
              <a:rPr lang="bn-IN" sz="4800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চুয়াডাঙ্গা। </a:t>
            </a:r>
            <a:endParaRPr lang="en-US" sz="4800" dirty="0" smtClean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927623" y="-228600"/>
            <a:ext cx="7321027" cy="6362700"/>
            <a:chOff x="3289823" y="838200"/>
            <a:chExt cx="7321027" cy="6362700"/>
          </a:xfrm>
        </p:grpSpPr>
        <p:sp>
          <p:nvSpPr>
            <p:cNvPr id="7" name="Oval 6"/>
            <p:cNvSpPr/>
            <p:nvPr/>
          </p:nvSpPr>
          <p:spPr>
            <a:xfrm>
              <a:off x="3524250" y="5486400"/>
              <a:ext cx="7086600" cy="1714500"/>
            </a:xfrm>
            <a:prstGeom prst="ellipse">
              <a:avLst/>
            </a:prstGeom>
            <a:solidFill>
              <a:srgbClr val="FFC000"/>
            </a:solidFill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bn-BD" sz="7200" b="1" dirty="0" smtClean="0">
                  <a:solidFill>
                    <a:srgbClr val="FF0066"/>
                  </a:solidFill>
                  <a:latin typeface="NikoshBAN" pitchFamily="2" charset="0"/>
                  <a:ea typeface="NikoshBAN" pitchFamily="2" charset="0"/>
                  <a:cs typeface="NikoshBAN" pitchFamily="2" charset="0"/>
                </a:rPr>
                <a:t>সকলকে</a:t>
              </a:r>
              <a:r>
                <a:rPr lang="bn-IN" sz="7200" b="1" dirty="0">
                  <a:solidFill>
                    <a:srgbClr val="FF0066"/>
                  </a:solidFill>
                  <a:latin typeface="NikoshBAN" pitchFamily="2" charset="0"/>
                  <a:ea typeface="NikoshBAN" pitchFamily="2" charset="0"/>
                  <a:cs typeface="NikoshBAN" pitchFamily="2" charset="0"/>
                </a:rPr>
                <a:t> </a:t>
              </a:r>
              <a:r>
                <a:rPr lang="bn-BD" sz="7200" b="1" dirty="0" smtClean="0">
                  <a:solidFill>
                    <a:srgbClr val="FF0066"/>
                  </a:solidFill>
                  <a:latin typeface="NikoshBAN" pitchFamily="2" charset="0"/>
                  <a:ea typeface="NikoshBAN" pitchFamily="2" charset="0"/>
                  <a:cs typeface="NikoshBAN" pitchFamily="2" charset="0"/>
                </a:rPr>
                <a:t>ধন্যবাদ</a:t>
              </a:r>
              <a:endParaRPr lang="en-US" sz="7200" b="1" dirty="0">
                <a:solidFill>
                  <a:srgbClr val="FF0066"/>
                </a:solidFill>
                <a:latin typeface="NikoshBAN" pitchFamily="2" charset="0"/>
                <a:ea typeface="NikoshBAN" pitchFamily="2" charset="0"/>
                <a:cs typeface="NikoshBAN" pitchFamily="2" charset="0"/>
              </a:endParaRPr>
            </a:p>
          </p:txBody>
        </p:sp>
        <p:pic>
          <p:nvPicPr>
            <p:cNvPr id="8" name="Picture 7" descr="bird_flying_with_letter_hg_cl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89823" y="838200"/>
              <a:ext cx="3764280" cy="3505200"/>
            </a:xfrm>
            <a:prstGeom prst="rect">
              <a:avLst/>
            </a:prstGeom>
          </p:spPr>
        </p:pic>
        <p:pic>
          <p:nvPicPr>
            <p:cNvPr id="9" name="Picture 8" descr="dhukur.g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54103" y="1543766"/>
              <a:ext cx="2574370" cy="27996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1535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8897" y="914400"/>
            <a:ext cx="2428875" cy="2514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61999"/>
            <a:ext cx="2743200" cy="231075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200400"/>
            <a:ext cx="3048000" cy="3429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762000"/>
            <a:ext cx="2819400" cy="2286000"/>
          </a:xfrm>
          <a:prstGeom prst="rect">
            <a:avLst/>
          </a:prstGeom>
        </p:spPr>
      </p:pic>
      <p:sp>
        <p:nvSpPr>
          <p:cNvPr id="3" name="Down Arrow Callout 2"/>
          <p:cNvSpPr/>
          <p:nvPr/>
        </p:nvSpPr>
        <p:spPr>
          <a:xfrm>
            <a:off x="1340750" y="62552"/>
            <a:ext cx="6355450" cy="928048"/>
          </a:xfrm>
          <a:prstGeom prst="down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এগুলো কিসের ছবি?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file (5)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600" y="3200400"/>
            <a:ext cx="2819400" cy="3429000"/>
          </a:xfrm>
          <a:prstGeom prst="rect">
            <a:avLst/>
          </a:prstGeom>
        </p:spPr>
      </p:pic>
      <p:pic>
        <p:nvPicPr>
          <p:cNvPr id="10" name="Picture 9" descr="kalas-piece-flatware-set-assorted-colors__0145351_PE304800_S4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52800" y="3276600"/>
            <a:ext cx="25908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5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057400"/>
            <a:ext cx="7696200" cy="4343400"/>
          </a:xfrm>
          <a:blipFill>
            <a:blip r:embed="rId2"/>
            <a:tile tx="0" ty="0" sx="100000" sy="100000" flip="none" algn="tl"/>
          </a:blip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IN" sz="199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199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সেট</a:t>
            </a:r>
            <a:endParaRPr lang="en-US" sz="199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609600"/>
            <a:ext cx="7696200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b="1" dirty="0" smtClean="0"/>
              <a:t>           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আজকের পাঠ                                       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45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371600" y="304800"/>
            <a:ext cx="5638800" cy="1143000"/>
          </a:xfrm>
          <a:prstGeom prst="horizontalScroll">
            <a:avLst>
              <a:gd name="adj" fmla="val 16765"/>
            </a:avLst>
          </a:prstGeom>
          <a:solidFill>
            <a:srgbClr val="00B05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6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090440"/>
            <a:ext cx="81534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48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 গণিত</a:t>
            </a:r>
          </a:p>
          <a:p>
            <a:r>
              <a:rPr lang="bn-IN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bn-BD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8</a:t>
            </a:r>
            <a:r>
              <a:rPr lang="bn-IN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 ও ১০ম  </a:t>
            </a:r>
            <a:endParaRPr lang="bn-BD" sz="6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বিশেষ পাঠঃ </a:t>
            </a:r>
            <a:r>
              <a:rPr lang="bn-IN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সেট ও সেটের কার্যবিধি </a:t>
            </a:r>
            <a:endParaRPr lang="bn-BD" sz="72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সময়ঃ ৪০ মিনিট</a:t>
            </a:r>
            <a:endParaRPr lang="en-US" sz="6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88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9050" y="1447800"/>
            <a:ext cx="8229600" cy="4800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>
                <a:latin typeface="NikoshBAN" pitchFamily="2" charset="0"/>
                <a:cs typeface="NikoshBAN" pitchFamily="2" charset="0"/>
              </a:rPr>
              <a:t>1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। সেট কী তা বলতে পারবে।</a:t>
            </a:r>
          </a:p>
          <a:p>
            <a:pPr algn="l"/>
            <a:r>
              <a:rPr lang="bn-BD" b="1" dirty="0" smtClean="0">
                <a:latin typeface="NikoshBAN" pitchFamily="2" charset="0"/>
                <a:cs typeface="NikoshBAN" pitchFamily="2" charset="0"/>
              </a:rPr>
              <a:t>২। সেট প্রকাশের প্রতীকগুলো বলতে পারবে।</a:t>
            </a:r>
          </a:p>
          <a:p>
            <a:pPr algn="l"/>
            <a:r>
              <a:rPr lang="bn-BD" b="1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সার্বিক,সংযোগ,ছেদ 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ও পূরক সেটের </a:t>
            </a:r>
            <a:r>
              <a:rPr lang="bn-BD" b="1" dirty="0">
                <a:latin typeface="NikoshBAN" pitchFamily="2" charset="0"/>
                <a:cs typeface="NikoshBAN" pitchFamily="2" charset="0"/>
              </a:rPr>
              <a:t>সংজ্ঞা দিতে পারবে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r>
              <a:rPr lang="bn-BD" b="1" dirty="0" smtClean="0">
                <a:latin typeface="NikoshBAN" pitchFamily="2" charset="0"/>
                <a:cs typeface="NikoshBAN" pitchFamily="2" charset="0"/>
              </a:rPr>
              <a:t>৪। সেট সংক্রান্ত সমস্যার সমাধান করতে পারবে।</a:t>
            </a:r>
            <a:endParaRPr lang="bn-BD" b="1" dirty="0">
              <a:latin typeface="NikoshBAN" pitchFamily="2" charset="0"/>
              <a:cs typeface="NikoshBAN" pitchFamily="2" charset="0"/>
            </a:endParaRPr>
          </a:p>
          <a:p>
            <a:pPr algn="l"/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649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498143" y="381000"/>
            <a:ext cx="8153400" cy="6019800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সেটঃ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বাস্তব বা চিন্তা জগতের সু-সংজ্ঞায়িত বস্তুর সমাবেশ বা সংগ্রহকে সেট বলে।</a:t>
            </a:r>
            <a:endParaRPr lang="bn-BD" sz="2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যেমন-বইয়ের সেট,প্রথম দশটি বিজোড় স্বাভাবিক সংখ্যার সেট, পূর্ণসংখ্যার সেট, বাস্তব সংখ্যার সেট ইত্যাদি।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সেটকে সাধারণত ইংরেজি বর্ণমালার বড় হাতের</a:t>
            </a:r>
          </a:p>
          <a:p>
            <a:pPr algn="just"/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অক্ষর 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A,B,C, ……..X,Y,Z 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যেমন-</a:t>
            </a:r>
            <a:r>
              <a:rPr lang="en-US" sz="2400" dirty="0">
                <a:solidFill>
                  <a:schemeClr val="tx1"/>
                </a:solidFill>
                <a:latin typeface="Arial Unicode"/>
                <a:cs typeface="NikoshBAN" pitchFamily="2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Arial Unicode"/>
                <a:cs typeface="NikoshBAN" pitchFamily="2" charset="0"/>
              </a:rPr>
              <a:t>,3,5</a:t>
            </a:r>
            <a:r>
              <a:rPr lang="bn-BD" sz="2400" dirty="0" smtClean="0">
                <a:solidFill>
                  <a:schemeClr val="tx1"/>
                </a:solidFill>
                <a:latin typeface="Arial Unicode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 Unicode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 তিনটির সেট 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</a:t>
            </a:r>
            <a:r>
              <a:rPr lang="en-US" sz="2400" dirty="0" smtClean="0">
                <a:solidFill>
                  <a:schemeClr val="tx1"/>
                </a:solidFill>
                <a:latin typeface="Arial Unicode"/>
                <a:cs typeface="NikoshBAN" pitchFamily="2" charset="0"/>
              </a:rPr>
              <a:t>={2,3,5</a:t>
            </a:r>
            <a:r>
              <a:rPr lang="en-US" sz="2400" dirty="0" smtClean="0">
                <a:solidFill>
                  <a:schemeClr val="tx1"/>
                </a:solidFill>
                <a:latin typeface="Arial Unicode"/>
                <a:cs typeface="NikoshBAN" pitchFamily="2" charset="0"/>
              </a:rPr>
              <a:t>}</a:t>
            </a:r>
          </a:p>
          <a:p>
            <a:pPr algn="just"/>
            <a:r>
              <a:rPr lang="bn-BD" sz="2400" dirty="0" smtClean="0">
                <a:solidFill>
                  <a:schemeClr val="tx1"/>
                </a:solidFill>
                <a:latin typeface="Arial Unicode"/>
                <a:cs typeface="NikoshBAN" pitchFamily="2" charset="0"/>
              </a:rPr>
              <a:t>এখানে </a:t>
            </a:r>
            <a:r>
              <a:rPr lang="en-US" sz="2400" dirty="0" smtClean="0">
                <a:solidFill>
                  <a:schemeClr val="tx1"/>
                </a:solidFill>
                <a:latin typeface="Arial Unicode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 </a:t>
            </a:r>
            <a:r>
              <a:rPr lang="bn-BD" sz="2400" dirty="0" smtClean="0">
                <a:solidFill>
                  <a:schemeClr val="tx1"/>
                </a:solidFill>
                <a:latin typeface="Arial Unicode"/>
                <a:cs typeface="NikoshBAN" pitchFamily="2" charset="0"/>
              </a:rPr>
              <a:t>সেটের সদস্য বা উপাদান হল </a:t>
            </a:r>
            <a:r>
              <a:rPr lang="en-US" sz="2400" dirty="0">
                <a:solidFill>
                  <a:schemeClr val="tx1"/>
                </a:solidFill>
                <a:latin typeface="Arial Unicode"/>
                <a:cs typeface="NikoshBAN" pitchFamily="2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Arial Unicode"/>
                <a:cs typeface="NikoshBAN" pitchFamily="2" charset="0"/>
              </a:rPr>
              <a:t>,3,5</a:t>
            </a:r>
            <a:r>
              <a:rPr lang="bn-BD" sz="2400" dirty="0" smtClean="0">
                <a:solidFill>
                  <a:schemeClr val="tx1"/>
                </a:solidFill>
                <a:latin typeface="Arial Unicode"/>
                <a:cs typeface="NikoshBAN" pitchFamily="2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Arial Unicode"/>
                <a:cs typeface="NikoshBAN" pitchFamily="2" charset="0"/>
              </a:rPr>
              <a:t>.</a:t>
            </a:r>
            <a:endParaRPr lang="en-US" sz="2400" dirty="0" smtClean="0">
              <a:solidFill>
                <a:schemeClr val="tx1"/>
              </a:solidFill>
              <a:latin typeface="Arial Unicode"/>
              <a:cs typeface="NikoshBAN" pitchFamily="2" charset="0"/>
            </a:endParaRPr>
          </a:p>
          <a:p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880" y="485329"/>
            <a:ext cx="5077924" cy="2638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17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Callout 2"/>
          <p:cNvSpPr/>
          <p:nvPr/>
        </p:nvSpPr>
        <p:spPr>
          <a:xfrm>
            <a:off x="685800" y="457200"/>
            <a:ext cx="7696200" cy="1905000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সেট প্রকাশের প্রতীক সমূহ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20436" y="2572810"/>
            <a:ext cx="7696200" cy="3962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সার্বিক সেট </a:t>
            </a:r>
            <a:r>
              <a: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5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bn-BD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</a:t>
            </a:r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পূরক সেট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A</a:t>
            </a:r>
            <a:r>
              <a:rPr lang="en-US" sz="4800" dirty="0">
                <a:solidFill>
                  <a:schemeClr val="tx1"/>
                </a:solidFill>
                <a:latin typeface="Arial"/>
                <a:cs typeface="Arial"/>
              </a:rPr>
              <a:t>′</a:t>
            </a:r>
            <a:endParaRPr lang="bn-BD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সংযোগ সেট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4800" dirty="0">
                <a:solidFill>
                  <a:schemeClr val="tx1"/>
                </a:solidFill>
                <a:latin typeface="Arial"/>
                <a:cs typeface="Arial"/>
              </a:rPr>
              <a:t>ᴜ</a:t>
            </a:r>
            <a:endParaRPr lang="bn-BD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ছেদ সেট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</a:t>
            </a:r>
            <a:r>
              <a:rPr lang="en-US" sz="4400" dirty="0" smtClean="0">
                <a:solidFill>
                  <a:schemeClr val="tx1"/>
                </a:solidFill>
                <a:latin typeface="Arial"/>
                <a:cs typeface="Arial"/>
              </a:rPr>
              <a:t>∩</a:t>
            </a:r>
            <a:endParaRPr lang="bn-BD" sz="44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bn-BD" sz="4400" dirty="0" smtClean="0">
                <a:solidFill>
                  <a:schemeClr val="tx1"/>
                </a:solidFill>
                <a:latin typeface="Arial"/>
                <a:cs typeface="NikoshBAN" pitchFamily="2" charset="0"/>
              </a:rPr>
              <a:t>ফাঁকা সেট   { } বা </a:t>
            </a:r>
            <a:r>
              <a:rPr lang="en-US" sz="4400" dirty="0" smtClean="0">
                <a:solidFill>
                  <a:schemeClr val="tx1"/>
                </a:solidFill>
                <a:latin typeface="Calibri"/>
                <a:cs typeface="Calibri"/>
              </a:rPr>
              <a:t>ɸ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1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52400" y="0"/>
            <a:ext cx="8991600" cy="68580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685800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ততোধিক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সেটের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সেটকে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সংযোগ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Block Arc 4"/>
          <p:cNvSpPr/>
          <p:nvPr/>
        </p:nvSpPr>
        <p:spPr bwMode="auto">
          <a:xfrm rot="10800000">
            <a:off x="4876797" y="1524000"/>
            <a:ext cx="2559623" cy="3581400"/>
          </a:xfrm>
          <a:prstGeom prst="blockArc">
            <a:avLst>
              <a:gd name="adj1" fmla="val 10826780"/>
              <a:gd name="adj2" fmla="val 0"/>
              <a:gd name="adj3" fmla="val 25000"/>
            </a:avLst>
          </a:prstGeom>
          <a:solidFill>
            <a:srgbClr val="33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2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1178</TotalTime>
  <Words>426</Words>
  <Application>Microsoft Office PowerPoint</Application>
  <PresentationFormat>On-screen Show (4:3)</PresentationFormat>
  <Paragraphs>94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Angles</vt:lpstr>
      <vt:lpstr>Equation</vt:lpstr>
      <vt:lpstr>PowerPoint Presentation</vt:lpstr>
      <vt:lpstr>PowerPoint Presentation</vt:lpstr>
      <vt:lpstr>PowerPoint Presentation</vt:lpstr>
      <vt:lpstr>   সেট</vt:lpstr>
      <vt:lpstr>PowerPoint Presentation</vt:lpstr>
      <vt:lpstr>শিখনফল</vt:lpstr>
      <vt:lpstr>PowerPoint Presentation</vt:lpstr>
      <vt:lpstr>PowerPoint Presentation</vt:lpstr>
      <vt:lpstr>PowerPoint Presentation</vt:lpstr>
      <vt:lpstr>PowerPoint Presentation</vt:lpstr>
      <vt:lpstr>A={1,2,3}, B={3,4,5,} AUB= {1,2,3}u {3,4,5,}        ={1,2,3,4,5} </vt:lpstr>
      <vt:lpstr>PowerPoint Presentation</vt:lpstr>
      <vt:lpstr>PowerPoint Presentation</vt:lpstr>
      <vt:lpstr>PowerPoint Presentation</vt:lpstr>
      <vt:lpstr>PowerPoint Presentation</vt:lpstr>
      <vt:lpstr> U={1,2,3,4,5,6,7},A={1,3,5} A′=U-A    ={1,2,3,4,5,6,7} - {1,3,5}    ={2,4,6,7}.  </vt:lpstr>
      <vt:lpstr>PowerPoint Presentation</vt:lpstr>
      <vt:lpstr>  মূল্যায়ন</vt:lpstr>
      <vt:lpstr>বাড়ীর কাজ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Sajid Bin Zakir</cp:lastModifiedBy>
  <cp:revision>597</cp:revision>
  <dcterms:created xsi:type="dcterms:W3CDTF">2006-08-16T00:00:00Z</dcterms:created>
  <dcterms:modified xsi:type="dcterms:W3CDTF">2020-12-16T16:36:16Z</dcterms:modified>
</cp:coreProperties>
</file>