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bin" ContentType="application/vnd.openxmlformats-officedocument.oleObject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4"/>
  </p:notesMasterIdLst>
  <p:sldIdLst>
    <p:sldId id="284" r:id="rId2"/>
    <p:sldId id="290" r:id="rId3"/>
    <p:sldId id="280" r:id="rId4"/>
    <p:sldId id="295" r:id="rId5"/>
    <p:sldId id="291" r:id="rId6"/>
    <p:sldId id="286" r:id="rId7"/>
    <p:sldId id="289" r:id="rId8"/>
    <p:sldId id="292" r:id="rId9"/>
    <p:sldId id="302" r:id="rId10"/>
    <p:sldId id="303" r:id="rId11"/>
    <p:sldId id="304" r:id="rId12"/>
    <p:sldId id="306" r:id="rId13"/>
    <p:sldId id="283" r:id="rId14"/>
    <p:sldId id="285" r:id="rId15"/>
    <p:sldId id="297" r:id="rId16"/>
    <p:sldId id="296" r:id="rId17"/>
    <p:sldId id="298" r:id="rId18"/>
    <p:sldId id="307" r:id="rId19"/>
    <p:sldId id="293" r:id="rId20"/>
    <p:sldId id="311" r:id="rId21"/>
    <p:sldId id="305" r:id="rId22"/>
    <p:sldId id="312" r:id="rId2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4C016"/>
    <a:srgbClr val="0000FF"/>
    <a:srgbClr val="FF6600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3910" autoAdjust="0"/>
    <p:restoredTop sz="94595" autoAdjust="0"/>
  </p:normalViewPr>
  <p:slideViewPr>
    <p:cSldViewPr>
      <p:cViewPr varScale="1">
        <p:scale>
          <a:sx n="69" d="100"/>
          <a:sy n="69" d="100"/>
        </p:scale>
        <p:origin x="-912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1A07D4-B8AE-47DD-8512-E9EAE6E7BB0B}" type="datetimeFigureOut">
              <a:rPr lang="en-US" smtClean="0"/>
              <a:pPr/>
              <a:t>10/17/2020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6858BDF-0076-400B-AB90-AAEE25D51C2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49631472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48DDF2-BC7C-49C2-A555-80F110D59F90}" type="datetimeFigureOut">
              <a:rPr lang="en-US" smtClean="0"/>
              <a:pPr/>
              <a:t>10/17/2020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6E8D78-6141-4C4D-90D2-E138AC823A1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7138955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48DDF2-BC7C-49C2-A555-80F110D59F90}" type="datetimeFigureOut">
              <a:rPr lang="en-US" smtClean="0"/>
              <a:pPr/>
              <a:t>10/17/2020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6E8D78-6141-4C4D-90D2-E138AC823A1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1664170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48DDF2-BC7C-49C2-A555-80F110D59F90}" type="datetimeFigureOut">
              <a:rPr lang="en-US" smtClean="0"/>
              <a:pPr/>
              <a:t>10/17/2020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6E8D78-6141-4C4D-90D2-E138AC823A1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4582860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48DDF2-BC7C-49C2-A555-80F110D59F90}" type="datetimeFigureOut">
              <a:rPr lang="en-US" smtClean="0"/>
              <a:pPr/>
              <a:t>10/17/2020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6E8D78-6141-4C4D-90D2-E138AC823A1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5029894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48DDF2-BC7C-49C2-A555-80F110D59F90}" type="datetimeFigureOut">
              <a:rPr lang="en-US" smtClean="0"/>
              <a:pPr/>
              <a:t>10/17/2020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6E8D78-6141-4C4D-90D2-E138AC823A1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6303952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48DDF2-BC7C-49C2-A555-80F110D59F90}" type="datetimeFigureOut">
              <a:rPr lang="en-US" smtClean="0"/>
              <a:pPr/>
              <a:t>10/17/2020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6E8D78-6141-4C4D-90D2-E138AC823A1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9202420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48DDF2-BC7C-49C2-A555-80F110D59F90}" type="datetimeFigureOut">
              <a:rPr lang="en-US" smtClean="0"/>
              <a:pPr/>
              <a:t>10/17/2020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6E8D78-6141-4C4D-90D2-E138AC823A1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1161875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48DDF2-BC7C-49C2-A555-80F110D59F90}" type="datetimeFigureOut">
              <a:rPr lang="en-US" smtClean="0"/>
              <a:pPr/>
              <a:t>10/17/2020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6E8D78-6141-4C4D-90D2-E138AC823A1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2761569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48DDF2-BC7C-49C2-A555-80F110D59F90}" type="datetimeFigureOut">
              <a:rPr lang="en-US" smtClean="0"/>
              <a:pPr/>
              <a:t>10/17/2020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6E8D78-6141-4C4D-90D2-E138AC823A1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0203619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48DDF2-BC7C-49C2-A555-80F110D59F90}" type="datetimeFigureOut">
              <a:rPr lang="en-US" smtClean="0"/>
              <a:pPr/>
              <a:t>10/17/2020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6E8D78-6141-4C4D-90D2-E138AC823A1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7179536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48DDF2-BC7C-49C2-A555-80F110D59F90}" type="datetimeFigureOut">
              <a:rPr lang="en-US" smtClean="0"/>
              <a:pPr/>
              <a:t>10/17/2020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6E8D78-6141-4C4D-90D2-E138AC823A1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4244027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648DDF2-BC7C-49C2-A555-80F110D59F90}" type="datetimeFigureOut">
              <a:rPr lang="en-US" smtClean="0"/>
              <a:pPr/>
              <a:t>10/17/2020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96E8D78-6141-4C4D-90D2-E138AC823A1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4073334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3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5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8.jpe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4" Type="http://schemas.openxmlformats.org/officeDocument/2006/relationships/oleObject" Target="../embeddings/oleObject1.bin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gif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gi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C:\Users\computer plus\Downloads\empty-template-bee-pots-honey-3707170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70866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609600" y="1371600"/>
            <a:ext cx="6553200" cy="3124200"/>
          </a:xfrm>
          <a:prstGeom prst="rect">
            <a:avLst/>
          </a:prstGeom>
          <a:noFill/>
        </p:spPr>
        <p:txBody>
          <a:bodyPr wrap="square" rtlCol="0">
            <a:prstTxWarp prst="textTriangle">
              <a:avLst/>
            </a:prstTxWarp>
            <a:spAutoFit/>
          </a:bodyPr>
          <a:lstStyle/>
          <a:p>
            <a:pPr algn="ctr"/>
            <a:r>
              <a:rPr lang="en-US" sz="20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স্বাগতম</a:t>
            </a:r>
            <a:endParaRPr lang="en-US" sz="20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>
    <p:comb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 descr="C:\Users\computer plus\Downloads\open-book-red-bookmark-old-page-template-vector-cartoon-illustration-open-book-red-bookmark-old-page-template-14420376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838200" y="228600"/>
            <a:ext cx="3733800" cy="762000"/>
          </a:xfrm>
          <a:prstGeom prst="rect">
            <a:avLst/>
          </a:prstGeom>
          <a:noFill/>
        </p:spPr>
        <p:txBody>
          <a:bodyPr wrap="square" rtlCol="0">
            <a:prstTxWarp prst="textTriangle">
              <a:avLst/>
            </a:prstTxWarp>
            <a:spAutoFit/>
          </a:bodyPr>
          <a:lstStyle/>
          <a:p>
            <a:r>
              <a:rPr lang="en-US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ভুমিকম্পের</a:t>
            </a:r>
            <a:r>
              <a:rPr lang="en-US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অপ্রধান</a:t>
            </a:r>
            <a:r>
              <a:rPr lang="en-US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কারণঃ</a:t>
            </a:r>
            <a:endParaRPr lang="en-US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 descr="big-rocks.jpg"/>
          <p:cNvPicPr>
            <a:picLocks noChangeAspect="1"/>
          </p:cNvPicPr>
          <p:nvPr/>
        </p:nvPicPr>
        <p:blipFill rotWithShape="1">
          <a:blip r:embed="rId3"/>
          <a:srcRect b="13534"/>
          <a:stretch/>
        </p:blipFill>
        <p:spPr>
          <a:xfrm>
            <a:off x="4876800" y="1295400"/>
            <a:ext cx="3505200" cy="2503714"/>
          </a:xfrm>
          <a:prstGeom prst="rect">
            <a:avLst/>
          </a:prstGeom>
          <a:ln w="28575" cap="sq" cmpd="thickThin">
            <a:solidFill>
              <a:srgbClr val="6666FF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5" name="Picture 2" descr="E:\kjjghhg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876800" y="3962400"/>
            <a:ext cx="3505200" cy="2286000"/>
          </a:xfrm>
          <a:prstGeom prst="rect">
            <a:avLst/>
          </a:prstGeom>
          <a:ln w="57150" cap="sq">
            <a:solidFill>
              <a:srgbClr val="FFFF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6" name="TextBox 5"/>
          <p:cNvSpPr txBox="1"/>
          <p:nvPr/>
        </p:nvSpPr>
        <p:spPr>
          <a:xfrm>
            <a:off x="838200" y="1371600"/>
            <a:ext cx="3810000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q"/>
            </a:pP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কোনো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কারণে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পাহাড়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পর্বত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থেকে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বৃহ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ৎ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শিলা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খণ্ড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ভুত্বকের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উপর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ধসে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পড়লে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ভূমিকম্প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।</a:t>
            </a:r>
          </a:p>
          <a:p>
            <a:pPr>
              <a:buFont typeface="Wingdings" pitchFamily="2" charset="2"/>
              <a:buChar char="q"/>
            </a:pP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পাহাড়ের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ঢালু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অংশে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ধস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নামার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ফলে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ভূমিকম্প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।</a:t>
            </a:r>
          </a:p>
          <a:p>
            <a:pPr>
              <a:buFont typeface="Wingdings" pitchFamily="2" charset="2"/>
              <a:buChar char="q"/>
            </a:pP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পৃথিবীর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অভ্যন্তরে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অত্যধিক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তাপের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কারণে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বাষ্পের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সৃষ্টি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।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এই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বাষ্প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ভূত্বকের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নিম্নভাগে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ধাক্কা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দেওয়ার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ফলে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ভূমিকম্প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।</a:t>
            </a:r>
          </a:p>
          <a:p>
            <a:pPr>
              <a:buFont typeface="Wingdings" pitchFamily="2" charset="2"/>
              <a:buChar char="q"/>
            </a:pP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ভূগর্ভে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হঠা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ৎ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চাপের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হ্রাস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বা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বৃদ্ধি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হলে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তার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প্রভাবে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ভুমিকম্প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6000"/>
                            </p:stCondLst>
                            <p:childTnLst>
                              <p:par>
                                <p:cTn id="1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2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8000"/>
                            </p:stCondLst>
                            <p:childTnLst>
                              <p:par>
                                <p:cTn id="23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0000"/>
                            </p:stCondLst>
                            <p:childTnLst>
                              <p:par>
                                <p:cTn id="2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2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2000"/>
                            </p:stCondLst>
                            <p:childTnLst>
                              <p:par>
                                <p:cTn id="3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20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computer plus\Downloads\open-book-red-bookmark-old-page-template-vector-cartoon-illustration-open-book-red-bookmark-old-page-template-14420376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838200" y="228600"/>
            <a:ext cx="3733800" cy="762000"/>
          </a:xfrm>
          <a:prstGeom prst="rect">
            <a:avLst/>
          </a:prstGeom>
          <a:noFill/>
        </p:spPr>
        <p:txBody>
          <a:bodyPr wrap="square" rtlCol="0">
            <a:prstTxWarp prst="textTriangle">
              <a:avLst/>
            </a:prstTxWarp>
            <a:spAutoFit/>
          </a:bodyPr>
          <a:lstStyle/>
          <a:p>
            <a:r>
              <a:rPr lang="en-US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ভুমিকম্পের</a:t>
            </a:r>
            <a:r>
              <a:rPr lang="en-US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অপ্রধান</a:t>
            </a:r>
            <a:r>
              <a:rPr lang="en-US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কারণঃ</a:t>
            </a:r>
            <a:endParaRPr lang="en-US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4" descr="E:\somudro tol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flipV="1">
            <a:off x="4953000" y="1676400"/>
            <a:ext cx="3505200" cy="2209800"/>
          </a:xfrm>
          <a:prstGeom prst="rect">
            <a:avLst/>
          </a:prstGeom>
          <a:ln w="57150" cap="sq">
            <a:solidFill>
              <a:srgbClr val="C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5" name="TextBox 4"/>
          <p:cNvSpPr txBox="1"/>
          <p:nvPr/>
        </p:nvSpPr>
        <p:spPr>
          <a:xfrm>
            <a:off x="838200" y="1676400"/>
            <a:ext cx="3810000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q"/>
            </a:pP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সমূদ্রের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নিচে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কম্পনের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ফলে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ভূমিকম্প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।</a:t>
            </a:r>
          </a:p>
          <a:p>
            <a:pPr>
              <a:buFont typeface="Wingdings" pitchFamily="2" charset="2"/>
              <a:buChar char="q"/>
            </a:pP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হঠা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ৎ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হিমবাহ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পর্বতগাত্র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থেকে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নিচে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পতিত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হলে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ভুপৃষ্ট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কেঁপে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ওঠে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এবং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ভূমিকম্প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।</a:t>
            </a:r>
          </a:p>
          <a:p>
            <a:pPr>
              <a:buFont typeface="Wingdings" pitchFamily="2" charset="2"/>
              <a:buChar char="q"/>
            </a:pP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গুহা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খনির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ভাঙনের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ফলে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ভুমিকম্প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।</a:t>
            </a:r>
          </a:p>
          <a:p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6000"/>
                            </p:stCondLst>
                            <p:childTnLst>
                              <p:par>
                                <p:cTn id="1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2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8000"/>
                            </p:stCondLst>
                            <p:childTnLst>
                              <p:par>
                                <p:cTn id="2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2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4" name="Picture 2" descr="C:\Users\computer plus\Desktop\MOHIDUL\MOHIDUL\Slide\images (31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" y="0"/>
            <a:ext cx="9143999" cy="685800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3" name="Rectangle 2"/>
          <p:cNvSpPr/>
          <p:nvPr/>
        </p:nvSpPr>
        <p:spPr>
          <a:xfrm>
            <a:off x="1600200" y="1600200"/>
            <a:ext cx="5867400" cy="1219200"/>
          </a:xfrm>
          <a:prstGeom prst="rect">
            <a:avLst/>
          </a:prstGeom>
        </p:spPr>
        <p:txBody>
          <a:bodyPr wrap="none">
            <a:prstTxWarp prst="textDoubleWave1">
              <a:avLst/>
            </a:prstTxWarp>
            <a:spAutoFit/>
          </a:bodyPr>
          <a:lstStyle/>
          <a:p>
            <a:pPr algn="ctr"/>
            <a:r>
              <a:rPr lang="en-US" b="1" u="sng" dirty="0" err="1" smtClean="0">
                <a:ln w="1905"/>
                <a:solidFill>
                  <a:srgbClr val="B4C016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জোড়ায়</a:t>
            </a:r>
            <a:r>
              <a:rPr lang="en-US" b="1" u="sng" dirty="0" smtClean="0">
                <a:ln w="1905"/>
                <a:solidFill>
                  <a:srgbClr val="B4C016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b="1" u="sng" dirty="0" err="1" smtClean="0">
                <a:ln w="1905"/>
                <a:solidFill>
                  <a:srgbClr val="B4C016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কাজ</a:t>
            </a:r>
            <a:endParaRPr lang="en-US" b="1" u="sng" dirty="0">
              <a:ln w="1905"/>
              <a:solidFill>
                <a:srgbClr val="B4C016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752600" y="3244334"/>
            <a:ext cx="579120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BD" sz="40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বাংলাদেশের ভূমিকম্পের কার</a:t>
            </a:r>
            <a:r>
              <a:rPr lang="en-US" sz="40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ণ</a:t>
            </a:r>
            <a:r>
              <a:rPr lang="bn-BD" sz="40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গুলো </a:t>
            </a:r>
            <a:r>
              <a:rPr lang="en-US" sz="40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ব্যাখ্যা</a:t>
            </a:r>
            <a:r>
              <a:rPr lang="bn-BD" sz="40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কর</a:t>
            </a:r>
            <a:r>
              <a:rPr lang="en-US" sz="40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en-US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C:\Users\computer plus\Downloads\brass-plaque-illustration-503004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Rounded Rectangle 2"/>
          <p:cNvSpPr/>
          <p:nvPr/>
        </p:nvSpPr>
        <p:spPr>
          <a:xfrm>
            <a:off x="533400" y="609600"/>
            <a:ext cx="8001000" cy="5638800"/>
          </a:xfrm>
          <a:prstGeom prst="roundRect">
            <a:avLst>
              <a:gd name="adj" fmla="val 0"/>
            </a:avLst>
          </a:prstGeom>
          <a:noFill/>
          <a:ln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artDeco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71500" indent="-571500">
              <a:buFont typeface="Wingdings" panose="05000000000000000000" pitchFamily="2" charset="2"/>
              <a:buChar char="Ø"/>
            </a:pPr>
            <a:endParaRPr lang="en-US" sz="40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pPr marL="571500" indent="-571500"/>
            <a:r>
              <a:rPr lang="en-US" sz="4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         </a:t>
            </a:r>
          </a:p>
          <a:p>
            <a:pPr marL="571500" indent="-571500"/>
            <a:endParaRPr lang="en-US" sz="40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pPr marL="571500" indent="-571500"/>
            <a:r>
              <a:rPr lang="en-US" sz="4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উত্তরঃ</a:t>
            </a:r>
            <a:r>
              <a:rPr lang="en-US" sz="36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- </a:t>
            </a:r>
            <a:r>
              <a:rPr lang="en-US" sz="36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ভূমিকম্পের</a:t>
            </a:r>
            <a:r>
              <a:rPr lang="en-US" sz="36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কারণঃ</a:t>
            </a:r>
            <a:endParaRPr lang="en-US" sz="36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pPr marL="571500" indent="-571500">
              <a:buFont typeface="Wingdings" panose="05000000000000000000" pitchFamily="2" charset="2"/>
              <a:buChar char="Ø"/>
            </a:pPr>
            <a:r>
              <a:rPr lang="bn-BD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কোনো </a:t>
            </a:r>
            <a:r>
              <a:rPr lang="bn-BD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কারণে পাহাড় ও পর্বত থেকে বৃহৎ শিলা </a:t>
            </a:r>
            <a:r>
              <a:rPr lang="bn-BD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খণ্ড </a:t>
            </a:r>
            <a:r>
              <a:rPr lang="bn-BD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ভূত্বকের উপর ধ্বসে </a:t>
            </a:r>
            <a:r>
              <a:rPr lang="bn-BD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পড়লে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।</a:t>
            </a:r>
          </a:p>
          <a:p>
            <a:pPr marL="571500" indent="-571500">
              <a:buFont typeface="Wingdings" panose="05000000000000000000" pitchFamily="2" charset="2"/>
              <a:buChar char="Ø"/>
            </a:pPr>
            <a:r>
              <a:rPr lang="en-US" sz="36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পাহাড়ের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ঢালু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অংশে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ধস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নামলে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। </a:t>
            </a:r>
            <a:endParaRPr lang="bn-BD" sz="36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pPr marL="571500" indent="-571500">
              <a:buFont typeface="Wingdings" panose="05000000000000000000" pitchFamily="2" charset="2"/>
              <a:buChar char="Ø"/>
            </a:pPr>
            <a:r>
              <a:rPr lang="bn-BD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শিলাতে ভাঁজের</a:t>
            </a:r>
            <a:r>
              <a:rPr lang="bn-BD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সৃষ্টি </a:t>
            </a:r>
            <a:r>
              <a:rPr lang="bn-BD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হলে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বা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শিলাচ্যুতি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ঘটলে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bn-BD" sz="36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pPr marL="571500" indent="-571500">
              <a:buFont typeface="Wingdings" panose="05000000000000000000" pitchFamily="2" charset="2"/>
              <a:buChar char="Ø"/>
            </a:pPr>
            <a:r>
              <a:rPr lang="bn-BD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তাপ </a:t>
            </a:r>
            <a:r>
              <a:rPr lang="bn-BD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বিকিরণের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ফলে ভূগর্ভ </a:t>
            </a:r>
            <a:r>
              <a:rPr lang="bn-BD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সংকুচিত হলে। </a:t>
            </a:r>
            <a:r>
              <a:rPr lang="bn-IN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bn-BD" sz="36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pPr marL="571500" indent="-571500">
              <a:buFont typeface="Wingdings" panose="05000000000000000000" pitchFamily="2" charset="2"/>
              <a:buChar char="Ø"/>
            </a:pPr>
            <a:r>
              <a:rPr lang="bn-BD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আগ্নেয়গিরির </a:t>
            </a:r>
            <a:r>
              <a:rPr lang="bn-BD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অগ্নুৎপাতের ফলে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প্লেটসমূহের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উপর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ভূকম্পন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সৃষ্টি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হলে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bn-BD" sz="36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pPr marL="571500" lvl="0" indent="-571500">
              <a:buFont typeface="Wingdings" panose="05000000000000000000" pitchFamily="2" charset="2"/>
              <a:buChar char="Ø"/>
            </a:pPr>
            <a:r>
              <a:rPr lang="bn-BD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গুহা ও খনির </a:t>
            </a:r>
            <a:r>
              <a:rPr lang="bn-BD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ভাঙনের </a:t>
            </a:r>
            <a:r>
              <a:rPr lang="bn-BD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ফলে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।</a:t>
            </a:r>
          </a:p>
          <a:p>
            <a:pPr marL="571500" lvl="0" indent="-571500">
              <a:buFont typeface="Wingdings" panose="05000000000000000000" pitchFamily="2" charset="2"/>
              <a:buChar char="Ø"/>
            </a:pPr>
            <a:r>
              <a:rPr lang="en-US" sz="36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সমূদ্রের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তলদেশে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কম্পন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সৃষ্টি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হলে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। </a:t>
            </a:r>
            <a:endParaRPr lang="en-US" sz="36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bn-BD" sz="3600" dirty="0">
                <a:solidFill>
                  <a:srgbClr val="0066FF"/>
                </a:solidFill>
                <a:latin typeface="NikoshBAN" pitchFamily="2" charset="0"/>
                <a:cs typeface="NikoshBAN" pitchFamily="2" charset="0"/>
              </a:rPr>
              <a:t/>
            </a:r>
            <a:br>
              <a:rPr lang="bn-BD" sz="3600" dirty="0">
                <a:solidFill>
                  <a:srgbClr val="0066FF"/>
                </a:solidFill>
                <a:latin typeface="NikoshBAN" pitchFamily="2" charset="0"/>
                <a:cs typeface="NikoshBAN" pitchFamily="2" charset="0"/>
              </a:rPr>
            </a:br>
            <a:r>
              <a:rPr lang="bn-BD" sz="3600" dirty="0">
                <a:solidFill>
                  <a:srgbClr val="0066FF"/>
                </a:solidFill>
                <a:latin typeface="NikoshBAN" pitchFamily="2" charset="0"/>
                <a:cs typeface="NikoshBAN" pitchFamily="2" charset="0"/>
              </a:rPr>
              <a:t/>
            </a:r>
            <a:br>
              <a:rPr lang="bn-BD" sz="3600" dirty="0">
                <a:solidFill>
                  <a:srgbClr val="0066FF"/>
                </a:solidFill>
                <a:latin typeface="NikoshBAN" pitchFamily="2" charset="0"/>
                <a:cs typeface="NikoshBAN" pitchFamily="2" charset="0"/>
              </a:rPr>
            </a:br>
            <a:endParaRPr lang="en-US" sz="3600" dirty="0">
              <a:solidFill>
                <a:srgbClr val="0066FF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3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C:\Users\computer plus\Downloads\empty-white-book-background-your-text-1254723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xmlns:lc="http://schemas.openxmlformats.org/drawingml/2006/lockedCanvas" val="0"/>
              </a:ext>
            </a:extLst>
          </a:blip>
          <a:stretch>
            <a:fillRect/>
          </a:stretch>
        </p:blipFill>
        <p:spPr>
          <a:xfrm>
            <a:off x="4800600" y="3429000"/>
            <a:ext cx="4038600" cy="2667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Picture 4" descr="E:\hhhh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800600" y="609600"/>
            <a:ext cx="4038600" cy="27432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TextBox 4"/>
          <p:cNvSpPr txBox="1"/>
          <p:nvPr/>
        </p:nvSpPr>
        <p:spPr>
          <a:xfrm>
            <a:off x="304800" y="609600"/>
            <a:ext cx="3962400" cy="990600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pPr algn="ctr"/>
            <a:r>
              <a:rPr lang="en-US" dirty="0" err="1" smtClean="0">
                <a:latin typeface="NikoshBAN" pitchFamily="2" charset="0"/>
                <a:cs typeface="NikoshBAN" pitchFamily="2" charset="0"/>
              </a:rPr>
              <a:t>ভূমিকম্পের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ফলাফলঃ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85800" y="1905000"/>
            <a:ext cx="373380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q"/>
            </a:pP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ভূত্বকের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মধ্যে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অসংখ্য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ভাঁজ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ফাটল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বা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ধসের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সৃষ্টি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।</a:t>
            </a:r>
          </a:p>
          <a:p>
            <a:endParaRPr lang="en-US" sz="4000" dirty="0" smtClean="0">
              <a:latin typeface="NikoshBAN" pitchFamily="2" charset="0"/>
              <a:cs typeface="NikoshBAN" pitchFamily="2" charset="0"/>
            </a:endParaRPr>
          </a:p>
          <a:p>
            <a:pPr>
              <a:buFont typeface="Wingdings" pitchFamily="2" charset="2"/>
              <a:buChar char="q"/>
            </a:pP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নদীর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গতিপথ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পরিবর্তিত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2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6000"/>
                            </p:stCondLst>
                            <p:childTnLst>
                              <p:par>
                                <p:cTn id="1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20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8000"/>
                            </p:stCondLst>
                            <p:childTnLst>
                              <p:par>
                                <p:cTn id="23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computer plus\Downloads\empty-white-book-background-your-text-1254723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xmlns:lc="http://schemas.openxmlformats.org/drawingml/2006/lockedCanvas" val="0"/>
              </a:ext>
            </a:extLst>
          </a:blip>
          <a:stretch>
            <a:fillRect/>
          </a:stretch>
        </p:blipFill>
        <p:spPr>
          <a:xfrm>
            <a:off x="4724400" y="685800"/>
            <a:ext cx="4063800" cy="301240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lc="http://schemas.openxmlformats.org/drawingml/2006/lockedCanvas"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200" y="3505200"/>
            <a:ext cx="4267200" cy="2667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TextBox 5"/>
          <p:cNvSpPr txBox="1"/>
          <p:nvPr/>
        </p:nvSpPr>
        <p:spPr>
          <a:xfrm>
            <a:off x="685800" y="1295400"/>
            <a:ext cx="3733800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q"/>
            </a:pP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অনেক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সময়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সমুদ্রতল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উপরে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উত্থিত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পাহাড়-পর্বত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বা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দ্বীপের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সৃষ্টি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।</a:t>
            </a:r>
          </a:p>
          <a:p>
            <a:pPr>
              <a:buFont typeface="Wingdings" pitchFamily="2" charset="2"/>
              <a:buChar char="q"/>
            </a:pP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হঠা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ৎ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সমুদ্র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উপকূল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সংলগ্ন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এলাকা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জলোচ্ছ্বাসে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প্লাবিত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4000"/>
                            </p:stCondLst>
                            <p:childTnLst>
                              <p:par>
                                <p:cTn id="1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3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7000"/>
                            </p:stCondLst>
                            <p:childTnLst>
                              <p:par>
                                <p:cTn id="19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computer plus\Downloads\empty-white-book-background-your-text-1254723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</p:spPr>
      </p:pic>
      <p:pic>
        <p:nvPicPr>
          <p:cNvPr id="3" name="Picture 8" descr="E:\in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76800" y="609600"/>
            <a:ext cx="3962400" cy="28194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Picture 9" descr="E:\kj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876800" y="3505200"/>
            <a:ext cx="4038600" cy="25908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TextBox 4"/>
          <p:cNvSpPr txBox="1"/>
          <p:nvPr/>
        </p:nvSpPr>
        <p:spPr>
          <a:xfrm>
            <a:off x="609600" y="1295400"/>
            <a:ext cx="3733800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buFont typeface="Wingdings" pitchFamily="2" charset="2"/>
              <a:buChar char="q"/>
            </a:pP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অগণিত মানুষ ও জীবজন্তু মৃত্যুমুখে পতিত হয়।</a:t>
            </a:r>
          </a:p>
          <a:p>
            <a:pPr lvl="0">
              <a:buFont typeface="Wingdings" pitchFamily="2" charset="2"/>
              <a:buChar char="q"/>
            </a:pP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অসংখ্য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ঘরবাড়ি,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রাস্তাঘাট,বৃক্ষাদি নষ্ট হয়।</a:t>
            </a:r>
          </a:p>
          <a:p>
            <a:endParaRPr lang="en-US" sz="4000" dirty="0" smtClean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4000"/>
                            </p:stCondLst>
                            <p:childTnLst>
                              <p:par>
                                <p:cTn id="1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2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6000"/>
                            </p:stCondLst>
                            <p:childTnLst>
                              <p:par>
                                <p:cTn id="19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computer plus\Downloads\empty-white-book-background-your-text-1254723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</p:spPr>
      </p:pic>
      <p:pic>
        <p:nvPicPr>
          <p:cNvPr id="5" name="Picture 3" descr="E:\hgfd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00600" y="762000"/>
            <a:ext cx="4038600" cy="2667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lc="http://schemas.openxmlformats.org/drawingml/2006/lockedCanvas"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6800" y="3276600"/>
            <a:ext cx="3939585" cy="285235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TextBox 5"/>
          <p:cNvSpPr txBox="1"/>
          <p:nvPr/>
        </p:nvSpPr>
        <p:spPr>
          <a:xfrm>
            <a:off x="533400" y="1752600"/>
            <a:ext cx="37338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q"/>
            </a:pP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ভূমিকম্পে যোগাযোগ বিচ্ছিন্ন হয়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এবং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যাতায়াত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ব্যবস্থা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বিনষ্ট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58" name="Picture 2" descr="C:\Users\computer plus\Desktop\MOHIDUL\MOHIDUL\Slide\def0916fd17822a662888d102babb5aa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Rectangle 2"/>
          <p:cNvSpPr/>
          <p:nvPr/>
        </p:nvSpPr>
        <p:spPr>
          <a:xfrm>
            <a:off x="1371600" y="1219200"/>
            <a:ext cx="6400800" cy="1219200"/>
          </a:xfrm>
          <a:prstGeom prst="rect">
            <a:avLst/>
          </a:prstGeom>
        </p:spPr>
        <p:txBody>
          <a:bodyPr wrap="none">
            <a:prstTxWarp prst="textDoubleWave1">
              <a:avLst/>
            </a:prstTxWarp>
            <a:spAutoFit/>
          </a:bodyPr>
          <a:lstStyle/>
          <a:p>
            <a:pPr algn="ctr"/>
            <a:r>
              <a:rPr lang="en-US" b="1" u="sng" dirty="0" err="1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দলীয়</a:t>
            </a:r>
            <a:r>
              <a:rPr lang="en-US" b="1" u="sng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b="1" u="sng" dirty="0" err="1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কাজ</a:t>
            </a:r>
            <a:endParaRPr lang="en-US" b="1" u="sng" dirty="0">
              <a:ln w="1905"/>
              <a:solidFill>
                <a:srgbClr val="FF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752600" y="2895600"/>
            <a:ext cx="579120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BD" sz="40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বাংলাদেশের ভূমিকম্পের </a:t>
            </a:r>
            <a:r>
              <a:rPr lang="en-US" sz="40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ফলাফল</a:t>
            </a:r>
            <a:r>
              <a:rPr lang="bn-BD" sz="40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বিশ্লেষণ কর</a:t>
            </a:r>
            <a:r>
              <a:rPr lang="en-US" sz="40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en-US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2" descr="C:\Users\computer plus\Downloads\red-yellow-circus-background-989616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Rectangle 2"/>
          <p:cNvSpPr/>
          <p:nvPr/>
        </p:nvSpPr>
        <p:spPr>
          <a:xfrm>
            <a:off x="609600" y="609600"/>
            <a:ext cx="8153400" cy="5486400"/>
          </a:xfrm>
          <a:prstGeom prst="rect">
            <a:avLst/>
          </a:prstGeom>
          <a:noFill/>
          <a:ln w="19050"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/>
            <a:r>
              <a:rPr lang="en-US" sz="32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      </a:t>
            </a:r>
            <a:r>
              <a:rPr lang="en-US" sz="4000" b="1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উত্তরঃ</a:t>
            </a:r>
            <a:r>
              <a:rPr lang="en-US" sz="4000" b="1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-</a:t>
            </a:r>
            <a:r>
              <a:rPr lang="en-US" sz="40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ভূমিকম্পের</a:t>
            </a:r>
            <a:r>
              <a:rPr lang="en-US" sz="40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ফলাফলঃ</a:t>
            </a:r>
            <a:endParaRPr lang="en-US" sz="4000" dirty="0" smtClean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  <a:p>
            <a:pPr marL="457200" indent="-457200">
              <a:buFont typeface="Wingdings" pitchFamily="2" charset="2"/>
              <a:buChar char="v"/>
            </a:pPr>
            <a:r>
              <a:rPr lang="bn-BD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ভূত্বকে অসংখ্য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ভাঁজ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,</a:t>
            </a:r>
            <a:r>
              <a:rPr lang="bn-BD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ফাটল ও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ধসের</a:t>
            </a:r>
            <a:r>
              <a:rPr lang="bn-BD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সৃষ্টি।</a:t>
            </a:r>
          </a:p>
          <a:p>
            <a:pPr marL="457200" indent="-457200">
              <a:buFont typeface="Wingdings" pitchFamily="2" charset="2"/>
              <a:buChar char="v"/>
            </a:pPr>
            <a:r>
              <a:rPr lang="bn-BD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শিলাস্তরে </a:t>
            </a:r>
            <a:r>
              <a:rPr lang="bn-BD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ভাঁ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জের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সৃষ্টি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bn-BD" sz="32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pPr marL="457200" indent="-457200">
              <a:buFont typeface="Wingdings" pitchFamily="2" charset="2"/>
              <a:buChar char="v"/>
            </a:pPr>
            <a:r>
              <a:rPr lang="bn-BD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সমুদ্রতলের </a:t>
            </a:r>
            <a:r>
              <a:rPr lang="bn-BD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অনেক স্থান উপরে </a:t>
            </a:r>
            <a:r>
              <a:rPr lang="bn-BD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উখ্থিত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হয়ে </a:t>
            </a:r>
            <a:r>
              <a:rPr lang="bn-BD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দ্বীপের </a:t>
            </a:r>
            <a:r>
              <a:rPr lang="bn-BD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সৃষ্টি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bn-BD" sz="32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pPr marL="457200" indent="-457200">
              <a:buFont typeface="Wingdings" pitchFamily="2" charset="2"/>
              <a:buChar char="v"/>
            </a:pPr>
            <a:r>
              <a:rPr lang="bn-BD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কখনো </a:t>
            </a:r>
            <a:r>
              <a:rPr lang="bn-BD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স্থল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ভাগের </a:t>
            </a:r>
            <a:r>
              <a:rPr lang="bn-BD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অনেক স্থান বসে </a:t>
            </a:r>
            <a:r>
              <a:rPr lang="bn-BD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জলাশয়ের </a:t>
            </a:r>
            <a:r>
              <a:rPr lang="bn-BD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সৃষ্টি 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।</a:t>
            </a:r>
          </a:p>
          <a:p>
            <a:pPr marL="457200" indent="-457200">
              <a:buFont typeface="Wingdings" pitchFamily="2" charset="2"/>
              <a:buChar char="v"/>
            </a:pP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সমুদ্রের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উপকূলীয়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অঞ্চলে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জলোচ্ছ্বাসের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সৃষ্টি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bn-BD" sz="32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pPr marL="457200" indent="-457200">
              <a:buFont typeface="Wingdings" pitchFamily="2" charset="2"/>
              <a:buChar char="v"/>
            </a:pPr>
            <a:r>
              <a:rPr lang="bn-BD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নদীর গতিপথ পরিবর্তিত </a:t>
            </a:r>
            <a:r>
              <a:rPr lang="bn-BD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হ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ওয়া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bn-BD" sz="32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pPr marL="457200" lvl="0" indent="-457200">
              <a:buFont typeface="Wingdings" panose="05000000000000000000" pitchFamily="2" charset="2"/>
              <a:buChar char="v"/>
            </a:pPr>
            <a:r>
              <a:rPr lang="bn-BD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অগণিত মানুষ </a:t>
            </a:r>
            <a:r>
              <a:rPr lang="bn-BD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ও জীবজন্তু </a:t>
            </a:r>
            <a:r>
              <a:rPr lang="bn-BD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মৃত্যুমুখে </a:t>
            </a:r>
            <a:r>
              <a:rPr lang="bn-BD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পতিত হয়</a:t>
            </a:r>
            <a:r>
              <a:rPr lang="bn-BD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।</a:t>
            </a:r>
          </a:p>
          <a:p>
            <a:pPr marL="457200" lvl="0" indent="-457200">
              <a:buFont typeface="Wingdings" panose="05000000000000000000" pitchFamily="2" charset="2"/>
              <a:buChar char="v"/>
            </a:pPr>
            <a:r>
              <a:rPr lang="bn-BD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অসংখ্য ঘরবাড়ি,রাস্তাঘাট,বৃক্ষাদি নষ্ট হয়।</a:t>
            </a:r>
            <a:endParaRPr lang="en-US" sz="32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pPr marL="457200" lvl="0" indent="-457200">
              <a:buFont typeface="Wingdings" panose="05000000000000000000" pitchFamily="2" charset="2"/>
              <a:buChar char="v"/>
            </a:pP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যোগাযোগ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যাতায়াত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ব্যবস্থা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বিনষ্ট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bn-BD" sz="32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3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 descr="C:\Users\computer plus\Downloads\images (4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838200" y="1447800"/>
            <a:ext cx="2819400" cy="762000"/>
          </a:xfrm>
          <a:prstGeom prst="rect">
            <a:avLst/>
          </a:prstGeom>
          <a:noFill/>
        </p:spPr>
        <p:txBody>
          <a:bodyPr wrap="square" rtlCol="0">
            <a:prstTxWarp prst="textTriangle">
              <a:avLst/>
            </a:prstTxWarp>
            <a:spAutoFit/>
          </a:bodyPr>
          <a:lstStyle/>
          <a:p>
            <a:pPr algn="ctr"/>
            <a:r>
              <a:rPr lang="en-US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শিক্ষক</a:t>
            </a:r>
            <a:r>
              <a:rPr lang="en-US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পরিচিতি</a:t>
            </a:r>
            <a:endParaRPr lang="en-US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181600" y="1447800"/>
            <a:ext cx="3352800" cy="762000"/>
          </a:xfrm>
          <a:prstGeom prst="rect">
            <a:avLst/>
          </a:prstGeom>
          <a:noFill/>
        </p:spPr>
        <p:txBody>
          <a:bodyPr wrap="square" rtlCol="0">
            <a:prstTxWarp prst="textTriangle">
              <a:avLst/>
            </a:prstTxWarp>
            <a:spAutoFit/>
          </a:bodyPr>
          <a:lstStyle/>
          <a:p>
            <a:pPr algn="ctr"/>
            <a:r>
              <a:rPr lang="en-US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পাঠ</a:t>
            </a:r>
            <a:r>
              <a:rPr lang="en-US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পরিচিতি</a:t>
            </a:r>
            <a:endParaRPr lang="en-US" dirty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33400" y="2438400"/>
            <a:ext cx="3810000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মোঃ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মহিদুল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ইসলাম</a:t>
            </a:r>
            <a:endParaRPr lang="en-US" sz="3600" dirty="0" smtClean="0">
              <a:latin typeface="NikoshBAN" pitchFamily="2" charset="0"/>
              <a:cs typeface="NikoshBAN" pitchFamily="2" charset="0"/>
            </a:endParaRPr>
          </a:p>
          <a:p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সহকারী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শিক্ষক</a:t>
            </a:r>
            <a:endParaRPr lang="en-US" sz="3600" dirty="0" smtClean="0">
              <a:latin typeface="NikoshBAN" pitchFamily="2" charset="0"/>
              <a:cs typeface="NikoshBAN" pitchFamily="2" charset="0"/>
            </a:endParaRPr>
          </a:p>
          <a:p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হাজী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মনির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হোসেন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মাধ্যমিক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বিদ্যালয়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।</a:t>
            </a:r>
          </a:p>
          <a:p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জীবননগর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চুয়াডাঙ্গা</a:t>
            </a:r>
            <a:endParaRPr lang="en-US" sz="3600" dirty="0" smtClean="0">
              <a:latin typeface="NikoshBAN" pitchFamily="2" charset="0"/>
              <a:cs typeface="NikoshBAN" pitchFamily="2" charset="0"/>
            </a:endParaRPr>
          </a:p>
          <a:p>
            <a:endParaRPr lang="en-US" sz="2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562600" y="2438400"/>
            <a:ext cx="25908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শ্রেণীঃ</a:t>
            </a:r>
            <a:r>
              <a:rPr lang="en-US" sz="36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৯ম/১০ম</a:t>
            </a:r>
          </a:p>
          <a:p>
            <a:r>
              <a:rPr lang="en-US" sz="36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বিষয়ঃ</a:t>
            </a:r>
            <a:r>
              <a:rPr lang="en-US" sz="36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ভূগোল</a:t>
            </a:r>
            <a:endParaRPr lang="en-US" sz="3600" dirty="0" smtClean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en-US" sz="36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অধ্যায়ঃ</a:t>
            </a:r>
            <a:r>
              <a:rPr lang="en-US" sz="36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পঞ্চম</a:t>
            </a:r>
            <a:endParaRPr lang="en-US" sz="3600" dirty="0" smtClean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en-US" sz="36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সময়ঃ</a:t>
            </a:r>
            <a:r>
              <a:rPr lang="en-US" sz="36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৫০ </a:t>
            </a:r>
            <a:r>
              <a:rPr lang="en-US" sz="36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মিনিট</a:t>
            </a:r>
            <a:endParaRPr lang="en-US" sz="360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8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154" name="Picture 2" descr="C:\Users\computer plus\Desktop\MOHIDUL\MOHIDUL\Slide\images (29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000000">
              <a:shade val="95000"/>
            </a:srgbClr>
          </a:solidFill>
          <a:ln w="444500" cap="sq">
            <a:solidFill>
              <a:srgbClr val="000000"/>
            </a:solidFill>
            <a:miter lim="800000"/>
          </a:ln>
          <a:effectLst>
            <a:outerShdw blurRad="254000" dist="190500" dir="2700000" sy="90000" algn="bl" rotWithShape="0">
              <a:srgbClr val="000000">
                <a:alpha val="40000"/>
              </a:srgbClr>
            </a:outerShdw>
          </a:effectLst>
        </p:spPr>
      </p:pic>
      <p:sp>
        <p:nvSpPr>
          <p:cNvPr id="3" name="TextBox 2"/>
          <p:cNvSpPr txBox="1"/>
          <p:nvPr/>
        </p:nvSpPr>
        <p:spPr>
          <a:xfrm>
            <a:off x="990600" y="457200"/>
            <a:ext cx="7162800" cy="1524000"/>
          </a:xfrm>
          <a:prstGeom prst="rect">
            <a:avLst/>
          </a:prstGeom>
          <a:noFill/>
          <a:ln>
            <a:solidFill>
              <a:srgbClr val="002060"/>
            </a:solidFill>
          </a:ln>
        </p:spPr>
        <p:txBody>
          <a:bodyPr wrap="square" rtlCol="0">
            <a:prstTxWarp prst="textTriangle">
              <a:avLst/>
            </a:prstTxWarp>
            <a:spAutoFit/>
          </a:bodyPr>
          <a:lstStyle/>
          <a:p>
            <a:pPr algn="ctr"/>
            <a:r>
              <a:rPr lang="en-US" sz="20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মূল্যায়ন</a:t>
            </a:r>
            <a:endParaRPr lang="en-US" sz="20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066800" y="2590800"/>
            <a:ext cx="7432678" cy="2882869"/>
          </a:xfrm>
          <a:prstGeom prst="rect">
            <a:avLst/>
          </a:prstGeom>
          <a:noFill/>
          <a:ln w="38100"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14350" indent="-514350">
              <a:buFont typeface="+mj-lt"/>
              <a:buAutoNum type="arabicPeriod"/>
            </a:pPr>
            <a:r>
              <a:rPr lang="bn-BD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ভূমিকম্প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কি</a:t>
            </a:r>
            <a:r>
              <a:rPr lang="bn-IN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?</a:t>
            </a:r>
            <a:endParaRPr lang="bn-IN" sz="32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pPr marL="514350" indent="-514350">
              <a:buFont typeface="+mj-lt"/>
              <a:buAutoNum type="arabicPeriod"/>
            </a:pPr>
            <a:r>
              <a:rPr lang="bn-IN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ভূমিকম্পের প্রধান কারণ নিচের কোনটি ? </a:t>
            </a:r>
          </a:p>
          <a:p>
            <a:r>
              <a:rPr lang="bn-IN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ক) শিলা চ্যুতি                  খ)শিলাতে ভাঁজ</a:t>
            </a:r>
          </a:p>
          <a:p>
            <a:r>
              <a:rPr lang="bn-IN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গ) </a:t>
            </a:r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প্লেটসমুহের </a:t>
            </a:r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সঞ্চালন </a:t>
            </a:r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  ঘ)আগ্নেয়গিরির অগ্ন্যুৎপাত </a:t>
            </a:r>
            <a:endParaRPr lang="bn-IN" sz="32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Flowchart: Connector 4"/>
          <p:cNvSpPr/>
          <p:nvPr/>
        </p:nvSpPr>
        <p:spPr>
          <a:xfrm>
            <a:off x="1066800" y="4572000"/>
            <a:ext cx="457200" cy="457200"/>
          </a:xfrm>
          <a:prstGeom prst="flowChartConnector">
            <a:avLst/>
          </a:prstGeom>
          <a:noFill/>
          <a:ln>
            <a:solidFill>
              <a:schemeClr val="bg2">
                <a:lumMod val="10000"/>
              </a:schemeClr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</p:spTree>
  </p:cSld>
  <p:clrMapOvr>
    <a:masterClrMapping/>
  </p:clrMapOvr>
  <p:transition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3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3000"/>
                            </p:stCondLst>
                            <p:childTnLst>
                              <p:par>
                                <p:cTn id="1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3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  <p:bldP spid="5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10" name="Picture 2" descr="C:\Users\computer plus\Desktop\MOHIDUL\MOHIDUL\Slide\images (32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3" name="Rectangle 2"/>
          <p:cNvSpPr/>
          <p:nvPr/>
        </p:nvSpPr>
        <p:spPr>
          <a:xfrm>
            <a:off x="1371600" y="1219200"/>
            <a:ext cx="6553200" cy="1219200"/>
          </a:xfrm>
          <a:prstGeom prst="rect">
            <a:avLst/>
          </a:prstGeom>
        </p:spPr>
        <p:txBody>
          <a:bodyPr wrap="none">
            <a:prstTxWarp prst="textDoubleWave1">
              <a:avLst/>
            </a:prstTxWarp>
            <a:spAutoFit/>
          </a:bodyPr>
          <a:lstStyle/>
          <a:p>
            <a:pPr algn="ctr"/>
            <a:r>
              <a:rPr lang="en-US" b="1" u="sng" dirty="0" err="1" smtClean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বাড়ির</a:t>
            </a:r>
            <a:r>
              <a:rPr lang="en-US" b="1" u="sng" dirty="0" smtClean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b="1" u="sng" dirty="0" err="1" smtClean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কাজ</a:t>
            </a:r>
            <a:endParaRPr lang="en-US" b="1" u="sng" dirty="0">
              <a:ln w="1905"/>
              <a:solidFill>
                <a:srgbClr val="0070C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219200" y="3105835"/>
            <a:ext cx="6705600" cy="1323439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bn-BD" sz="3200" b="1" spc="50" dirty="0" smtClean="0">
                <a:ln w="11430"/>
                <a:solidFill>
                  <a:srgbClr val="7030A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“</a:t>
            </a:r>
            <a:r>
              <a:rPr lang="bn-BD" sz="4000" b="1" spc="50" dirty="0" smtClean="0">
                <a:ln w="11430"/>
                <a:solidFill>
                  <a:srgbClr val="7030A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বাংলাদেশ একটি অতি ভূমিক</a:t>
            </a:r>
            <a:r>
              <a:rPr lang="en-US" sz="4000" b="1" spc="50" dirty="0" err="1" smtClean="0">
                <a:ln w="11430"/>
                <a:solidFill>
                  <a:srgbClr val="7030A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ম্পন</a:t>
            </a:r>
            <a:r>
              <a:rPr lang="en-US" sz="4000" b="1" spc="50" dirty="0" smtClean="0">
                <a:ln w="11430"/>
                <a:solidFill>
                  <a:srgbClr val="7030A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      </a:t>
            </a:r>
            <a:r>
              <a:rPr lang="bn-BD" sz="4000" b="1" spc="50" dirty="0" smtClean="0">
                <a:ln w="11430"/>
                <a:solidFill>
                  <a:srgbClr val="7030A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অঞ্চলের দেশ</a:t>
            </a:r>
            <a:r>
              <a:rPr lang="en-US" sz="4000" b="1" spc="50" dirty="0" smtClean="0">
                <a:ln w="11430"/>
                <a:solidFill>
                  <a:srgbClr val="7030A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” </a:t>
            </a:r>
            <a:r>
              <a:rPr lang="en-US" sz="4000" b="1" spc="50" dirty="0" err="1" smtClean="0">
                <a:ln w="11430"/>
                <a:solidFill>
                  <a:srgbClr val="7030A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বিশ্লেষণ</a:t>
            </a:r>
            <a:r>
              <a:rPr lang="bn-BD" sz="4000" b="1" spc="50" dirty="0" smtClean="0">
                <a:ln w="11430"/>
                <a:solidFill>
                  <a:srgbClr val="7030A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কর।</a:t>
            </a:r>
            <a:endParaRPr lang="en-US" sz="4000" b="1" spc="50" dirty="0">
              <a:ln w="11430"/>
              <a:solidFill>
                <a:srgbClr val="7030A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082" name="Picture 2" descr="C:\Users\computer plus\Desktop\MOHIDUL\MOHIDUL\Slide\images (12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3" name="TextBox 2"/>
          <p:cNvSpPr txBox="1"/>
          <p:nvPr/>
        </p:nvSpPr>
        <p:spPr>
          <a:xfrm>
            <a:off x="1828800" y="1828800"/>
            <a:ext cx="5486400" cy="3048000"/>
          </a:xfrm>
          <a:prstGeom prst="rect">
            <a:avLst/>
          </a:prstGeom>
          <a:noFill/>
        </p:spPr>
        <p:txBody>
          <a:bodyPr wrap="square" rtlCol="0">
            <a:prstTxWarp prst="textStop">
              <a:avLst/>
            </a:prstTxWarp>
            <a:spAutoFit/>
          </a:bodyPr>
          <a:lstStyle/>
          <a:p>
            <a:pPr algn="ctr"/>
            <a:r>
              <a:rPr lang="en-US" sz="20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ধন্যবাদ</a:t>
            </a:r>
            <a:endParaRPr lang="en-US" sz="20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>
    <p:whee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7" name="Picture 1" descr="C:\Users\computer plus\Downloads\bamboo-frame-531802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629400"/>
          </a:xfrm>
          <a:prstGeom prst="rect">
            <a:avLst/>
          </a:prstGeom>
          <a:noFill/>
        </p:spPr>
      </p:pic>
      <p:pic>
        <p:nvPicPr>
          <p:cNvPr id="3" name="Picture 6" descr="E:\nbv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62000" y="1600200"/>
            <a:ext cx="3744700" cy="4267200"/>
          </a:xfrm>
          <a:prstGeom prst="rect">
            <a:avLst/>
          </a:prstGeom>
          <a:ln w="76200" cap="sq">
            <a:solidFill>
              <a:srgbClr val="FF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" name="Picture 3" descr="E:\gfd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648200" y="1600200"/>
            <a:ext cx="3810000" cy="4267200"/>
          </a:xfrm>
          <a:prstGeom prst="rect">
            <a:avLst/>
          </a:prstGeom>
          <a:ln w="76200" cap="sq">
            <a:solidFill>
              <a:srgbClr val="C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5" name="TextBox 4"/>
          <p:cNvSpPr txBox="1"/>
          <p:nvPr/>
        </p:nvSpPr>
        <p:spPr>
          <a:xfrm>
            <a:off x="685800" y="685800"/>
            <a:ext cx="6629400" cy="674132"/>
          </a:xfrm>
          <a:prstGeom prst="rect">
            <a:avLst/>
          </a:prstGeom>
          <a:noFill/>
        </p:spPr>
        <p:txBody>
          <a:bodyPr wrap="square" rtlCol="0">
            <a:prstTxWarp prst="textStop">
              <a:avLst/>
            </a:prstTxWarp>
            <a:spAutoFit/>
          </a:bodyPr>
          <a:lstStyle/>
          <a:p>
            <a:pPr algn="ctr"/>
            <a:r>
              <a:rPr lang="en-US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ছবি</a:t>
            </a:r>
            <a:r>
              <a:rPr lang="en-US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দেখি</a:t>
            </a:r>
            <a:r>
              <a:rPr lang="en-US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ও </a:t>
            </a:r>
            <a:r>
              <a:rPr lang="en-US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বলিঃ</a:t>
            </a:r>
            <a:endParaRPr lang="en-US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3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4000"/>
                            </p:stCondLst>
                            <p:childTnLst>
                              <p:par>
                                <p:cTn id="15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2" descr="C:\Users\computer plus\Downloads\template-gift-wedding-card-gold-decorations-border-gold-decorations-template-design-weding-invitations-cards-114225987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graphicFrame>
        <p:nvGraphicFramePr>
          <p:cNvPr id="4097" name="Object 1">
            <a:hlinkClick r:id="" action="ppaction://ole?verb=0"/>
          </p:cNvPr>
          <p:cNvGraphicFramePr>
            <a:graphicFrameLocks noChangeAspect="1"/>
          </p:cNvGraphicFramePr>
          <p:nvPr/>
        </p:nvGraphicFramePr>
        <p:xfrm>
          <a:off x="3657600" y="3810000"/>
          <a:ext cx="1752600" cy="1066800"/>
        </p:xfrm>
        <a:graphic>
          <a:graphicData uri="http://schemas.openxmlformats.org/presentationml/2006/ole">
            <p:oleObj spid="_x0000_s4097" name="Packager Shell Object" showAsIcon="1" r:id="rId4" imgW="914400" imgH="771480" progId="Package">
              <p:embed/>
            </p:oleObj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1905000" y="1828800"/>
            <a:ext cx="5181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1905000" y="1447800"/>
            <a:ext cx="5029200" cy="1143000"/>
          </a:xfrm>
          <a:prstGeom prst="rect">
            <a:avLst/>
          </a:prstGeom>
          <a:noFill/>
        </p:spPr>
        <p:txBody>
          <a:bodyPr wrap="square" rtlCol="0">
            <a:prstTxWarp prst="textStop">
              <a:avLst/>
            </a:prstTxWarp>
            <a:spAutoFit/>
          </a:bodyPr>
          <a:lstStyle/>
          <a:p>
            <a:pPr algn="ctr"/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চলো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একটি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ভিডিও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দেখিঃ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 descr="C:\Users\computer plus\Downloads\old-parchment-isolated-white-background-copy-space-your-text-mock-up-template-d-render-10871240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000000">
              <a:shade val="95000"/>
            </a:srgbClr>
          </a:solidFill>
          <a:ln w="444500" cap="sq">
            <a:solidFill>
              <a:srgbClr val="000000"/>
            </a:solidFill>
            <a:miter lim="800000"/>
          </a:ln>
          <a:effectLst>
            <a:outerShdw blurRad="254000" dist="190500" dir="2700000" sy="90000" algn="bl" rotWithShape="0">
              <a:srgbClr val="000000">
                <a:alpha val="40000"/>
              </a:srgbClr>
            </a:outerShdw>
          </a:effectLst>
        </p:spPr>
      </p:pic>
      <p:sp>
        <p:nvSpPr>
          <p:cNvPr id="3" name="TextBox 2"/>
          <p:cNvSpPr txBox="1"/>
          <p:nvPr/>
        </p:nvSpPr>
        <p:spPr>
          <a:xfrm>
            <a:off x="1219200" y="914400"/>
            <a:ext cx="6934200" cy="2819400"/>
          </a:xfrm>
          <a:prstGeom prst="rect">
            <a:avLst/>
          </a:prstGeom>
          <a:noFill/>
        </p:spPr>
        <p:txBody>
          <a:bodyPr wrap="square" rtlCol="0">
            <a:prstTxWarp prst="textTriangle">
              <a:avLst/>
            </a:prstTxWarp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আজকের</a:t>
            </a:r>
            <a:r>
              <a:rPr lang="en-US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পাঠ</a:t>
            </a:r>
            <a:endParaRPr lang="en-US" b="1" dirty="0" smtClean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066800" y="3657600"/>
            <a:ext cx="7162800" cy="2286000"/>
          </a:xfrm>
          <a:prstGeom prst="rect">
            <a:avLst/>
          </a:prstGeom>
          <a:noFill/>
        </p:spPr>
        <p:txBody>
          <a:bodyPr wrap="square" rtlCol="0">
            <a:prstTxWarp prst="textTriangle">
              <a:avLst/>
            </a:prstTxWarp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b="1" dirty="0" err="1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ভূমিকম্প</a:t>
            </a:r>
            <a:endParaRPr lang="en-US" b="1" dirty="0">
              <a:ln w="11430"/>
              <a:solidFill>
                <a:srgbClr val="00206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>
    <p:wipe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C:\Users\computer plus\Downloads\frame-border-ribbon-switzerland-flag-template-elements-your-certificate-diploma-vector-frame-border-12161943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1143000" y="990600"/>
            <a:ext cx="6781800" cy="685800"/>
          </a:xfrm>
          <a:prstGeom prst="rect">
            <a:avLst/>
          </a:prstGeom>
          <a:noFill/>
        </p:spPr>
        <p:txBody>
          <a:bodyPr wrap="square" rtlCol="0">
            <a:prstTxWarp prst="textTriangle">
              <a:avLst/>
            </a:prstTxWarp>
            <a:spAutoFit/>
          </a:bodyPr>
          <a:lstStyle/>
          <a:p>
            <a:pPr algn="ctr"/>
            <a:r>
              <a:rPr lang="en-US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শিখনফলঃ</a:t>
            </a:r>
            <a:endParaRPr lang="en-US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990600" y="1981200"/>
            <a:ext cx="7086600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পাঠ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শেষে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শিক্ষার্থীরা</a:t>
            </a:r>
            <a:endParaRPr lang="en-US" sz="4000" dirty="0" smtClean="0">
              <a:latin typeface="NikoshBAN" pitchFamily="2" charset="0"/>
              <a:cs typeface="NikoshBAN" pitchFamily="2" charset="0"/>
            </a:endParaRPr>
          </a:p>
          <a:p>
            <a:pPr>
              <a:buFont typeface="Wingdings" pitchFamily="2" charset="2"/>
              <a:buChar char="q"/>
            </a:pP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ভূমিকম্প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কি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তা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বলতে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।</a:t>
            </a:r>
          </a:p>
          <a:p>
            <a:pPr>
              <a:buFont typeface="Wingdings" pitchFamily="2" charset="2"/>
              <a:buChar char="q"/>
            </a:pP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ভূমিকম্পের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কারণ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ব্যাখ্যা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।</a:t>
            </a:r>
          </a:p>
          <a:p>
            <a:pPr>
              <a:buFont typeface="Wingdings" pitchFamily="2" charset="2"/>
              <a:buChar char="q"/>
            </a:pP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ভূমিকম্পের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ফলাফল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বিশ্লেষণ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</a:p>
          <a:p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   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পারবে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 descr="C:\Users\computer plus\Downloads\images (3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1143000" y="990600"/>
            <a:ext cx="6858000" cy="1066800"/>
          </a:xfrm>
          <a:prstGeom prst="rect">
            <a:avLst/>
          </a:prstGeom>
          <a:noFill/>
        </p:spPr>
        <p:txBody>
          <a:bodyPr wrap="square" rtlCol="0">
            <a:prstTxWarp prst="textStop">
              <a:avLst/>
            </a:prstTxWarp>
            <a:spAutoFit/>
          </a:bodyPr>
          <a:lstStyle/>
          <a:p>
            <a:pPr algn="ctr"/>
            <a:r>
              <a:rPr lang="en-US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ভূমিকম্প</a:t>
            </a:r>
            <a:endParaRPr lang="en-US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295400" y="2286000"/>
            <a:ext cx="6781800" cy="25299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0000"/>
              </a:lnSpc>
              <a:spcBef>
                <a:spcPct val="0"/>
              </a:spcBef>
              <a:defRPr/>
            </a:pPr>
            <a:r>
              <a:rPr lang="bn-IN" sz="3600" b="1" dirty="0" smtClean="0">
                <a:latin typeface="NikoshBAN" pitchFamily="2" charset="0"/>
                <a:cs typeface="NikoshBAN" pitchFamily="2" charset="0"/>
              </a:rPr>
              <a:t>ভূমিকম্পঃ</a:t>
            </a:r>
            <a:r>
              <a:rPr lang="bn-BD" sz="3600" b="1" dirty="0" smtClean="0">
                <a:latin typeface="NikoshBAN" pitchFamily="2" charset="0"/>
                <a:cs typeface="NikoshBAN" pitchFamily="2" charset="0"/>
              </a:rPr>
              <a:t> পৃথিবীর কঠিন ভূত্বকের কোনো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3600" b="1" dirty="0" smtClean="0">
                <a:latin typeface="NikoshBAN" pitchFamily="2" charset="0"/>
                <a:cs typeface="NikoshBAN" pitchFamily="2" charset="0"/>
              </a:rPr>
              <a:t>কোনো অংশ প্রাকৃতিক </a:t>
            </a:r>
            <a:r>
              <a:rPr lang="bn-IN" sz="3600" b="1" dirty="0" smtClean="0">
                <a:latin typeface="NikoshBAN" pitchFamily="2" charset="0"/>
                <a:cs typeface="NikoshBAN" pitchFamily="2" charset="0"/>
              </a:rPr>
              <a:t>কার</a:t>
            </a:r>
            <a:r>
              <a:rPr lang="en-US" sz="3600" b="1" smtClean="0">
                <a:latin typeface="NikoshBAN" pitchFamily="2" charset="0"/>
                <a:cs typeface="NikoshBAN" pitchFamily="2" charset="0"/>
              </a:rPr>
              <a:t>ণে</a:t>
            </a:r>
            <a:r>
              <a:rPr lang="bn-IN" sz="3600" b="1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3600" b="1" dirty="0" smtClean="0">
                <a:latin typeface="NikoshBAN" pitchFamily="2" charset="0"/>
                <a:cs typeface="NikoshBAN" pitchFamily="2" charset="0"/>
              </a:rPr>
              <a:t>কখনো কখনো অল্প </a:t>
            </a:r>
            <a:r>
              <a:rPr lang="bn-BD" sz="3600" b="1" dirty="0" smtClean="0">
                <a:latin typeface="NikoshBAN" pitchFamily="2" charset="0"/>
                <a:cs typeface="NikoshBAN" pitchFamily="2" charset="0"/>
              </a:rPr>
              <a:t>সময়ে</a:t>
            </a:r>
            <a:r>
              <a:rPr lang="bn-IN" sz="3600" b="1" dirty="0" smtClean="0">
                <a:latin typeface="NikoshBAN" pitchFamily="2" charset="0"/>
                <a:cs typeface="NikoshBAN" pitchFamily="2" charset="0"/>
              </a:rPr>
              <a:t>র </a:t>
            </a:r>
            <a:r>
              <a:rPr lang="bn-BD" sz="3600" b="1" dirty="0" smtClean="0">
                <a:latin typeface="NikoshBAN" pitchFamily="2" charset="0"/>
                <a:cs typeface="NikoshBAN" pitchFamily="2" charset="0"/>
              </a:rPr>
              <a:t>জন্য</a:t>
            </a:r>
            <a:r>
              <a:rPr lang="bn-IN" sz="3600" b="1" dirty="0" smtClean="0">
                <a:latin typeface="NikoshBAN" pitchFamily="2" charset="0"/>
                <a:cs typeface="NikoshBAN" pitchFamily="2" charset="0"/>
              </a:rPr>
              <a:t> হঠাৎ</a:t>
            </a:r>
            <a:r>
              <a:rPr lang="bn-BD" sz="3600" b="1" dirty="0" smtClean="0">
                <a:latin typeface="NikoshBAN" pitchFamily="2" charset="0"/>
                <a:cs typeface="NikoshBAN" pitchFamily="2" charset="0"/>
              </a:rPr>
              <a:t> কেঁপে ওঠে</a:t>
            </a:r>
            <a:r>
              <a:rPr lang="bn-IN" sz="3600" b="1" dirty="0" smtClean="0">
                <a:latin typeface="NikoshBAN" pitchFamily="2" charset="0"/>
                <a:cs typeface="NikoshBAN" pitchFamily="2" charset="0"/>
              </a:rPr>
              <a:t>। ভূত্বকের এরুপ আকস্মিক </a:t>
            </a:r>
            <a:r>
              <a:rPr lang="bn-BD" sz="3600" b="1" dirty="0" smtClean="0">
                <a:latin typeface="NikoshBAN" pitchFamily="2" charset="0"/>
                <a:cs typeface="NikoshBAN" pitchFamily="2" charset="0"/>
              </a:rPr>
              <a:t>কম্পনকে ভূমিকম্প বলে </a:t>
            </a:r>
            <a:r>
              <a:rPr lang="bn-BD" b="1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b="1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 descr="C:\Users\computer plus\Downloads\open-book-red-bookmark-old-page-template-vector-cartoon-illustration-open-book-red-bookmark-old-page-template-14420376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838200" y="228600"/>
            <a:ext cx="3733800" cy="762000"/>
          </a:xfrm>
          <a:prstGeom prst="rect">
            <a:avLst/>
          </a:prstGeom>
          <a:noFill/>
        </p:spPr>
        <p:txBody>
          <a:bodyPr wrap="square" rtlCol="0">
            <a:prstTxWarp prst="textTriangle">
              <a:avLst/>
            </a:prstTxWarp>
            <a:spAutoFit/>
          </a:bodyPr>
          <a:lstStyle/>
          <a:p>
            <a:r>
              <a:rPr lang="en-US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ভুমিকম্পের</a:t>
            </a:r>
            <a:r>
              <a:rPr lang="en-US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প্রধান</a:t>
            </a:r>
            <a:r>
              <a:rPr lang="en-US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কারণঃ</a:t>
            </a:r>
            <a:endParaRPr lang="en-US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lc="http://schemas.openxmlformats.org/drawingml/2006/lockedCanvas"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6800" y="1295400"/>
            <a:ext cx="3505200" cy="25908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lc="http://schemas.openxmlformats.org/drawingml/2006/lockedCanvas"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3000" y="3962400"/>
            <a:ext cx="3429000" cy="25908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7" name="TextBox 6"/>
          <p:cNvSpPr txBox="1"/>
          <p:nvPr/>
        </p:nvSpPr>
        <p:spPr>
          <a:xfrm>
            <a:off x="914400" y="1295400"/>
            <a:ext cx="388620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q"/>
            </a:pP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পৃথিবীর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উপরিভাগ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কতকগুলো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ফলক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/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প্লেট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দ্বারা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গঠিত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।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এই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প্লেটসমূহের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সঞ্চালন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ভূমিকম্পের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জন্য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দায়ী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।</a:t>
            </a:r>
          </a:p>
          <a:p>
            <a:pPr>
              <a:buFont typeface="Wingdings" pitchFamily="2" charset="2"/>
              <a:buChar char="q"/>
            </a:pP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আগ্নেয়গিরির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অগ্ন্যূৎপাতের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ফলে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প্লেটসমূহের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উপর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সৃষ্ট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ভূকম্পন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ভূমিকম্পের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জন্য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দায়ী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2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20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 descr="C:\Users\computer plus\Downloads\open-book-red-bookmark-old-page-template-vector-cartoon-illustration-open-book-red-bookmark-old-page-template-14420376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838200" y="228600"/>
            <a:ext cx="3733800" cy="762000"/>
          </a:xfrm>
          <a:prstGeom prst="rect">
            <a:avLst/>
          </a:prstGeom>
          <a:noFill/>
        </p:spPr>
        <p:txBody>
          <a:bodyPr wrap="square" rtlCol="0">
            <a:prstTxWarp prst="textTriangle">
              <a:avLst/>
            </a:prstTxWarp>
            <a:spAutoFit/>
          </a:bodyPr>
          <a:lstStyle/>
          <a:p>
            <a:r>
              <a:rPr lang="en-US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ভুমিকম্পের</a:t>
            </a:r>
            <a:r>
              <a:rPr lang="en-US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অপ্রধান</a:t>
            </a:r>
            <a:r>
              <a:rPr lang="en-US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কারণঃ</a:t>
            </a:r>
            <a:endParaRPr lang="en-US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6" name="Picture 5" descr="rocks2.jpg"/>
          <p:cNvPicPr>
            <a:picLocks noChangeAspect="1"/>
          </p:cNvPicPr>
          <p:nvPr/>
        </p:nvPicPr>
        <p:blipFill rotWithShape="1">
          <a:blip r:embed="rId3"/>
          <a:srcRect b="15751"/>
          <a:stretch/>
        </p:blipFill>
        <p:spPr>
          <a:xfrm>
            <a:off x="4800600" y="1600200"/>
            <a:ext cx="3581400" cy="2057400"/>
          </a:xfrm>
          <a:prstGeom prst="rect">
            <a:avLst/>
          </a:prstGeom>
          <a:ln w="38100" cap="sq" cmpd="thickThin">
            <a:solidFill>
              <a:srgbClr val="0066FF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7" name="Content Placeholder 7" descr="fold of rock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876800" y="4191000"/>
            <a:ext cx="3657600" cy="1981200"/>
          </a:xfrm>
          <a:prstGeom prst="rect">
            <a:avLst/>
          </a:prstGeom>
          <a:ln w="38100" cap="sq" cmpd="thickThin">
            <a:solidFill>
              <a:srgbClr val="6666FF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8" name="TextBox 7"/>
          <p:cNvSpPr txBox="1"/>
          <p:nvPr/>
        </p:nvSpPr>
        <p:spPr>
          <a:xfrm>
            <a:off x="838200" y="1524000"/>
            <a:ext cx="373380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q"/>
            </a:pP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শিলাচ্যুতি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বা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শিলাতে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ভাঁজের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সৃষ্টিঃ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কোনো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কারণে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ভূপৃষ্ঠের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অভ্যন্তরে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বড়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ধরনের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শিলাচ্যুতি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ঘটলে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বা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শিলাতে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ভাঁজের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সৃষ্টি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হলে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ভুমিকম্প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।</a:t>
            </a:r>
          </a:p>
          <a:p>
            <a:pPr>
              <a:buFont typeface="Wingdings" pitchFamily="2" charset="2"/>
              <a:buChar char="q"/>
            </a:pP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তাপ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বিকিরণঃ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ভূত্বক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তাপ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বিকিরণ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সংকুচিত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হলে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ফাটল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বা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ভাঁজের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সৃষ্টি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হয়ে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ভূমিকম্প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867400" y="3657600"/>
            <a:ext cx="1295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শিলাচ্যুতি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410200" y="6172200"/>
            <a:ext cx="1752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ভাঁজের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সৃষ্টি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2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6000"/>
                            </p:stCondLst>
                            <p:childTnLst>
                              <p:par>
                                <p:cTn id="1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8000"/>
                            </p:stCondLst>
                            <p:childTnLst>
                              <p:par>
                                <p:cTn id="2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20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0000"/>
                            </p:stCondLst>
                            <p:childTnLst>
                              <p:par>
                                <p:cTn id="27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2000"/>
                            </p:stCondLst>
                            <p:childTnLst>
                              <p:par>
                                <p:cTn id="3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9" grpId="0"/>
      <p:bldP spid="10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2348</TotalTime>
  <Words>525</Words>
  <Application>Microsoft Office PowerPoint</Application>
  <PresentationFormat>On-screen Show (4:3)</PresentationFormat>
  <Paragraphs>83</Paragraphs>
  <Slides>22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4" baseType="lpstr">
      <vt:lpstr>Office Theme</vt:lpstr>
      <vt:lpstr>Packager Shell Object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satish</dc:creator>
  <cp:lastModifiedBy>computer plus</cp:lastModifiedBy>
  <cp:revision>364</cp:revision>
  <dcterms:created xsi:type="dcterms:W3CDTF">2013-03-31T10:37:53Z</dcterms:created>
  <dcterms:modified xsi:type="dcterms:W3CDTF">2020-10-17T05:35:16Z</dcterms:modified>
</cp:coreProperties>
</file>