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5" r:id="rId8"/>
    <p:sldId id="267" r:id="rId9"/>
    <p:sldId id="261" r:id="rId10"/>
    <p:sldId id="262" r:id="rId11"/>
    <p:sldId id="263" r:id="rId12"/>
    <p:sldId id="266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307"/>
          <a:stretch/>
        </p:blipFill>
        <p:spPr>
          <a:xfrm>
            <a:off x="-60484" y="0"/>
            <a:ext cx="1042617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307"/>
          <a:stretch/>
        </p:blipFill>
        <p:spPr>
          <a:xfrm flipH="1">
            <a:off x="11192934" y="0"/>
            <a:ext cx="1016000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08820" y="-1136781"/>
            <a:ext cx="506151" cy="28342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43" b="7557"/>
          <a:stretch/>
        </p:blipFill>
        <p:spPr>
          <a:xfrm rot="16841245">
            <a:off x="6336413" y="5567409"/>
            <a:ext cx="434749" cy="2113246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982133" y="6439366"/>
            <a:ext cx="4707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hnschrift Light" panose="020B0502040204020203" pitchFamily="34" charset="0"/>
              </a:rPr>
              <a:t>Md. Robiul Islam, Assistant Teacher English</a:t>
            </a:r>
            <a:endParaRPr lang="en-US" dirty="0">
              <a:latin typeface="Bahnschrift Light" panose="020B0502040204020203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632395" y="6510867"/>
            <a:ext cx="3560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ll MT" panose="02020503060305020303" pitchFamily="18" charset="0"/>
              </a:rPr>
              <a:t>Pioneer Girls’ High School, Khulna</a:t>
            </a:r>
            <a:endParaRPr lang="en-US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142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6C2A-4736-4A55-8150-80E66BA8441E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F51E-2790-486F-A561-511D7463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6C2A-4736-4A55-8150-80E66BA8441E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F51E-2790-486F-A561-511D7463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3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6C2A-4736-4A55-8150-80E66BA8441E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F51E-2790-486F-A561-511D7463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44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6C2A-4736-4A55-8150-80E66BA8441E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F51E-2790-486F-A561-511D7463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5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6C2A-4736-4A55-8150-80E66BA8441E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F51E-2790-486F-A561-511D7463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5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6C2A-4736-4A55-8150-80E66BA8441E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F51E-2790-486F-A561-511D7463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90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6C2A-4736-4A55-8150-80E66BA8441E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F51E-2790-486F-A561-511D7463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13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6C2A-4736-4A55-8150-80E66BA8441E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F51E-2790-486F-A561-511D7463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5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6C2A-4736-4A55-8150-80E66BA8441E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F51E-2790-486F-A561-511D7463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65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6C2A-4736-4A55-8150-80E66BA8441E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F51E-2790-486F-A561-511D7463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09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16C2A-4736-4A55-8150-80E66BA8441E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CF51E-2790-486F-A561-511D7463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1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41" y="1085308"/>
            <a:ext cx="10536965" cy="4204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34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1491" y="683664"/>
            <a:ext cx="106822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ahnschrift Light" panose="020B0502040204020203" pitchFamily="34" charset="0"/>
              </a:rPr>
              <a:t>B. Read the conversation and act it out in pairs. Discuss this question with your partner.</a:t>
            </a:r>
            <a:endParaRPr lang="en-US" sz="3200" dirty="0">
              <a:latin typeface="Bahnschrift Light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4599" y="2002286"/>
            <a:ext cx="7366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 smtClean="0"/>
              <a:t> What does the teacher ask the students to do?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508332" y="2837204"/>
            <a:ext cx="95285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Bell MT" panose="02020503060305020303" pitchFamily="18" charset="0"/>
              </a:rPr>
              <a:t> The teacher asks the students remember to bring their English book every day. And speak English with me and with your classmates.</a:t>
            </a:r>
            <a:endParaRPr lang="en-US" sz="28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69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8224" y="555476"/>
            <a:ext cx="4819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ll MT" panose="02020503060305020303" pitchFamily="18" charset="0"/>
              </a:rPr>
              <a:t>C. Now answer these questions.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9837" y="1170773"/>
            <a:ext cx="11237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ll MT" panose="02020503060305020303" pitchFamily="18" charset="0"/>
              </a:rPr>
              <a:t>1. Do you speak English with your teacher? If you do, when and how often?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3843" y="1786070"/>
            <a:ext cx="111437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Bell MT" panose="02020503060305020303" pitchFamily="18" charset="0"/>
              </a:rPr>
              <a:t> Yes, I speak English with my teacher. Always in my class time I speak English with my teacher.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9121" y="2794474"/>
            <a:ext cx="108275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ll MT" panose="02020503060305020303" pitchFamily="18" charset="0"/>
              </a:rPr>
              <a:t>2. Do you speak English With your friends and classmates? How often?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8583" y="3657600"/>
            <a:ext cx="102122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Book Antiqua" panose="02040602050305030304" pitchFamily="18" charset="0"/>
              </a:rPr>
              <a:t>Yes, I speak English with my friends and classmates. When I stay in my class I usually use English with my classmates and when I stay outside my classroom I usually use English with my friends to express our feelings and emotions.</a:t>
            </a:r>
            <a:endParaRPr lang="en-US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49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7488" y="769122"/>
            <a:ext cx="10545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 Antiqua" panose="02040602050305030304" pitchFamily="18" charset="0"/>
              </a:rPr>
              <a:t>3. If you speak English outside the class , where do you speak it ?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7327" y="1580972"/>
            <a:ext cx="101267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Bell MT" panose="02020503060305020303" pitchFamily="18" charset="0"/>
              </a:rPr>
              <a:t>Yes, I speak English outside the class, in the play ground I use English with my friends  and coach.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2191" y="2837204"/>
            <a:ext cx="11656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ll MT" panose="02020503060305020303" pitchFamily="18" charset="0"/>
              </a:rPr>
              <a:t>4. Do you watch any English program on TV? What programs do you watch?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63880" y="3649054"/>
            <a:ext cx="99302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Book Antiqua" panose="02040602050305030304" pitchFamily="18" charset="0"/>
              </a:rPr>
              <a:t>Yes, I watch English program on TV. I watch BBC English Janala and watch news in English daily. I also watch English Debate program.</a:t>
            </a:r>
            <a:endParaRPr lang="en-US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13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47705">
            <a:off x="1778634" y="-642669"/>
            <a:ext cx="9161092" cy="681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03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42019" y="393106"/>
            <a:ext cx="1974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Bell MT" panose="02020503060305020303" pitchFamily="18" charset="0"/>
              </a:rPr>
              <a:t>Identity</a:t>
            </a:r>
            <a:endParaRPr lang="en-US" sz="3200" dirty="0">
              <a:latin typeface="Bell MT" panose="02020503060305020303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92884" y="1709588"/>
            <a:ext cx="2362310" cy="3285106"/>
            <a:chOff x="650083" y="1235136"/>
            <a:chExt cx="2748725" cy="438066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083" y="1235136"/>
              <a:ext cx="2748725" cy="438066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225" y="1746848"/>
              <a:ext cx="1913515" cy="3196088"/>
            </a:xfrm>
            <a:prstGeom prst="rect">
              <a:avLst/>
            </a:prstGeom>
          </p:spPr>
        </p:pic>
      </p:grpSp>
      <p:sp>
        <p:nvSpPr>
          <p:cNvPr id="4" name="TextBox 3"/>
          <p:cNvSpPr txBox="1"/>
          <p:nvPr/>
        </p:nvSpPr>
        <p:spPr>
          <a:xfrm>
            <a:off x="2576556" y="2093327"/>
            <a:ext cx="48625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Md. Robiul Islam</a:t>
            </a:r>
          </a:p>
          <a:p>
            <a:pPr algn="ctr"/>
            <a:r>
              <a:rPr lang="en-US" sz="2400" dirty="0" smtClean="0">
                <a:latin typeface="Bell MT" panose="02020503060305020303" pitchFamily="18" charset="0"/>
              </a:rPr>
              <a:t>Assistant Teacher English</a:t>
            </a:r>
          </a:p>
          <a:p>
            <a:pPr algn="ctr"/>
            <a:r>
              <a:rPr lang="en-US" sz="2400" dirty="0" smtClean="0">
                <a:latin typeface="Bell MT" panose="02020503060305020303" pitchFamily="18" charset="0"/>
              </a:rPr>
              <a:t>Pioneer Girls’ High School, Khulna</a:t>
            </a:r>
          </a:p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ICT4E Ambassador, </a:t>
            </a:r>
          </a:p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Khulna Sadar , Khulna.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49383" y="1914258"/>
            <a:ext cx="111092" cy="30804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8152687" y="1709588"/>
            <a:ext cx="3002759" cy="3447916"/>
            <a:chOff x="7952955" y="1816296"/>
            <a:chExt cx="3424682" cy="3447916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941338" y="1827913"/>
              <a:ext cx="3447916" cy="3424682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5706" y="2093327"/>
              <a:ext cx="2179179" cy="28639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896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9" y="603545"/>
            <a:ext cx="5374057" cy="54896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888" y="603545"/>
            <a:ext cx="5204389" cy="54896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4061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13" t="13565" r="13419" b="40174"/>
          <a:stretch/>
        </p:blipFill>
        <p:spPr>
          <a:xfrm>
            <a:off x="2324457" y="555474"/>
            <a:ext cx="7246834" cy="36832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110952" y="4324172"/>
            <a:ext cx="8631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Bell MT" panose="02020503060305020303" pitchFamily="18" charset="0"/>
              </a:rPr>
              <a:t>Where do the students and teacher locate?</a:t>
            </a:r>
            <a:endParaRPr lang="en-US" sz="3600" dirty="0">
              <a:latin typeface="Bell MT" panose="020205030603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1566" y="5127477"/>
            <a:ext cx="62726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Bell MT" panose="02020503060305020303" pitchFamily="18" charset="0"/>
              </a:rPr>
              <a:t>They are in the classroom.</a:t>
            </a:r>
            <a:endParaRPr lang="en-US" sz="32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45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7686" y="1034042"/>
            <a:ext cx="6118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ell MT" panose="02020503060305020303" pitchFamily="18" charset="0"/>
              </a:rPr>
              <a:t>Today we are going to read about-</a:t>
            </a:r>
            <a:endParaRPr lang="en-US" sz="3200" dirty="0">
              <a:latin typeface="Bell MT" panose="020205030603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07978" y="1956987"/>
            <a:ext cx="5195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ell MT" panose="02020503060305020303" pitchFamily="18" charset="0"/>
              </a:rPr>
              <a:t>Unit- One ( Attention, please)</a:t>
            </a:r>
            <a:endParaRPr lang="en-US" sz="3200" dirty="0">
              <a:latin typeface="Bell MT" panose="020205030603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5088" y="2709017"/>
            <a:ext cx="5665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ell MT" panose="02020503060305020303" pitchFamily="18" charset="0"/>
              </a:rPr>
              <a:t>Lesson – One ( In the classroom)</a:t>
            </a:r>
            <a:endParaRPr lang="en-US" sz="32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88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189" y="1512606"/>
            <a:ext cx="8930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ell MT" panose="02020503060305020303" pitchFamily="18" charset="0"/>
              </a:rPr>
              <a:t>After we have studied this lesson, we will be able to -</a:t>
            </a:r>
            <a:endParaRPr lang="en-US" sz="3200" dirty="0">
              <a:latin typeface="Bell MT" panose="020205030603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22377" y="2392823"/>
            <a:ext cx="40507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Bell MT" panose="02020503060305020303" pitchFamily="18" charset="0"/>
              </a:rPr>
              <a:t>Exchange greeting.</a:t>
            </a:r>
            <a:endParaRPr lang="en-US" sz="3200" dirty="0">
              <a:latin typeface="Bell MT" panose="020205030603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22377" y="3273040"/>
            <a:ext cx="5144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Bell MT" panose="02020503060305020303" pitchFamily="18" charset="0"/>
              </a:rPr>
              <a:t>Ask and answer questions.</a:t>
            </a:r>
            <a:endParaRPr lang="en-US" sz="32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62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1112" y="1367327"/>
            <a:ext cx="1956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Remember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253" y="795915"/>
            <a:ext cx="2466975" cy="18478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ight Arrow 3"/>
          <p:cNvSpPr/>
          <p:nvPr/>
        </p:nvSpPr>
        <p:spPr>
          <a:xfrm>
            <a:off x="2572283" y="1538243"/>
            <a:ext cx="367420" cy="230737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614587" y="1546789"/>
            <a:ext cx="401652" cy="230737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21598" y="861039"/>
            <a:ext cx="51787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Book Antiqua" panose="02040602050305030304" pitchFamily="18" charset="0"/>
              </a:rPr>
              <a:t>T</a:t>
            </a:r>
            <a:r>
              <a:rPr lang="en-US" sz="2800" dirty="0" smtClean="0">
                <a:latin typeface="Book Antiqua" panose="02040602050305030304" pitchFamily="18" charset="0"/>
              </a:rPr>
              <a:t>o </a:t>
            </a:r>
            <a:r>
              <a:rPr lang="en-US" sz="2800" dirty="0">
                <a:latin typeface="Book Antiqua" panose="02040602050305030304" pitchFamily="18" charset="0"/>
              </a:rPr>
              <a:t>be able to bring back a </a:t>
            </a:r>
            <a:r>
              <a:rPr lang="en-US" sz="2800" dirty="0" smtClean="0">
                <a:latin typeface="Book Antiqua" panose="02040602050305030304" pitchFamily="18" charset="0"/>
              </a:rPr>
              <a:t>piece of information into </a:t>
            </a:r>
            <a:r>
              <a:rPr lang="en-US" sz="2800" dirty="0">
                <a:latin typeface="Book Antiqua" panose="02040602050305030304" pitchFamily="18" charset="0"/>
              </a:rPr>
              <a:t>your </a:t>
            </a:r>
            <a:r>
              <a:rPr lang="en-US" sz="2800" dirty="0" smtClean="0">
                <a:latin typeface="Book Antiqua" panose="02040602050305030304" pitchFamily="18" charset="0"/>
              </a:rPr>
              <a:t>mind, </a:t>
            </a:r>
            <a:r>
              <a:rPr lang="en-US" sz="2800" dirty="0">
                <a:latin typeface="Book Antiqua" panose="02040602050305030304" pitchFamily="18" charset="0"/>
              </a:rPr>
              <a:t>or to keep a </a:t>
            </a:r>
            <a:r>
              <a:rPr lang="en-US" sz="2800" dirty="0" smtClean="0">
                <a:latin typeface="Book Antiqua" panose="02040602050305030304" pitchFamily="18" charset="0"/>
              </a:rPr>
              <a:t>piece of information in </a:t>
            </a:r>
            <a:r>
              <a:rPr lang="en-US" sz="2800" dirty="0">
                <a:latin typeface="Book Antiqua" panose="02040602050305030304" pitchFamily="18" charset="0"/>
              </a:rPr>
              <a:t>your </a:t>
            </a:r>
            <a:r>
              <a:rPr lang="en-US" sz="2800" dirty="0" smtClean="0">
                <a:latin typeface="Book Antiqua" panose="02040602050305030304" pitchFamily="18" charset="0"/>
              </a:rPr>
              <a:t>memory. 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8263783" y="2676921"/>
            <a:ext cx="264920" cy="459386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46291" y="3203340"/>
            <a:ext cx="6964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Bell MT" panose="02020503060305020303" pitchFamily="18" charset="0"/>
              </a:rPr>
              <a:t>Can you remember what her </a:t>
            </a:r>
            <a:r>
              <a:rPr lang="en-US" sz="2800" dirty="0" smtClean="0">
                <a:latin typeface="Bell MT" panose="02020503060305020303" pitchFamily="18" charset="0"/>
              </a:rPr>
              <a:t>phone number </a:t>
            </a:r>
            <a:r>
              <a:rPr lang="en-US" sz="2800" dirty="0">
                <a:latin typeface="Bell MT" panose="02020503060305020303" pitchFamily="18" charset="0"/>
              </a:rPr>
              <a:t>is?</a:t>
            </a:r>
          </a:p>
        </p:txBody>
      </p:sp>
      <p:sp>
        <p:nvSpPr>
          <p:cNvPr id="9" name="Down Arrow 8"/>
          <p:cNvSpPr/>
          <p:nvPr/>
        </p:nvSpPr>
        <p:spPr>
          <a:xfrm>
            <a:off x="1324598" y="1999717"/>
            <a:ext cx="307649" cy="42729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7552" y="2536177"/>
            <a:ext cx="1375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Book Antiqua" panose="02040602050305030304" pitchFamily="18" charset="0"/>
              </a:rPr>
              <a:t>Verb</a:t>
            </a:r>
            <a:endParaRPr lang="en-US" sz="3200" dirty="0">
              <a:latin typeface="Book Antiqua" panose="0204060205030503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7552" y="5076201"/>
            <a:ext cx="2097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 Antiqua" panose="02040602050305030304" pitchFamily="18" charset="0"/>
              </a:rPr>
              <a:t>Antonym</a:t>
            </a:r>
            <a:endParaRPr lang="en-US" sz="3200" dirty="0">
              <a:latin typeface="Book Antiqua" panose="02040602050305030304" pitchFamily="18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905519" y="5332576"/>
            <a:ext cx="393158" cy="23073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401226" y="5155556"/>
            <a:ext cx="1602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ahnschrift Light" panose="020B0502040204020203" pitchFamily="34" charset="0"/>
              </a:rPr>
              <a:t>Forget</a:t>
            </a:r>
            <a:endParaRPr lang="en-US" sz="3200" dirty="0"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51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/>
      <p:bldP spid="7" grpId="0" animBg="1"/>
      <p:bldP spid="8" grpId="0"/>
      <p:bldP spid="9" grpId="0" animBg="1"/>
      <p:bldP spid="10" grpId="0"/>
      <p:bldP spid="11" grpId="0"/>
      <p:bldP spid="12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3485" y="1367327"/>
            <a:ext cx="1956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 Antiqua" panose="02040602050305030304" pitchFamily="18" charset="0"/>
              </a:rPr>
              <a:t>Classmate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580829" y="1538243"/>
            <a:ext cx="367420" cy="230737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614587" y="1546789"/>
            <a:ext cx="401652" cy="230737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04246" y="1259255"/>
            <a:ext cx="517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Someone </a:t>
            </a:r>
            <a:r>
              <a:rPr lang="en-US" sz="2800" dirty="0"/>
              <a:t>who is in the same class as you at </a:t>
            </a:r>
            <a:r>
              <a:rPr lang="en-US" sz="2800" dirty="0" smtClean="0"/>
              <a:t>school.</a:t>
            </a:r>
            <a:endParaRPr lang="en-US" sz="2800" dirty="0"/>
          </a:p>
        </p:txBody>
      </p:sp>
      <p:sp>
        <p:nvSpPr>
          <p:cNvPr id="7" name="Down Arrow 6"/>
          <p:cNvSpPr/>
          <p:nvPr/>
        </p:nvSpPr>
        <p:spPr>
          <a:xfrm>
            <a:off x="8263783" y="2329679"/>
            <a:ext cx="264920" cy="459386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16310" y="2800747"/>
            <a:ext cx="6554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Rafsan </a:t>
            </a:r>
            <a:r>
              <a:rPr lang="en-US" sz="2800" dirty="0"/>
              <a:t>is taller than most of her </a:t>
            </a:r>
            <a:r>
              <a:rPr lang="en-US" sz="2800" dirty="0" smtClean="0"/>
              <a:t>classmates.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1324598" y="1999717"/>
            <a:ext cx="307649" cy="42729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90485" y="2433629"/>
            <a:ext cx="1375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Book Antiqua" panose="02040602050305030304" pitchFamily="18" charset="0"/>
              </a:rPr>
              <a:t>Noun</a:t>
            </a:r>
            <a:endParaRPr lang="en-US" sz="3200" dirty="0">
              <a:latin typeface="Book Antiqua" panose="0204060205030503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7552" y="5076201"/>
            <a:ext cx="2097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 Antiqua" panose="02040602050305030304" pitchFamily="18" charset="0"/>
              </a:rPr>
              <a:t>Antonym</a:t>
            </a:r>
            <a:endParaRPr lang="en-US" sz="3200" dirty="0">
              <a:latin typeface="Book Antiqua" panose="02040602050305030304" pitchFamily="18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905519" y="5332576"/>
            <a:ext cx="393158" cy="23073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401225" y="5155556"/>
            <a:ext cx="280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ahnschrift Light" panose="020B0502040204020203" pitchFamily="34" charset="0"/>
              </a:rPr>
              <a:t>Be </a:t>
            </a:r>
            <a:r>
              <a:rPr lang="en-US" sz="2800" dirty="0">
                <a:latin typeface="Bahnschrift Light" panose="020B0502040204020203" pitchFamily="34" charset="0"/>
              </a:rPr>
              <a:t>out of class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80"/>
          <a:stretch/>
        </p:blipFill>
        <p:spPr>
          <a:xfrm>
            <a:off x="3055006" y="960265"/>
            <a:ext cx="2495550" cy="16974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3925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/>
      <p:bldP spid="7" grpId="0" animBg="1"/>
      <p:bldP spid="8" grpId="0"/>
      <p:bldP spid="9" grpId="0" animBg="1"/>
      <p:bldP spid="10" grpId="0"/>
      <p:bldP spid="11" grpId="0"/>
      <p:bldP spid="12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9858" y="640935"/>
            <a:ext cx="3179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ell MT" panose="02020503060305020303" pitchFamily="18" charset="0"/>
              </a:rPr>
              <a:t>A. Listen and say.</a:t>
            </a:r>
            <a:endParaRPr lang="en-US" sz="3200" dirty="0">
              <a:latin typeface="Bell MT" panose="0202050306030502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12" r="39611"/>
          <a:stretch/>
        </p:blipFill>
        <p:spPr>
          <a:xfrm flipH="1">
            <a:off x="264919" y="1947195"/>
            <a:ext cx="2871387" cy="26931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82" t="13132" r="12379" b="40351"/>
          <a:stretch/>
        </p:blipFill>
        <p:spPr>
          <a:xfrm>
            <a:off x="8528702" y="1790344"/>
            <a:ext cx="3375589" cy="27517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ular Callout 4"/>
          <p:cNvSpPr/>
          <p:nvPr/>
        </p:nvSpPr>
        <p:spPr>
          <a:xfrm rot="5400000">
            <a:off x="3702466" y="1890758"/>
            <a:ext cx="1803160" cy="2140722"/>
          </a:xfrm>
          <a:prstGeom prst="wedgeRectCallout">
            <a:avLst>
              <a:gd name="adj1" fmla="val -17660"/>
              <a:gd name="adj2" fmla="val 7659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2800" dirty="0" smtClean="0"/>
              <a:t>Good morning and welcome everybody.</a:t>
            </a:r>
            <a:endParaRPr lang="en-US" sz="2800" dirty="0"/>
          </a:p>
        </p:txBody>
      </p:sp>
      <p:sp>
        <p:nvSpPr>
          <p:cNvPr id="6" name="Rectangular Callout 5"/>
          <p:cNvSpPr/>
          <p:nvPr/>
        </p:nvSpPr>
        <p:spPr>
          <a:xfrm rot="16200000">
            <a:off x="6050427" y="1965531"/>
            <a:ext cx="1803160" cy="1905715"/>
          </a:xfrm>
          <a:prstGeom prst="wedgeRectCallout">
            <a:avLst>
              <a:gd name="adj1" fmla="val -14659"/>
              <a:gd name="adj2" fmla="val 9010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sz="2800" dirty="0" smtClean="0"/>
              <a:t>Good morning, teacher.</a:t>
            </a:r>
            <a:endParaRPr lang="en-US" sz="2800" dirty="0"/>
          </a:p>
        </p:txBody>
      </p:sp>
      <p:sp>
        <p:nvSpPr>
          <p:cNvPr id="7" name="Rectangular Callout 6"/>
          <p:cNvSpPr/>
          <p:nvPr/>
        </p:nvSpPr>
        <p:spPr>
          <a:xfrm rot="5400000">
            <a:off x="3824242" y="2157813"/>
            <a:ext cx="1922803" cy="1777525"/>
          </a:xfrm>
          <a:prstGeom prst="wedgeRectCallout">
            <a:avLst>
              <a:gd name="adj1" fmla="val -17722"/>
              <a:gd name="adj2" fmla="val 10333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Are you ready for the class?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 rot="16200000">
            <a:off x="6127335" y="2038172"/>
            <a:ext cx="1803161" cy="1845891"/>
          </a:xfrm>
          <a:prstGeom prst="wedgeRectCallout">
            <a:avLst>
              <a:gd name="adj1" fmla="val -21279"/>
              <a:gd name="adj2" fmla="val 8333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Bell MT" panose="02020503060305020303" pitchFamily="18" charset="0"/>
              </a:rPr>
              <a:t>Yes, teacher.</a:t>
            </a:r>
            <a:endParaRPr lang="en-US" sz="2800" dirty="0">
              <a:solidFill>
                <a:schemeClr val="tx1"/>
              </a:solidFill>
              <a:latin typeface="Bell MT" panose="02020503060305020303" pitchFamily="18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 rot="5400000">
            <a:off x="3976642" y="2310213"/>
            <a:ext cx="1922803" cy="1777525"/>
          </a:xfrm>
          <a:prstGeom prst="wedgeRectCallout">
            <a:avLst>
              <a:gd name="adj1" fmla="val -17722"/>
              <a:gd name="adj2" fmla="val 10333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Have you got your new books?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 rot="16200000">
            <a:off x="6245551" y="2241848"/>
            <a:ext cx="1803161" cy="1845891"/>
          </a:xfrm>
          <a:prstGeom prst="wedgeRectCallout">
            <a:avLst>
              <a:gd name="adj1" fmla="val -21279"/>
              <a:gd name="adj2" fmla="val 8333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Bell MT" panose="02020503060305020303" pitchFamily="18" charset="0"/>
              </a:rPr>
              <a:t>Yes, teacher, we have.</a:t>
            </a:r>
            <a:endParaRPr lang="en-US" sz="2800" dirty="0">
              <a:solidFill>
                <a:schemeClr val="tx1"/>
              </a:solidFill>
              <a:latin typeface="Bell MT" panose="02020503060305020303" pitchFamily="18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 rot="5400000">
            <a:off x="3547927" y="2961119"/>
            <a:ext cx="3002422" cy="1860133"/>
          </a:xfrm>
          <a:prstGeom prst="wedgeRectCallout">
            <a:avLst>
              <a:gd name="adj1" fmla="val -17722"/>
              <a:gd name="adj2" fmla="val 10333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2000" dirty="0" smtClean="0">
                <a:latin typeface="Bell MT" panose="02020503060305020303" pitchFamily="18" charset="0"/>
              </a:rPr>
              <a:t>Good! Please remember to bring your English book every day. And speak English with me and with your classmates.</a:t>
            </a:r>
            <a:endParaRPr lang="en-US" sz="20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54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456</Words>
  <Application>Microsoft Office PowerPoint</Application>
  <PresentationFormat>Widescreen</PresentationFormat>
  <Paragraphs>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Bahnschrift Light</vt:lpstr>
      <vt:lpstr>Bell MT</vt:lpstr>
      <vt:lpstr>Book Antiqua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23</cp:revision>
  <dcterms:created xsi:type="dcterms:W3CDTF">2020-11-28T17:10:21Z</dcterms:created>
  <dcterms:modified xsi:type="dcterms:W3CDTF">2020-12-12T03:34:24Z</dcterms:modified>
</cp:coreProperties>
</file>