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9" r:id="rId3"/>
    <p:sldId id="258" r:id="rId4"/>
    <p:sldId id="260" r:id="rId5"/>
    <p:sldId id="273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2" r:id="rId14"/>
    <p:sldId id="268" r:id="rId15"/>
    <p:sldId id="270" r:id="rId16"/>
    <p:sldId id="269" r:id="rId17"/>
    <p:sldId id="271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7" autoAdjust="0"/>
    <p:restoredTop sz="88014" autoAdjust="0"/>
  </p:normalViewPr>
  <p:slideViewPr>
    <p:cSldViewPr snapToGrid="0" showGuides="1">
      <p:cViewPr varScale="1">
        <p:scale>
          <a:sx n="65" d="100"/>
          <a:sy n="65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E8C80-DBFE-47A6-8036-A247C81E2ED6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0E834-2FDD-480E-905C-C6DF1F645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7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E834-2FDD-480E-905C-C6DF1F6454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E834-2FDD-480E-905C-C6DF1F645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5B97-5B7A-4DD8-9ABE-7B8E7AF817BA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E18-0E19-4655-AF54-8CE72F16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5B97-5B7A-4DD8-9ABE-7B8E7AF817BA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E18-0E19-4655-AF54-8CE72F16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5B97-5B7A-4DD8-9ABE-7B8E7AF817BA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E18-0E19-4655-AF54-8CE72F16C5B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8989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5B97-5B7A-4DD8-9ABE-7B8E7AF817BA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E18-0E19-4655-AF54-8CE72F16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4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5B97-5B7A-4DD8-9ABE-7B8E7AF817BA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E18-0E19-4655-AF54-8CE72F16C5B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48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5B97-5B7A-4DD8-9ABE-7B8E7AF817BA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E18-0E19-4655-AF54-8CE72F16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66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5B97-5B7A-4DD8-9ABE-7B8E7AF817BA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E18-0E19-4655-AF54-8CE72F16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29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5B97-5B7A-4DD8-9ABE-7B8E7AF817BA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E18-0E19-4655-AF54-8CE72F16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4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5B97-5B7A-4DD8-9ABE-7B8E7AF817BA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E18-0E19-4655-AF54-8CE72F16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3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5B97-5B7A-4DD8-9ABE-7B8E7AF817BA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E18-0E19-4655-AF54-8CE72F16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5B97-5B7A-4DD8-9ABE-7B8E7AF817BA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E18-0E19-4655-AF54-8CE72F16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7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5B97-5B7A-4DD8-9ABE-7B8E7AF817BA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E18-0E19-4655-AF54-8CE72F16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6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5B97-5B7A-4DD8-9ABE-7B8E7AF817BA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E18-0E19-4655-AF54-8CE72F16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9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5B97-5B7A-4DD8-9ABE-7B8E7AF817BA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E18-0E19-4655-AF54-8CE72F16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1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5B97-5B7A-4DD8-9ABE-7B8E7AF817BA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E18-0E19-4655-AF54-8CE72F16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5B97-5B7A-4DD8-9ABE-7B8E7AF817BA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E18-0E19-4655-AF54-8CE72F16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6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5B97-5B7A-4DD8-9ABE-7B8E7AF817BA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0E4E18-0E19-4655-AF54-8CE72F16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4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9" y="17695"/>
            <a:ext cx="11808975" cy="68403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4243" y="2358726"/>
            <a:ext cx="10713491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7200" dirty="0" smtClean="0">
                <a:cs typeface="Nikosh" panose="02000000000000000000" pitchFamily="2" charset="0"/>
              </a:rPr>
              <a:t>আজকের পাঠে</a:t>
            </a:r>
            <a:r>
              <a:rPr lang="bn-BD" sz="7200" dirty="0" smtClean="0">
                <a:cs typeface="Nikosh" panose="02000000000000000000" pitchFamily="2" charset="0"/>
              </a:rPr>
              <a:t> </a:t>
            </a:r>
            <a:endParaRPr lang="bn-BD" sz="7200" dirty="0">
              <a:cs typeface="Nikosh" panose="02000000000000000000" pitchFamily="2" charset="0"/>
            </a:endParaRPr>
          </a:p>
          <a:p>
            <a:pPr lvl="0"/>
            <a:r>
              <a:rPr lang="bn-BD" sz="7200" dirty="0" smtClean="0">
                <a:solidFill>
                  <a:srgbClr val="FFFF00"/>
                </a:solidFill>
                <a:cs typeface="Nikosh" panose="02000000000000000000" pitchFamily="2" charset="0"/>
              </a:rPr>
              <a:t>            </a:t>
            </a:r>
            <a:r>
              <a:rPr lang="bn-BD" sz="23900" dirty="0" smtClean="0">
                <a:solidFill>
                  <a:srgbClr val="FFFF00"/>
                </a:solidFill>
                <a:cs typeface="Nikosh" panose="02000000000000000000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0144" y="34049"/>
            <a:ext cx="542740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 রাহমানির রাহিম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676" y="560439"/>
            <a:ext cx="37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বিরত ও নির্গত অর্থেঃ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503" y="233669"/>
            <a:ext cx="5162243" cy="5232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167" y="4026309"/>
            <a:ext cx="6076336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অসৎ কাজে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বিরত হও 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 বলা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 পাপ।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 থেকে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কালো ধোঁয়া নির্গত হচ্ছে।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1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439" y="722671"/>
            <a:ext cx="38935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আরম্ভ ও দূরীভূত অর্থে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495" y="139341"/>
            <a:ext cx="6727588" cy="4329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961" y="4630993"/>
            <a:ext cx="7418439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সোমবার থেকে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 শুরু হবে।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শিক্ষাঙ্গন থেকে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সন্ত্রাস দূর করা আবশ্যক 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 থেকে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পঙ্গপাল চলে গেছে।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3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75" y="398207"/>
            <a:ext cx="46162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ভীত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49" y="131199"/>
            <a:ext cx="6701067" cy="410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390" y="4409768"/>
            <a:ext cx="9453717" cy="23083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যেখানে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বাঘের ভয়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 রাত হয়।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 দেখে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কেঊ করিসনে ভয় আড়ালে তার সূর্য হাসে 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তাকে বাঁচাও ।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9962" y="707923"/>
            <a:ext cx="6622026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জোড়ায় কাজের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0026" y="1722999"/>
            <a:ext cx="818535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অপাদান কারক গুলো কি বোঝাচ্ছে?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528" y="2861186"/>
            <a:ext cx="5611762" cy="286232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 বাক্য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১নং গ্রুপ;  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শুক্তি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মুক্তো মেলে।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২নং গ্রুপ;    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থেকে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 পড়ে 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৩নং গ্রুপ;     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 থেকে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কাপড় হয় 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৪নং গ্রুপ;       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বলো না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9290" y="2861186"/>
            <a:ext cx="5014452" cy="28623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উত্তর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১;     অপাদান  /  গৃহিত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২;     অপাদান  /  বিচ্যুত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৩;      অপাদান  /  জাত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৪;        অপাদান  /  বিরত 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7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168" y="294967"/>
            <a:ext cx="9542206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অপাদান কারকে বিভিন্ন বিভক্তির প্রয়োগঃ-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কাভক্তিরগঃ-</a:t>
            </a:r>
          </a:p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168" y="1870756"/>
            <a:ext cx="9542206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প্রথমা বা শুণ্য বিভক্তিঃ- 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বোঁটা-আগলা ফল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 থাকে না ।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প্রত্যেকদিন তুমি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 পালাও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কেন? 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168" y="4616245"/>
            <a:ext cx="9542206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দ্বিতীয়া বিভক্তিঃ- 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বাবাকে বড্ড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ভয় হয় ।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ভয়ের কিছু নেই ।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9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187" y="575187"/>
            <a:ext cx="10515600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পঞ্চমি বিভক্তিঃ-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 থেকে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গড়িয়ে পড়ছে ।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 থেকে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 পড়ছে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168" y="3805084"/>
            <a:ext cx="10338619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ষষ্ঠী বিভক্তিঃ-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শোকের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তিরিশ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ভিজিয়ে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নয়নের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6194" y="899652"/>
            <a:ext cx="10795819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সপ্তমী বিভক্তিঃ-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লোভে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পাপ , পাপে মৃত্যু।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মোরে করিবে ত্রাণ, এ নহে মোর প্রার্থনা ।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 হয় ।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জন্য ভয় কি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মরনে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লোকমুখে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শুনেছি ।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টাকা হয় ।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0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6594" y="678426"/>
            <a:ext cx="41148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129" y="2521974"/>
            <a:ext cx="9792929" cy="23083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১)    অপাদান কারক কাকে বলে ?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  অপাদান কারকে ৩টি বিভক্তির প্রয়োগ দেখাও ।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9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12" y="8847"/>
            <a:ext cx="11808975" cy="6840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249008" y="3087737"/>
            <a:ext cx="759394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9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120" y="0"/>
            <a:ext cx="3485815" cy="46428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1321" y="3751163"/>
            <a:ext cx="100447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আবু </a:t>
            </a:r>
            <a:r>
              <a:rPr lang="en-US" sz="4000" dirty="0" err="1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ইউছুপ</a:t>
            </a:r>
            <a:r>
              <a:rPr lang="en-US" sz="40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মোঃ</a:t>
            </a:r>
            <a:r>
              <a:rPr lang="hi-IN" sz="40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আমজাদ হোসেন</a:t>
            </a:r>
          </a:p>
          <a:p>
            <a:pPr lvl="0" algn="ctr"/>
            <a:r>
              <a:rPr lang="bn-BD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</a:t>
            </a:r>
            <a:r>
              <a:rPr lang="en-US" sz="3200" dirty="0" smtClean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</a:t>
            </a:r>
            <a:r>
              <a:rPr lang="bn-BD" sz="3200" dirty="0" smtClean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( </a:t>
            </a:r>
            <a:r>
              <a:rPr lang="bn-BD" sz="3200" dirty="0" smtClean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স</a:t>
            </a:r>
            <a:r>
              <a:rPr lang="en-US" sz="3200" dirty="0" err="1" smtClean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হকারী</a:t>
            </a:r>
            <a:r>
              <a:rPr lang="bn-BD" sz="3200" dirty="0" smtClean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প্র</a:t>
            </a:r>
            <a:r>
              <a:rPr lang="en-US" sz="3200" dirty="0" err="1">
                <a:solidFill>
                  <a:srgbClr val="002060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ধা</a:t>
            </a:r>
            <a:r>
              <a:rPr lang="en-US" sz="3200" dirty="0" err="1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ন</a:t>
            </a:r>
            <a:r>
              <a:rPr lang="bn-BD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শি</a:t>
            </a:r>
            <a:r>
              <a:rPr lang="en-US" sz="3200" dirty="0" err="1" smtClean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ক্ষক</a:t>
            </a:r>
            <a:r>
              <a:rPr lang="en-US" sz="3200" dirty="0" smtClean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)</a:t>
            </a:r>
            <a:endParaRPr lang="bn-BD" sz="3200" dirty="0">
              <a:solidFill>
                <a:srgbClr val="002060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lvl="0"/>
            <a:r>
              <a:rPr lang="en-US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     </a:t>
            </a:r>
            <a:r>
              <a:rPr lang="bn-BD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শার্শা সরকারি পাইলট মডেল মাধ্যমিক বিদ্যালয়</a:t>
            </a:r>
          </a:p>
          <a:p>
            <a:pPr lvl="0"/>
            <a:r>
              <a:rPr lang="bn-BD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</a:t>
            </a:r>
            <a:r>
              <a:rPr lang="en-US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   </a:t>
            </a:r>
            <a:r>
              <a:rPr lang="bn-BD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শার্শা ,                                        যশোর।</a:t>
            </a:r>
          </a:p>
          <a:p>
            <a:pPr lvl="0"/>
            <a:r>
              <a:rPr lang="en-US" sz="3200" dirty="0">
                <a:ea typeface="Calibri" panose="020F0502020204030204" pitchFamily="34" charset="0"/>
                <a:cs typeface="Nikosh" panose="02000000000000000000" pitchFamily="2" charset="0"/>
              </a:rPr>
              <a:t>E</a:t>
            </a:r>
            <a:r>
              <a:rPr lang="bn-BD" sz="3200" dirty="0">
                <a:ea typeface="Calibri" panose="020F0502020204030204" pitchFamily="34" charset="0"/>
                <a:cs typeface="Nikosh" panose="02000000000000000000" pitchFamily="2" charset="0"/>
              </a:rPr>
              <a:t>mail:-</a:t>
            </a:r>
            <a:r>
              <a:rPr lang="bn-BD" sz="32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amzadspt@gmail.com / </a:t>
            </a:r>
            <a:r>
              <a:rPr lang="en-US" sz="3200" dirty="0" err="1">
                <a:ea typeface="Calibri" panose="020F0502020204030204" pitchFamily="34" charset="0"/>
                <a:cs typeface="Nikosh" panose="02000000000000000000" pitchFamily="2" charset="0"/>
              </a:rPr>
              <a:t>মোবাঃ</a:t>
            </a:r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০১৯২৫২০৯৬১১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50" y="1175381"/>
            <a:ext cx="6687892" cy="1286367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5" name="Down Arrow 4"/>
          <p:cNvSpPr/>
          <p:nvPr/>
        </p:nvSpPr>
        <p:spPr>
          <a:xfrm rot="16200000">
            <a:off x="7829177" y="1313650"/>
            <a:ext cx="454651" cy="9552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911939" cy="365125"/>
          </a:xfrm>
        </p:spPr>
        <p:txBody>
          <a:bodyPr/>
          <a:lstStyle/>
          <a:p>
            <a:fld id="{0A7F4759-3762-4FCA-B5AD-3CBE62BA3A30}" type="datetime1">
              <a:rPr lang="en-US" smtClean="0"/>
              <a:t>18-Dec-20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E18-0E19-4655-AF54-8CE72F16C5B2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7" y="426506"/>
            <a:ext cx="5970986" cy="3312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70" y="365125"/>
            <a:ext cx="5572408" cy="3312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403" y="3726452"/>
            <a:ext cx="545813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স্টেশন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3370" y="3739312"/>
            <a:ext cx="557240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 থেকে দেওয়া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অপরুপ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!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969" y="4384969"/>
            <a:ext cx="11224754" cy="236988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ও ২য়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ক্যে যথাক্রমে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“ট্রেন কোথা থেকে ছাড়লো?”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“ফুলের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 কোথা থেকে দেওয়া?”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পায়-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‘স্টেশন থেকে’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‘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হতে’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বাক্যস্থিত ক্রিয়াপদগুলোকে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 থেকে’ ‘কী থেকে’ ‘কীসের থেকে’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 প্রশ্ন করলে যে উত্তর পাওয়া যায়, তাই  হলো-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  “অপাদান কারক”।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982" y="41622"/>
            <a:ext cx="339606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নিচের চিত্র দুটি 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5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961535" y="486697"/>
            <a:ext cx="7772400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পাঠঃ- 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961534" y="2743199"/>
            <a:ext cx="7772400" cy="37240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ব্যাকরণের --</a:t>
            </a:r>
            <a:endParaRPr lang="bn-BD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 কারক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শ্রেণিঃ-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১০ম শ্রেণি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5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032" y="471948"/>
            <a:ext cx="674001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6129" y="2359742"/>
            <a:ext cx="10117393" cy="34163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১; পাঠ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২;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 অপাদান কারক চিহ্নিত করতে পারবে। </a:t>
            </a:r>
          </a:p>
          <a:p>
            <a:endParaRPr lang="bn-BD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৩;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অপাদান কারক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ব্যবহ্রত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করতে পারবে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947" y="383458"/>
            <a:ext cx="11297266" cy="1815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 কারকের সংজ্ঞাঃ-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যা থেকে কোনো কিছু সংঘঠিত অর্থাৎ উৎপন্ন, গৃহিত বিচ্যুত,  জাত ,  নির্গত , নিঃসৃত , বিরত , আরম্ভ , দূরীভূত , রক্ষিত , ভীত হওয়া,   প্রভৃতি বোঝায় তাকে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 কারক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     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যেমনঃ-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7" y="2688832"/>
            <a:ext cx="6265142" cy="4169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74193" y="4223667"/>
            <a:ext cx="4660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 থেকে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 পড়ে’।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8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477" y="319342"/>
            <a:ext cx="9085006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অপাদান কারকের বিভিন্ন দিক থেকে প্রাপ্ত উদাহরণঃ-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477" y="2389289"/>
            <a:ext cx="3864077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গৃহীত অর্থেঃ-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21" y="1312242"/>
            <a:ext cx="6139630" cy="4093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982457"/>
            <a:ext cx="4911213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 থেকে’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দই   হয় ।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 থেকে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তৈল হয়।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শুক্তি থেকে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 মেলে।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5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917" y="560439"/>
            <a:ext cx="305291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বিচ্যুত অর্থেঃ-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53" y="369172"/>
            <a:ext cx="7384792" cy="433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9148" y="4911214"/>
            <a:ext cx="4424517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খেজুর রসে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গুড় হয় 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থেকে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 পড়ে 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 থেকে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 পড়ে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181" y="634181"/>
            <a:ext cx="263996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 অর্থেঃ-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55" y="0"/>
            <a:ext cx="6749845" cy="5191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14427" y="5206180"/>
            <a:ext cx="5027727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 থেকে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পায় 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 থেকে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কাপড় হয়।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1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1679</TotalTime>
  <Words>583</Words>
  <Application>Microsoft Office PowerPoint</Application>
  <PresentationFormat>Widescreen</PresentationFormat>
  <Paragraphs>95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Nikosh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</dc:creator>
  <cp:lastModifiedBy>anwar</cp:lastModifiedBy>
  <cp:revision>35</cp:revision>
  <dcterms:created xsi:type="dcterms:W3CDTF">2020-12-11T14:43:41Z</dcterms:created>
  <dcterms:modified xsi:type="dcterms:W3CDTF">2020-12-18T15:25:11Z</dcterms:modified>
</cp:coreProperties>
</file>