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77" r:id="rId9"/>
    <p:sldId id="278" r:id="rId10"/>
    <p:sldId id="262" r:id="rId11"/>
    <p:sldId id="263" r:id="rId12"/>
    <p:sldId id="276" r:id="rId13"/>
    <p:sldId id="264" r:id="rId14"/>
    <p:sldId id="266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A7E8FF"/>
    <a:srgbClr val="FF66CC"/>
    <a:srgbClr val="CCFF99"/>
    <a:srgbClr val="22AF01"/>
    <a:srgbClr val="859719"/>
    <a:srgbClr val="01EFA5"/>
    <a:srgbClr val="CC0066"/>
    <a:srgbClr val="000000"/>
    <a:srgbClr val="CC1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66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64770" y="0"/>
            <a:ext cx="9144000" cy="6858000"/>
          </a:xfrm>
          <a:prstGeom prst="frame">
            <a:avLst>
              <a:gd name="adj1" fmla="val 3333"/>
            </a:avLst>
          </a:prstGeom>
          <a:solidFill>
            <a:srgbClr val="92D050"/>
          </a:solidFill>
          <a:ln w="76200">
            <a:solidFill>
              <a:srgbClr val="FF0066"/>
            </a:solidFill>
            <a:prstDash val="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28600" y="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914400" y="5943600"/>
            <a:ext cx="6629400" cy="5486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100" dirty="0" smtClean="0">
                <a:solidFill>
                  <a:srgbClr val="C00000"/>
                </a:solidFill>
              </a:rPr>
              <a:t>মোঃ মারুফুল</a:t>
            </a:r>
            <a:r>
              <a:rPr lang="bn-IN" sz="1100" baseline="0" dirty="0" smtClean="0">
                <a:solidFill>
                  <a:srgbClr val="C00000"/>
                </a:solidFill>
              </a:rPr>
              <a:t> হক , সহকারী শিক্ষক ,গণিত ,বঙ্গবাসী মাধ্যমিক বিদ্যালয় , খুলনা ০১৯২৯৬৬৮১৪৬</a:t>
            </a:r>
            <a:endParaRPr lang="en-US" sz="1100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90500" y="6243628"/>
            <a:ext cx="8686799" cy="4514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ARUF\Desktop\পিক\ঘাস ১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90" y="6289326"/>
            <a:ext cx="2761538" cy="3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MARUF\Desktop\পিক\ঘাস ১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057" y="6289321"/>
            <a:ext cx="2715821" cy="32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ARUF\Desktop\পিক\ঘাস ১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008" y="6289321"/>
            <a:ext cx="3190387" cy="32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022" y="304800"/>
            <a:ext cx="53690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package" Target="../embeddings/Microsoft_Excel_Worksheet1.xlsx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fif"/><Relationship Id="rId4" Type="http://schemas.openxmlformats.org/officeDocument/2006/relationships/hyperlink" Target="mailto:marufulhoque311@gmail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16" y="236838"/>
            <a:ext cx="8686800" cy="614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40027" y="914400"/>
            <a:ext cx="6858000" cy="3733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IN" sz="1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262"/>
          <a:stretch/>
        </p:blipFill>
        <p:spPr>
          <a:xfrm>
            <a:off x="-1404950" y="-390537"/>
            <a:ext cx="5991365" cy="7404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71"/>
          <a:stretch/>
        </p:blipFill>
        <p:spPr>
          <a:xfrm>
            <a:off x="4586415" y="-415937"/>
            <a:ext cx="4793290" cy="743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1323184"/>
            <a:ext cx="8065570" cy="4239416"/>
            <a:chOff x="439143" y="1219200"/>
            <a:chExt cx="8201938" cy="4419600"/>
          </a:xfrm>
        </p:grpSpPr>
        <p:sp>
          <p:nvSpPr>
            <p:cNvPr id="4" name="TextBox 3"/>
            <p:cNvSpPr txBox="1"/>
            <p:nvPr/>
          </p:nvSpPr>
          <p:spPr>
            <a:xfrm>
              <a:off x="1295400" y="5054025"/>
              <a:ext cx="5806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434561" y="5054025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074" y="1219200"/>
              <a:ext cx="995852" cy="1828802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1240971"/>
              <a:ext cx="995852" cy="182880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3936" y="1240971"/>
              <a:ext cx="995852" cy="182880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348" y="1231610"/>
              <a:ext cx="995852" cy="182880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457" y="1219200"/>
              <a:ext cx="995852" cy="182880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5983" y="1240971"/>
              <a:ext cx="995852" cy="1828802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319" y="1240971"/>
              <a:ext cx="995852" cy="182880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175579" y="3618618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1283105" y="3622149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2372956" y="3640572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3470237" y="3622151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4613237" y="3622152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5725756" y="3622153"/>
              <a:ext cx="2081607" cy="15544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08" t="10714" r="3961" b="16429"/>
            <a:stretch/>
          </p:blipFill>
          <p:spPr>
            <a:xfrm rot="5400000">
              <a:off x="6823037" y="3616364"/>
              <a:ext cx="2081607" cy="1554480"/>
            </a:xfrm>
            <a:prstGeom prst="rect">
              <a:avLst/>
            </a:prstGeom>
            <a:ln>
              <a:noFill/>
            </a:ln>
          </p:spPr>
        </p:pic>
        <p:sp>
          <p:nvSpPr>
            <p:cNvPr id="20" name="TextBox 19"/>
            <p:cNvSpPr txBox="1"/>
            <p:nvPr/>
          </p:nvSpPr>
          <p:spPr>
            <a:xfrm>
              <a:off x="1066800" y="2819400"/>
              <a:ext cx="6158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05961" y="2819400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7722" y="2773814"/>
              <a:ext cx="5757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454052" y="2768025"/>
              <a:ext cx="6270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৩৩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625255" y="2768025"/>
              <a:ext cx="5469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723914" y="2768025"/>
              <a:ext cx="58702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>
                  <a:latin typeface="NikoshBAN" pitchFamily="2" charset="0"/>
                  <a:cs typeface="NikoshBAN" pitchFamily="2" charset="0"/>
                </a:rPr>
                <a:t>৫</a:t>
              </a:r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933697" y="2819400"/>
              <a:ext cx="52450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৪৪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86322" y="5008439"/>
              <a:ext cx="56457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৫০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682652" y="5002650"/>
              <a:ext cx="5293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৪৭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786299" y="5002650"/>
              <a:ext cx="54213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৪০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52514" y="5002650"/>
              <a:ext cx="5982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৩৫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060040" y="5002650"/>
              <a:ext cx="5389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200" dirty="0" smtClean="0">
                  <a:latin typeface="NikoshBAN" pitchFamily="2" charset="0"/>
                  <a:cs typeface="NikoshBAN" pitchFamily="2" charset="0"/>
                </a:rPr>
                <a:t>৪২</a:t>
              </a:r>
              <a:endParaRPr lang="en-US" sz="3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33400" y="5715000"/>
            <a:ext cx="8065570" cy="646331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অবিন্যস্ত উপাত্তের গাণিতিক গড়(সংক্ষিপ্ত পদ্ধতি) নির্ণয় কর।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Down Ribbon 33"/>
          <p:cNvSpPr/>
          <p:nvPr/>
        </p:nvSpPr>
        <p:spPr>
          <a:xfrm>
            <a:off x="2057400" y="381000"/>
            <a:ext cx="5029200" cy="705324"/>
          </a:xfrm>
          <a:prstGeom prst="ribb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3600" b="1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526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887559"/>
              </p:ext>
            </p:extLst>
          </p:nvPr>
        </p:nvGraphicFramePr>
        <p:xfrm>
          <a:off x="533400" y="533400"/>
          <a:ext cx="3657600" cy="530352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26512"/>
                <a:gridCol w="1531088"/>
              </a:tblGrid>
              <a:tr h="411480">
                <a:tc gridSpan="2">
                  <a:txBody>
                    <a:bodyPr/>
                    <a:lstStyle/>
                    <a:p>
                      <a:pPr algn="ctr"/>
                      <a:r>
                        <a:rPr lang="bn-IN" sz="2400" dirty="0" smtClean="0"/>
                        <a:t>জে.এস.সি পরীক্ষা----২০১৪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8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/>
                        <a:t>শিক্ষা</a:t>
                      </a:r>
                      <a:r>
                        <a:rPr lang="bn-IN" sz="2400" baseline="0" dirty="0" smtClean="0"/>
                        <a:t> বোর্ডের নাম</a:t>
                      </a:r>
                      <a:endParaRPr lang="en-US" sz="2400" b="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পাশের</a:t>
                      </a:r>
                      <a:r>
                        <a:rPr lang="en-US" sz="2400" dirty="0" smtClean="0"/>
                        <a:t> %</a:t>
                      </a:r>
                      <a:r>
                        <a:rPr lang="bn-IN" sz="2400" baseline="0" dirty="0" smtClean="0"/>
                        <a:t> হার</a:t>
                      </a:r>
                      <a:endParaRPr lang="en-US" sz="2400" b="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ঢাকা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93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দিনাজপুর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r>
                        <a:rPr lang="bn-IN" sz="2400" dirty="0" smtClean="0"/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চিটাগাং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r>
                        <a:rPr lang="bn-IN" sz="2400" dirty="0" smtClean="0"/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যশোর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90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বরিশাল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r>
                        <a:rPr lang="bn-IN" sz="2400" dirty="0" smtClean="0"/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কুমিল্লা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89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সিলেট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8</a:t>
                      </a:r>
                      <a:r>
                        <a:rPr lang="bn-IN" sz="2400" dirty="0" smtClean="0"/>
                        <a:t>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411480">
                <a:tc>
                  <a:txBody>
                    <a:bodyPr/>
                    <a:lstStyle/>
                    <a:p>
                      <a:r>
                        <a:rPr lang="bn-IN" sz="2400" dirty="0" smtClean="0"/>
                        <a:t>রাজশাহী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9</a:t>
                      </a:r>
                      <a:r>
                        <a:rPr lang="bn-IN" sz="2400" dirty="0" smtClean="0"/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গড়=</a:t>
                </a:r>
                <a:r>
                  <a:rPr lang="en-US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  <a:sym typeface="Symbol"/>
                          </a:rPr>
                        </m:ctrlPr>
                      </m:fPr>
                      <m:num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৯৩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৯১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৯২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৯০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৯৪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৮৯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৮৮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+</m:t>
                        </m:r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৯৫</m:t>
                        </m:r>
                      </m:num>
                      <m:den>
                        <m:r>
                          <a:rPr lang="bn-IN" sz="2400" b="0" i="0" smtClean="0">
                            <a:latin typeface="Cambria Math"/>
                            <a:cs typeface="NikoshBAN" pitchFamily="2" charset="0"/>
                            <a:sym typeface="Symbol"/>
                          </a:rPr>
                          <m:t>৮</m:t>
                        </m:r>
                      </m:den>
                    </m:f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bn-IN" sz="24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= ৯১.৩৭৫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9" y="1675989"/>
                <a:ext cx="4285147" cy="1015599"/>
              </a:xfrm>
              <a:prstGeom prst="rect">
                <a:avLst/>
              </a:prstGeom>
              <a:blipFill rotWithShape="1">
                <a:blip r:embed="rId2"/>
                <a:stretch>
                  <a:fillRect l="-2134" r="-2987" b="-125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4208948" y="2828874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মনে করি উপাত্তের  সংখ্যা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08949" y="3439180"/>
            <a:ext cx="42671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উপাত্তের সংখ্যা সূচক মান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1,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bn-IN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------------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উপাত্তসমূহের গাণিতিক গড়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</m:acc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48" y="4505980"/>
                <a:ext cx="4267200" cy="523220"/>
              </a:xfrm>
              <a:prstGeom prst="rect">
                <a:avLst/>
              </a:prstGeom>
              <a:blipFill rotWithShape="1">
                <a:blip r:embed="rId3"/>
                <a:stretch>
                  <a:fillRect l="-2857" t="-9302" b="-33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2400" i="1" smtClean="0">
                          <a:latin typeface="Cambria Math"/>
                          <a:ea typeface="Cambria Math"/>
                          <a:cs typeface="NikoshBAN" pitchFamily="2" charset="0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i="1" smtClean="0">
                              <a:latin typeface="Cambria Math"/>
                              <a:cs typeface="NikoshBAN" pitchFamily="2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  <a:cs typeface="NikoshBAN" pitchFamily="2" charset="0"/>
                            </a:rPr>
                            <m:t>x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  <a:cs typeface="NikoshBAN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+−−−−−−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NikoshBAN" pitchFamily="2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cs typeface="NikoshBAN" pitchFamily="2" charset="0"/>
                            </a:rPr>
                            <m:t>𝑛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308560"/>
                <a:ext cx="5029200" cy="763222"/>
              </a:xfrm>
              <a:prstGeom prst="rect">
                <a:avLst/>
              </a:prstGeom>
              <a:blipFill rotWithShape="1">
                <a:blip r:embed="rId4"/>
                <a:stretch>
                  <a:fillRect r="-1939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34000" y="5149830"/>
                <a:ext cx="3322961" cy="109857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,….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5149830"/>
                <a:ext cx="3322961" cy="1098570"/>
              </a:xfrm>
              <a:prstGeom prst="rect">
                <a:avLst/>
              </a:prstGeom>
              <a:blipFill rotWithShape="1">
                <a:blip r:embed="rId5"/>
                <a:stretch>
                  <a:fillRect r="-2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4166286" y="477795"/>
            <a:ext cx="426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 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সংখ্যা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6287" y="1087395"/>
            <a:ext cx="4267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  <a:sym typeface="Symbol"/>
              </a:rPr>
              <a:t>পাশের 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উপাত্ত সংখ্যা সূচক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75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 build="p"/>
      <p:bldP spid="6" grpId="0"/>
      <p:bldP spid="7" grpId="0"/>
      <p:bldP spid="8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8971" y="5816025"/>
            <a:ext cx="8131629" cy="584775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খেলোয়ারদের গড় বয়স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বছরে)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3400" y="381000"/>
            <a:ext cx="8077200" cy="772886"/>
            <a:chOff x="533400" y="381000"/>
            <a:chExt cx="8077200" cy="772886"/>
          </a:xfrm>
        </p:grpSpPr>
        <p:sp>
          <p:nvSpPr>
            <p:cNvPr id="7" name="Oval 6"/>
            <p:cNvSpPr/>
            <p:nvPr/>
          </p:nvSpPr>
          <p:spPr>
            <a:xfrm>
              <a:off x="5334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4478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3622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32766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41910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51054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0198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934200" y="381000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১৯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848600" y="391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33400" y="4953000"/>
            <a:ext cx="8077200" cy="772886"/>
            <a:chOff x="533400" y="4953000"/>
            <a:chExt cx="8077200" cy="772886"/>
          </a:xfrm>
        </p:grpSpPr>
        <p:sp>
          <p:nvSpPr>
            <p:cNvPr id="17" name="Oval 16"/>
            <p:cNvSpPr/>
            <p:nvPr/>
          </p:nvSpPr>
          <p:spPr>
            <a:xfrm>
              <a:off x="5334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14478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23622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2766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1910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51054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60198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১৭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6934200" y="4953000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১৬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7848600" y="4963886"/>
              <a:ext cx="762000" cy="762000"/>
            </a:xfrm>
            <a:prstGeom prst="ellipse">
              <a:avLst/>
            </a:prstGeom>
            <a:solidFill>
              <a:srgbClr val="E8E2EE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১৮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050" name="Picture 2" descr="C:\Users\MARUF\Desktop\পিক\argenti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2157"/>
            <a:ext cx="8634430" cy="3680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1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8017"/>
              </p:ext>
            </p:extLst>
          </p:nvPr>
        </p:nvGraphicFramePr>
        <p:xfrm>
          <a:off x="609600" y="533400"/>
          <a:ext cx="2133600" cy="515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/>
                <a:gridCol w="15240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NikoshBAN" pitchFamily="2" charset="0"/>
                          <a:cs typeface="NikoshBAN" pitchFamily="2" charset="0"/>
                        </a:rPr>
                        <a:t>6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255426"/>
              </p:ext>
            </p:extLst>
          </p:nvPr>
        </p:nvGraphicFramePr>
        <p:xfrm>
          <a:off x="3890962" y="533400"/>
          <a:ext cx="3733800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371600"/>
                <a:gridCol w="1143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শ্রেণিমধ্যমান</a:t>
                      </a:r>
                    </a:p>
                    <a:p>
                      <a:pPr algn="ctr"/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x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গনসংখ্যা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i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৪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en-US" sz="2000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00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solidFill>
                <a:srgbClr val="CCFF6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k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৭</m:t>
                      </m:r>
                      <m:r>
                        <a:rPr lang="en-US" sz="2400" b="0" i="0" smtClean="0">
                          <a:latin typeface="Cambria Math"/>
                        </a:rPr>
                        <m:t>    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/>
                        </a:rPr>
                        <m:t>n</m:t>
                      </m:r>
                      <m:r>
                        <a:rPr lang="en-US" sz="2400" b="0" i="0" smtClean="0">
                          <a:latin typeface="Cambria Math"/>
                        </a:rPr>
                        <m:t>=</m:t>
                      </m:r>
                      <m:r>
                        <a:rPr lang="bn-IN" sz="2400" b="0" i="0" smtClean="0">
                          <a:latin typeface="Cambria Math"/>
                        </a:rPr>
                        <m:t>৪০</m:t>
                      </m:r>
                      <m:r>
                        <a:rPr lang="en-US" sz="2400" b="0" i="0" smtClean="0">
                          <a:latin typeface="Cambria Math"/>
                        </a:rPr>
                        <m:t>  </m:t>
                      </m:r>
                      <m:r>
                        <a:rPr lang="bn-IN" sz="2400" b="0" i="0" smtClean="0">
                          <a:latin typeface="Cambria Math"/>
                        </a:rPr>
                        <m:t>      </m:t>
                      </m:r>
                      <m:r>
                        <a:rPr lang="en-US" sz="2400" b="0" i="0" smtClean="0">
                          <a:latin typeface="Cambria Math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=</m:t>
                          </m:r>
                          <m:r>
                            <a:rPr lang="bn-IN" sz="2400" b="0" i="0" smtClean="0">
                              <a:latin typeface="Cambria Math"/>
                            </a:rPr>
                            <m:t>২০৪০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076" y="4114800"/>
                <a:ext cx="4806724" cy="1146148"/>
              </a:xfrm>
              <a:prstGeom prst="rect">
                <a:avLst/>
              </a:prstGeom>
              <a:blipFill rotWithShape="1">
                <a:blip r:embed="rId3"/>
                <a:stretch>
                  <a:fillRect b="-2460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367213"/>
              </p:ext>
            </p:extLst>
          </p:nvPr>
        </p:nvGraphicFramePr>
        <p:xfrm>
          <a:off x="3810000" y="3157538"/>
          <a:ext cx="1228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Worksheet" r:id="rId4" imgW="1228770" imgH="390615" progId="Excel.Sheet.12">
                  <p:embed/>
                </p:oleObj>
              </mc:Choice>
              <mc:Fallback>
                <p:oleObj name="Worksheet" r:id="rId4" imgW="1228770" imgH="39061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0" y="3157538"/>
                        <a:ext cx="1228725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9428618"/>
              </p:ext>
            </p:extLst>
          </p:nvPr>
        </p:nvGraphicFramePr>
        <p:xfrm>
          <a:off x="2743200" y="494123"/>
          <a:ext cx="990600" cy="4785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06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১৬০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২০৫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২৭০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১১২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১২৬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২২৪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১৮০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496917"/>
              </p:ext>
            </p:extLst>
          </p:nvPr>
        </p:nvGraphicFramePr>
        <p:xfrm>
          <a:off x="7620000" y="533400"/>
          <a:ext cx="1062038" cy="3596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203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 </a:t>
                      </a:r>
                      <a:r>
                        <a:rPr lang="en-US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4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bn-IN" sz="2400" baseline="-25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২৪৮.৫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৫৫৫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৩২৭.৫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২২৬.৫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১৭১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78171"/>
              </p:ext>
            </p:extLst>
          </p:nvPr>
        </p:nvGraphicFramePr>
        <p:xfrm>
          <a:off x="5105400" y="1352006"/>
          <a:ext cx="1371600" cy="2773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000" dirty="0" smtClean="0"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solidFill>
                <a:srgbClr val="E8E2EE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bn-IN" sz="2400" b="0" i="1" smtClean="0">
                          <a:latin typeface="Cambria Math"/>
                          <a:ea typeface="Cambria Math"/>
                        </a:rPr>
                        <m:t>∴</m:t>
                      </m:r>
                      <m:acc>
                        <m:accPr>
                          <m:chr m:val="̅"/>
                          <m:ctrlPr>
                            <a:rPr lang="bn-IN" sz="24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bn-IN" sz="2400" b="0" i="0" smtClean="0">
                              <a:latin typeface="Cambria Math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x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e>
                      </m:acc>
                      <m:r>
                        <a:rPr lang="en-US" sz="2400" b="0" i="0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i</m:t>
                          </m:r>
                          <m:r>
                            <a:rPr lang="en-US" sz="2400" b="0" i="0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400" b="0" i="0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/>
                            </a:rPr>
                            <m:t>k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f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x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260948"/>
                <a:ext cx="3124200" cy="114614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880076" y="5257800"/>
            <a:ext cx="4806724" cy="1138773"/>
          </a:xfrm>
          <a:prstGeom prst="rect">
            <a:avLst/>
          </a:prstGeom>
          <a:solidFill>
            <a:srgbClr val="B7FF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বিন্যস্ত উপাত্তের গাণিতিক</a:t>
            </a:r>
          </a:p>
          <a:p>
            <a:pPr algn="ctr"/>
            <a:r>
              <a:rPr lang="bn-IN" sz="2600" dirty="0" smtClean="0">
                <a:latin typeface="NikoshBAN" pitchFamily="2" charset="0"/>
                <a:cs typeface="NikoshBAN" pitchFamily="2" charset="0"/>
                <a:sym typeface="Symbol"/>
              </a:rPr>
              <a:t> গড় নির্ণয়ের  পদ্ধতি</a:t>
            </a:r>
          </a:p>
          <a:p>
            <a:pPr algn="ctr"/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3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1" t="16054" r="12912" b="5022"/>
          <a:stretch/>
        </p:blipFill>
        <p:spPr>
          <a:xfrm>
            <a:off x="6660104" y="457201"/>
            <a:ext cx="1858118" cy="1807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0" y="3013748"/>
            <a:ext cx="1858118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6" r="6312"/>
          <a:stretch/>
        </p:blipFill>
        <p:spPr>
          <a:xfrm>
            <a:off x="6668171" y="3013748"/>
            <a:ext cx="1886913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220" y="457200"/>
            <a:ext cx="1858118" cy="18271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16" y="477368"/>
            <a:ext cx="1858118" cy="18070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B0B9C2"/>
              </a:clrFrom>
              <a:clrTo>
                <a:srgbClr val="B0B9C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2000" r="2572" b="2191"/>
          <a:stretch/>
        </p:blipFill>
        <p:spPr>
          <a:xfrm>
            <a:off x="685800" y="3013748"/>
            <a:ext cx="1858118" cy="17666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85800" y="2362123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 smtClean="0">
                <a:latin typeface="Times New Roman"/>
                <a:cs typeface="Times New Roman"/>
              </a:rPr>
              <a:t>২০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01477" y="2351237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৩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91220" y="2351237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৪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96967" y="2351236"/>
            <a:ext cx="1858118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৫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4862784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৬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1477" y="4851898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৭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1220" y="4851898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৮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96967" y="4851897"/>
            <a:ext cx="1858118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৮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en-US" sz="3200" dirty="0" smtClean="0">
                <a:latin typeface="Times New Roman"/>
                <a:cs typeface="Times New Roman"/>
              </a:rPr>
              <a:t>–</a:t>
            </a:r>
            <a:r>
              <a:rPr lang="bn-IN" sz="3200" dirty="0">
                <a:latin typeface="Times New Roman"/>
                <a:cs typeface="Times New Roman"/>
              </a:rPr>
              <a:t>৯</a:t>
            </a:r>
            <a:r>
              <a:rPr lang="bn-IN" sz="3200" dirty="0" smtClean="0">
                <a:latin typeface="Times New Roman"/>
                <a:cs typeface="Times New Roman"/>
              </a:rPr>
              <a:t>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77" y="3013748"/>
            <a:ext cx="1861457" cy="1766686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6" y="477368"/>
            <a:ext cx="1895475" cy="1819275"/>
          </a:xfrm>
          <a:prstGeom prst="rect">
            <a:avLst/>
          </a:prstGeom>
          <a:solidFill>
            <a:srgbClr val="F0E1FF"/>
          </a:solidFill>
          <a:ln>
            <a:noFill/>
          </a:ln>
          <a:effectLst/>
          <a:extLst/>
        </p:spPr>
      </p:pic>
      <p:sp>
        <p:nvSpPr>
          <p:cNvPr id="18" name="TextBox 17"/>
          <p:cNvSpPr txBox="1"/>
          <p:nvPr/>
        </p:nvSpPr>
        <p:spPr>
          <a:xfrm>
            <a:off x="708962" y="5522893"/>
            <a:ext cx="7809259" cy="954107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৪২টি মিষ্টির ওজন( গ্রামে) দেওয়া আছে। গনসংখ্যা নিবেশণ সারণি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তৈরি করে গাণিতিক গড়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2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0"/>
                            </p:stCondLst>
                            <p:childTnLst>
                              <p:par>
                                <p:cTn id="7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8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614051"/>
              </p:ext>
            </p:extLst>
          </p:nvPr>
        </p:nvGraphicFramePr>
        <p:xfrm>
          <a:off x="6019800" y="1153885"/>
          <a:ext cx="2438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৪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৫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৬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৭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৮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৯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FFC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</a:tbl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533400" y="5410200"/>
            <a:ext cx="7924800" cy="954107"/>
          </a:xfrm>
          <a:prstGeom prst="rect">
            <a:avLst/>
          </a:prstGeom>
          <a:solidFill>
            <a:srgbClr val="E7E7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গরুগুলোর ওজন(কেজি) দেওয়া আছে। গণসংখ্যা সারণি তৈরি করে  গড়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95400"/>
            <a:ext cx="5336275" cy="3962400"/>
          </a:xfrm>
          <a:prstGeom prst="rect">
            <a:avLst/>
          </a:prstGeom>
          <a:ln w="381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Down Ribbon 2"/>
          <p:cNvSpPr/>
          <p:nvPr/>
        </p:nvSpPr>
        <p:spPr>
          <a:xfrm>
            <a:off x="1494715" y="399535"/>
            <a:ext cx="6002170" cy="591065"/>
          </a:xfrm>
          <a:prstGeom prst="ribb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FF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449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868954"/>
              </p:ext>
            </p:extLst>
          </p:nvPr>
        </p:nvGraphicFramePr>
        <p:xfrm>
          <a:off x="914400" y="1146175"/>
          <a:ext cx="24384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914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শ্রেণি</a:t>
                      </a:r>
                      <a:r>
                        <a:rPr lang="bn-IN" sz="2800" baseline="0" dirty="0" smtClean="0">
                          <a:latin typeface="NikoshBAN" pitchFamily="2" charset="0"/>
                          <a:cs typeface="NikoshBAN" pitchFamily="2" charset="0"/>
                        </a:rPr>
                        <a:t> ব্যাপ্তি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৩০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৪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৫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৯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৬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১১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৭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৮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৮১ </a:t>
                      </a:r>
                      <a:r>
                        <a:rPr lang="bn-IN" sz="2800" b="1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1" dirty="0" smtClean="0">
                          <a:latin typeface="Times New Roman"/>
                          <a:cs typeface="Times New Roman"/>
                        </a:rPr>
                        <a:t>–</a:t>
                      </a:r>
                      <a:r>
                        <a:rPr lang="bn-IN" sz="2800" b="1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bn-IN" sz="2800" b="0" baseline="0" dirty="0" smtClean="0">
                          <a:latin typeface="Times New Roman"/>
                          <a:cs typeface="Times New Roman"/>
                        </a:rPr>
                        <a:t>৯</a:t>
                      </a:r>
                      <a:r>
                        <a:rPr lang="bn-IN" sz="2800" dirty="0" smtClean="0">
                          <a:latin typeface="Times New Roman"/>
                          <a:cs typeface="Times New Roman"/>
                        </a:rPr>
                        <a:t>০</a:t>
                      </a:r>
                      <a:endParaRPr lang="en-US" sz="28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CC0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CFF6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995822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69480"/>
              </p:ext>
            </p:extLst>
          </p:nvPr>
        </p:nvGraphicFramePr>
        <p:xfrm>
          <a:off x="33528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৩৫.৫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৭৫.৫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৮৫.৫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71159"/>
              </p:ext>
            </p:extLst>
          </p:nvPr>
        </p:nvGraphicFramePr>
        <p:xfrm>
          <a:off x="45720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272217"/>
              </p:ext>
            </p:extLst>
          </p:nvPr>
        </p:nvGraphicFramePr>
        <p:xfrm>
          <a:off x="4572000" y="1146175"/>
          <a:ext cx="1219200" cy="4145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x</a:t>
                      </a:r>
                      <a:r>
                        <a:rPr lang="en-US" sz="2800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১০২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২১৩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৪০৯.৫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৬১০.৫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৫২৪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৫২৮.৫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itchFamily="2" charset="0"/>
                          <a:cs typeface="NikoshBAN" pitchFamily="2" charset="0"/>
                        </a:rPr>
                        <a:t>৪২৭.৫</a:t>
                      </a:r>
                      <a:endParaRPr lang="en-US" sz="28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0E1FF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solidFill>
                <a:srgbClr val="E6F6D6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১।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naryPr>
                      <m:sub/>
                      <m:sup/>
                      <m:e>
                        <m:sSub>
                          <m:sSubPr>
                            <m:ctrlPr>
                              <a:rPr lang="bn-IN" sz="28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f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/>
                                <a:cs typeface="NikoshBAN" pitchFamily="2" charset="0"/>
                              </a:rPr>
                              <m:t>i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bn-IN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x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কত?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687360"/>
                <a:ext cx="2754086" cy="523220"/>
              </a:xfrm>
              <a:prstGeom prst="rect">
                <a:avLst/>
              </a:prstGeom>
              <a:blipFill rotWithShape="1">
                <a:blip r:embed="rId2"/>
                <a:stretch>
                  <a:fillRect l="-4176" t="-7865" b="-3033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5791200" y="321058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২৮১৫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91200" y="4790420"/>
            <a:ext cx="27540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৫৬.৩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91200" y="1143000"/>
            <a:ext cx="2743200" cy="523220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1200" y="1666220"/>
            <a:ext cx="2743200" cy="523220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x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91200" y="4267200"/>
            <a:ext cx="27540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14400" y="5344180"/>
            <a:ext cx="76308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গানিতিক গড়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5943600"/>
            <a:ext cx="7630886" cy="523220"/>
          </a:xfrm>
          <a:prstGeom prst="rect">
            <a:avLst/>
          </a:prstGeom>
          <a:solidFill>
            <a:srgbClr val="E6F6D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শ্রেণীর মধ্যমান নির্ণয়ের সূত্র কী?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Ribbon 15"/>
          <p:cNvSpPr/>
          <p:nvPr/>
        </p:nvSpPr>
        <p:spPr>
          <a:xfrm>
            <a:off x="2053281" y="304800"/>
            <a:ext cx="5029200" cy="609600"/>
          </a:xfrm>
          <a:prstGeom prst="ribb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542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858640"/>
              </p:ext>
            </p:extLst>
          </p:nvPr>
        </p:nvGraphicFramePr>
        <p:xfrm>
          <a:off x="533402" y="3048000"/>
          <a:ext cx="7924798" cy="1371600"/>
        </p:xfrm>
        <a:graphic>
          <a:graphicData uri="http://schemas.openxmlformats.org/drawingml/2006/table">
            <a:tbl>
              <a:tblPr firstCol="1" bandRow="1" bandCol="1">
                <a:tableStyleId>{5940675A-B579-460E-94D1-54222C63F5DA}</a:tableStyleId>
              </a:tblPr>
              <a:tblGrid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  <a:gridCol w="566057"/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৫৩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৫৬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৪৮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E6F6D6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33400" y="4648200"/>
            <a:ext cx="7924800" cy="1200329"/>
          </a:xfrm>
          <a:prstGeom prst="rect">
            <a:avLst/>
          </a:prstGeom>
          <a:solidFill>
            <a:srgbClr val="F9F3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ক. শ্রেণিব্যবধান ৫ ধরে শ্রেনিসংখ্যা নির্ণয় কর।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খ. শ্রেণিব্যবধান ৫ ধরে গণসংখ্যা নিবেশণ সারণি তৈরি কর।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গ. সারণি থেকে গড় নির্ণয়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7889488" cy="46166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১। ৮ম শ্রেণীর ৪২ জন শিক্ষার্থীর বার্ষিক পরীক্ষায় গণিত বিষয়ের প্রাপ্ত নম্বর হলোঃ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Ribbon 6"/>
          <p:cNvSpPr/>
          <p:nvPr/>
        </p:nvSpPr>
        <p:spPr>
          <a:xfrm>
            <a:off x="2057400" y="381000"/>
            <a:ext cx="5029200" cy="705324"/>
          </a:xfrm>
          <a:prstGeom prst="ribbon">
            <a:avLst/>
          </a:prstGeom>
          <a:solidFill>
            <a:srgbClr val="CC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b="1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8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6" r="7262" b="41894"/>
          <a:stretch/>
        </p:blipFill>
        <p:spPr>
          <a:xfrm>
            <a:off x="304800" y="288324"/>
            <a:ext cx="8077200" cy="5791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838200"/>
            <a:ext cx="6781800" cy="335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5400" b="1" dirty="0" smtClean="0">
                <a:solidFill>
                  <a:srgbClr val="22AF01"/>
                </a:solidFill>
              </a:rPr>
              <a:t>সকলকে ধন্যবাদ </a:t>
            </a:r>
            <a:endParaRPr lang="en-US" b="1" dirty="0">
              <a:solidFill>
                <a:srgbClr val="22AF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87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94269" y="1981198"/>
            <a:ext cx="2415439" cy="2895601"/>
            <a:chOff x="163197" y="1026529"/>
            <a:chExt cx="2122803" cy="2595139"/>
          </a:xfrm>
        </p:grpSpPr>
        <p:pic>
          <p:nvPicPr>
            <p:cNvPr id="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7" y="1026529"/>
              <a:ext cx="2122803" cy="2595139"/>
            </a:xfrm>
            <a:prstGeom prst="rect">
              <a:avLst/>
            </a:prstGeom>
            <a:ln w="889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5" name="Picture 2" descr="C:\Users\MARUF\Desktop\pic contin\my pic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197" y="1026529"/>
              <a:ext cx="2122803" cy="2591225"/>
            </a:xfrm>
            <a:prstGeom prst="ellipse">
              <a:avLst/>
            </a:prstGeom>
            <a:ln w="63500" cap="rnd">
              <a:noFill/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Snip Single Corner Rectangle 5"/>
          <p:cNvSpPr/>
          <p:nvPr/>
        </p:nvSpPr>
        <p:spPr>
          <a:xfrm>
            <a:off x="3048001" y="1981199"/>
            <a:ext cx="5867400" cy="2895601"/>
          </a:xfrm>
          <a:prstGeom prst="snip1Rect">
            <a:avLst>
              <a:gd name="adj" fmla="val 23090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rgbClr val="00FF00"/>
                </a:solidFill>
                <a:latin typeface="NikoshBAN" pitchFamily="2" charset="0"/>
                <a:cs typeface="NikoshBAN" pitchFamily="2" charset="0"/>
              </a:rPr>
              <a:t>মোঃ মারুফুল হক 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বিএসসি (অর্নাস) গণিত, এমএসসি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মার্ষ্টাস, (গণিত),বি এড   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সহকারী শিক্ষক, গণিত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বঙ্গবাসী মাধ্যমিক বিদ্যালয় , খালিশপুর ,খুলনা </a:t>
            </a:r>
          </a:p>
          <a:p>
            <a:pPr algn="just"/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মোবাইল নং ০১৯২৯৬৬৮১৪৬ </a:t>
            </a:r>
          </a:p>
          <a:p>
            <a:pPr algn="just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Email:</a:t>
            </a:r>
            <a:r>
              <a:rPr lang="bn-IN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marufulhoque311@gmail.com</a:t>
            </a:r>
            <a:r>
              <a:rPr lang="en-US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n>
                  <a:solidFill>
                    <a:schemeClr val="tx1"/>
                  </a:solidFill>
                </a:ln>
                <a:solidFill>
                  <a:srgbClr val="14091D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71004" y="399538"/>
            <a:ext cx="5196596" cy="119860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271004" y="399538"/>
            <a:ext cx="4612160" cy="1015663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শিক্ষক  পরিচিতি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372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Single Corner Rectangle 5"/>
          <p:cNvSpPr/>
          <p:nvPr/>
        </p:nvSpPr>
        <p:spPr>
          <a:xfrm>
            <a:off x="3048000" y="1981199"/>
            <a:ext cx="6095999" cy="2895601"/>
          </a:xfrm>
          <a:prstGeom prst="snip1Rect">
            <a:avLst>
              <a:gd name="adj" fmla="val 2309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000" dirty="0">
              <a:ln>
                <a:solidFill>
                  <a:schemeClr val="tx1"/>
                </a:solidFill>
              </a:ln>
              <a:solidFill>
                <a:srgbClr val="14091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1905000"/>
            <a:ext cx="5715000" cy="30917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MARUF\Desktop\পিক\োোোোোোোোোোোোোো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199"/>
            <a:ext cx="2286000" cy="30155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227" y="2058843"/>
            <a:ext cx="4803775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282910" y="533400"/>
            <a:ext cx="5105400" cy="1219200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09800" y="736936"/>
            <a:ext cx="5105400" cy="101566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IN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6000" b="1" dirty="0" smtClean="0">
                <a:ln w="22225">
                  <a:solidFill>
                    <a:schemeClr val="accent2"/>
                  </a:solidFill>
                  <a:prstDash val="solid"/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0807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944880"/>
            <a:ext cx="7315200" cy="530352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524000" y="3230880"/>
            <a:ext cx="5827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বৃষ্টিপাতের গড় নির্ণয় করতে কী কী প্রয়োজন?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81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প্রত্যেক প্রকার আমের মোট ওজন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698" y="858806"/>
            <a:ext cx="7315199" cy="53895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200400" y="1447800"/>
            <a:ext cx="1067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৮০০ 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57800" y="3962400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০০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38400" y="5257800"/>
            <a:ext cx="10647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০০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81800" y="1263134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7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০০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গ্রাম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66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43" b="11675"/>
          <a:stretch/>
        </p:blipFill>
        <p:spPr>
          <a:xfrm>
            <a:off x="1289492" y="1519618"/>
            <a:ext cx="7075714" cy="418963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685800" y="5737136"/>
            <a:ext cx="7671375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3200" dirty="0" smtClean="0">
                <a:latin typeface="Times New Roman"/>
                <a:cs typeface="Times New Roman"/>
              </a:rPr>
              <a:t>→</a:t>
            </a:r>
            <a:r>
              <a:rPr lang="bn-IN" sz="3200" dirty="0" smtClean="0">
                <a:latin typeface="Times New Roman"/>
                <a:cs typeface="Times New Roman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    ২০   ৩০   ৪০    ৫০    ৬০   ৭০    ৮০   ৯০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6200000">
            <a:off x="-1111654" y="3335989"/>
            <a:ext cx="4217517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জনসংখ্যার হার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1338" y="1520947"/>
            <a:ext cx="2568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কেন্দ্রীয় প্রবনতা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1343" y="1519619"/>
            <a:ext cx="18341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পরিমাপক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85575" y="1542718"/>
            <a:ext cx="59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Ribbon 8"/>
          <p:cNvSpPr/>
          <p:nvPr/>
        </p:nvSpPr>
        <p:spPr>
          <a:xfrm>
            <a:off x="1523241" y="457200"/>
            <a:ext cx="5791200" cy="685800"/>
          </a:xfrm>
          <a:prstGeom prst="ribbon">
            <a:avLst/>
          </a:prstGeom>
          <a:solidFill>
            <a:srgbClr val="CCFF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গাণিতিক </a:t>
            </a:r>
            <a:r>
              <a:rPr lang="bn-BD" sz="4000" dirty="0">
                <a:solidFill>
                  <a:srgbClr val="FF66CC"/>
                </a:solidFill>
                <a:latin typeface="NikoshBAN" pitchFamily="2" charset="0"/>
                <a:cs typeface="NikoshBAN" pitchFamily="2" charset="0"/>
              </a:rPr>
              <a:t>গড় </a:t>
            </a:r>
            <a:endParaRPr lang="bn-IN" sz="4000" dirty="0">
              <a:solidFill>
                <a:srgbClr val="FF66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24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7097" y="1447800"/>
            <a:ext cx="6858000" cy="4339650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2800" dirty="0" smtClean="0">
                <a:solidFill>
                  <a:srgbClr val="22AF01"/>
                </a:solidFill>
                <a:latin typeface="NikoshBAN" pitchFamily="2" charset="0"/>
                <a:cs typeface="NikoshBAN" pitchFamily="2" charset="0"/>
              </a:rPr>
              <a:t>১। গাণিতিক গড় ব্যাখ্যা করতে পারবে;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গাণিতিক গড়ের সূত্র বর্ণনা করতে পারবে;</a:t>
            </a:r>
          </a:p>
          <a:p>
            <a:r>
              <a:rPr lang="bn-IN" sz="2800" dirty="0" smtClean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৩। গাণিতিক সূত্রের সাহায্যে গড় নির্ণয় করতে পারবে;</a:t>
            </a:r>
          </a:p>
          <a:p>
            <a:r>
              <a:rPr lang="bn-IN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৪। গড় নির্ণয় করে সমস্যা সমাধান করতে পারবে।</a:t>
            </a:r>
          </a:p>
          <a:p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1219200" y="381000"/>
            <a:ext cx="6019800" cy="838200"/>
          </a:xfrm>
          <a:prstGeom prst="ribbon">
            <a:avLst/>
          </a:prstGeom>
          <a:solidFill>
            <a:srgbClr val="CCFF99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18211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883228"/>
            <a:ext cx="18288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1426028"/>
            <a:ext cx="18288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17" y="922049"/>
            <a:ext cx="18288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2111828"/>
            <a:ext cx="1828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654628"/>
            <a:ext cx="18288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1197428"/>
            <a:ext cx="18288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2198914"/>
            <a:ext cx="18288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741714"/>
            <a:ext cx="1828800" cy="1371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1284514"/>
            <a:ext cx="1828800" cy="1371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2427514"/>
            <a:ext cx="1828800" cy="1371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970314"/>
            <a:ext cx="1828800" cy="1371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513114"/>
            <a:ext cx="1828800" cy="1371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590800"/>
            <a:ext cx="1828800" cy="1371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133600"/>
            <a:ext cx="182880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76400"/>
            <a:ext cx="1828800" cy="1371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819400"/>
            <a:ext cx="1828800" cy="1371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362200"/>
            <a:ext cx="1828800" cy="13716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905000"/>
            <a:ext cx="1828800" cy="1371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429" y="511628"/>
            <a:ext cx="1828800" cy="137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29" y="740228"/>
            <a:ext cx="1828800" cy="1371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6829" y="838200"/>
            <a:ext cx="1828800" cy="13716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1055914"/>
            <a:ext cx="1828800" cy="1371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219200"/>
            <a:ext cx="1828800" cy="1371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1447800"/>
            <a:ext cx="1828800" cy="1371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229" y="598714"/>
            <a:ext cx="1828800" cy="1371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990600"/>
            <a:ext cx="1828800" cy="13716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114" y="533400"/>
            <a:ext cx="1828800" cy="1371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023339" y="5105400"/>
            <a:ext cx="5086647" cy="584775"/>
          </a:xfrm>
          <a:prstGeom prst="rect">
            <a:avLst/>
          </a:prstGeom>
          <a:solidFill>
            <a:srgbClr val="CCFF66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প্রত্যেক স্তম্ভে টিফিন বক্সের সংখ্যা ৪টি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023339" y="5791200"/>
            <a:ext cx="508664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গাণিতিক গড়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23338" y="4419600"/>
            <a:ext cx="5086649" cy="584775"/>
          </a:xfrm>
          <a:prstGeom prst="rect">
            <a:avLst/>
          </a:prstGeom>
          <a:solidFill>
            <a:srgbClr val="CFFC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৬টি স্তম্ভে ২৪টি টিফিন বক্স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023338" y="3766457"/>
            <a:ext cx="5086649" cy="584775"/>
          </a:xfrm>
          <a:prstGeom prst="rect">
            <a:avLst/>
          </a:prstGeom>
          <a:solidFill>
            <a:srgbClr val="F0E1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সারিতে মোট ৬টি স্তম্ভ আছে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82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451985"/>
              </p:ext>
            </p:extLst>
          </p:nvPr>
        </p:nvGraphicFramePr>
        <p:xfrm>
          <a:off x="3046535" y="1842195"/>
          <a:ext cx="2974729" cy="3749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0714"/>
                <a:gridCol w="1354015"/>
              </a:tblGrid>
              <a:tr h="520005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উৎপাদন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খ</a:t>
                      </a:r>
                      <a:r>
                        <a:rPr lang="en-US" sz="2400" baseline="0" dirty="0" err="1" smtClean="0"/>
                        <a:t>রচ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/>
                        <a:t>গণ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</a:tr>
              <a:tr h="2621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2-6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</a:tr>
              <a:tr h="2621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6-10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</a:tr>
              <a:tr h="2621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10-14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</a:tr>
              <a:tr h="29731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14-18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</a:tr>
              <a:tr h="3208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18-22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</a:tr>
              <a:tr h="2621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22-26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</a:tr>
              <a:tr h="2621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26-30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</a:tr>
              <a:tr h="262153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30-34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>
                        <a:solidFill>
                          <a:srgbClr val="CCFF99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85800" y="457200"/>
            <a:ext cx="7696200" cy="1384995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সারণিতে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গড়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খরচ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8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321796"/>
                  </p:ext>
                </p:extLst>
              </p:nvPr>
            </p:nvGraphicFramePr>
            <p:xfrm>
              <a:off x="457200" y="381002"/>
              <a:ext cx="5638800" cy="589800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228005"/>
                    <a:gridCol w="1065811"/>
                    <a:gridCol w="1139586"/>
                    <a:gridCol w="1102699"/>
                    <a:gridCol w="1102699"/>
                  </a:tblGrid>
                  <a:tr h="1142593">
                    <a:tc>
                      <a:txBody>
                        <a:bodyPr/>
                        <a:lstStyle/>
                        <a:p>
                          <a:pPr marL="0" marR="0" indent="0" algn="ctr" defTabSz="548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err="1" smtClean="0"/>
                            <a:t>শ্রেণীব্যাপ্তি</a:t>
                          </a:r>
                          <a:endParaRPr lang="en-US" sz="2400" dirty="0" smtClean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548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 smtClean="0"/>
                        </a:p>
                        <a:p>
                          <a:pPr marL="0" marR="0" indent="0" algn="ctr" defTabSz="548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err="1" smtClean="0"/>
                            <a:t>শ্রেণীর</a:t>
                          </a:r>
                          <a:r>
                            <a:rPr lang="en-US" sz="1600" dirty="0" smtClean="0"/>
                            <a:t> </a:t>
                          </a:r>
                          <a:r>
                            <a:rPr lang="en-US" sz="1600" dirty="0" err="1" smtClean="0"/>
                            <a:t>মধ্যমান</a:t>
                          </a:r>
                          <a:r>
                            <a:rPr lang="en-US" sz="16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/>
                                </a:rPr>
                                <m:t>   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¡</m:t>
                              </m:r>
                            </m:oMath>
                          </a14:m>
                          <a:r>
                            <a:rPr lang="en-US" sz="1600" dirty="0"/>
                            <a:t> </a:t>
                          </a:r>
                        </a:p>
                        <a:p>
                          <a:endParaRPr lang="en-US" sz="1600" dirty="0">
                            <a:latin typeface="NikoshBAN" panose="02000000000000000000" pitchFamily="2" charset="0"/>
                            <a:cs typeface="NikoshBAN" panose="02000000000000000000" pitchFamily="2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548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baseline="0" dirty="0" smtClean="0"/>
                            <a:t>গণ </a:t>
                          </a:r>
                          <a:r>
                            <a:rPr lang="en-US" baseline="0" dirty="0" err="1" smtClean="0"/>
                            <a:t>সংখ্য</a:t>
                          </a:r>
                          <a:r>
                            <a:rPr lang="en-US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600" smtClean="0">
                                  <a:latin typeface="Cambria Math"/>
                                </a:rPr>
                                <m:t>¡</m:t>
                              </m:r>
                            </m:oMath>
                          </a14:m>
                          <a:endParaRPr lang="en-US" sz="2800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548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 smtClean="0"/>
                            <a:t>u</a:t>
                          </a: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latin typeface="Cambria Math"/>
                                </a:rPr>
                                <m:t>¡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r>
                            <a:rPr lang="en-US" sz="1800" dirty="0" smtClean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80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𝒙</m:t>
                                  </m:r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¡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dirty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dirty="0" smtClean="0"/>
                                    <m:t>−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1800" dirty="0"/>
                                    <m:t> </m:t>
                                  </m:r>
                                  <m:r>
                                    <a:rPr lang="en-US" sz="1800" dirty="0" smtClean="0">
                                      <a:latin typeface="Cambria Math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1800" smtClean="0">
                                      <a:latin typeface="Cambria Math"/>
                                    </a:rPr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548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US" sz="180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800" smtClean="0">
                                  <a:latin typeface="Cambria Math"/>
                                </a:rPr>
                                <m:t>¡</m:t>
                              </m:r>
                              <m:r>
                                <a:rPr lang="en-US" sz="1800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en-US" sz="1800" smtClean="0">
                                  <a:latin typeface="Cambria Math"/>
                                </a:rPr>
                                <m:t>¡</m:t>
                              </m:r>
                            </m:oMath>
                          </a14:m>
                          <a:r>
                            <a:rPr lang="en-US" sz="1800" dirty="0"/>
                            <a:t> </a:t>
                          </a:r>
                          <a:endParaRPr lang="en-US" sz="3200" dirty="0"/>
                        </a:p>
                        <a:p>
                          <a:endParaRPr lang="en-US" dirty="0"/>
                        </a:p>
                        <a:p>
                          <a:pPr marL="0" marR="0" indent="0" algn="l" defTabSz="548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2-6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6-10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10-14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-42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14-18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-47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18-22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   ←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22-26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26-30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30-34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মোট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= 188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1100" smtClean="0">
                                  <a:latin typeface="Cambria Math"/>
                                </a:rPr>
                                <m:t>∑</m:t>
                              </m:r>
                              <m:r>
                                <a:rPr lang="en-US" sz="1100" smtClean="0">
                                  <a:latin typeface="Cambria Math"/>
                                </a:rPr>
                                <m:t>𝑓</m:t>
                              </m:r>
                              <m:r>
                                <a:rPr lang="en-US" sz="1100" smtClean="0">
                                  <a:latin typeface="Cambria Math"/>
                                </a:rPr>
                                <m:t>¡</m:t>
                              </m:r>
                              <m:r>
                                <a:rPr lang="en-US" sz="1100" smtClean="0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sz="1100" smtClean="0">
                                  <a:latin typeface="Cambria Math"/>
                                </a:rPr>
                                <m:t>¡</m:t>
                              </m:r>
                            </m:oMath>
                          </a14:m>
                          <a:r>
                            <a:rPr lang="en-US" dirty="0" smtClean="0"/>
                            <a:t>=-37</a:t>
                          </a:r>
                          <a:endParaRPr lang="en-US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31321796"/>
                  </p:ext>
                </p:extLst>
              </p:nvPr>
            </p:nvGraphicFramePr>
            <p:xfrm>
              <a:off x="457200" y="381002"/>
              <a:ext cx="5638800" cy="5898003"/>
            </p:xfrm>
            <a:graphic>
              <a:graphicData uri="http://schemas.openxmlformats.org/drawingml/2006/table">
                <a:tbl>
                  <a:tblPr firstRow="1" bandRow="1">
                    <a:tableStyleId>{93296810-A885-4BE3-A3E7-6D5BEEA58F35}</a:tableStyleId>
                  </a:tblPr>
                  <a:tblGrid>
                    <a:gridCol w="1228005"/>
                    <a:gridCol w="1065811"/>
                    <a:gridCol w="1139586"/>
                    <a:gridCol w="1102699"/>
                    <a:gridCol w="1102699"/>
                  </a:tblGrid>
                  <a:tr h="1310640">
                    <a:tc>
                      <a:txBody>
                        <a:bodyPr/>
                        <a:lstStyle/>
                        <a:p>
                          <a:pPr marL="0" marR="0" indent="0" algn="ctr" defTabSz="54864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 err="1" smtClean="0"/>
                            <a:t>শ্রেণীব্যাপ্তি</a:t>
                          </a:r>
                          <a:endParaRPr lang="en-US" sz="2400" dirty="0" smtClean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14857" t="-3256" r="-313714" b="-35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01070" t="-3256" r="-193583" b="-35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11050" t="-3256" r="-100000" b="-350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1050" t="-3256" b="-350233"/>
                          </a:stretch>
                        </a:blipFill>
                      </a:tcPr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2-6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-4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6-10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10-14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-42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14-18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47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-47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18-22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20   ← a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52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22-26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36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26-30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19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38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30-34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32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3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9</a:t>
                          </a:r>
                          <a:endParaRPr lang="en-US" dirty="0"/>
                        </a:p>
                      </a:txBody>
                      <a:tcPr/>
                    </a:tc>
                  </a:tr>
                  <a:tr h="50970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/>
                            <a:t>মোট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n</a:t>
                          </a:r>
                          <a:r>
                            <a:rPr lang="en-US" baseline="0" dirty="0" smtClean="0"/>
                            <a:t> </a:t>
                          </a:r>
                          <a:r>
                            <a:rPr lang="en-US" dirty="0" smtClean="0"/>
                            <a:t>= 188</a:t>
                          </a:r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11050" t="-1059524" b="-11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705600" y="765668"/>
                <a:ext cx="2438400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 </a:t>
                </a:r>
                <a14:m>
                  <m:oMath xmlns:m="http://schemas.openxmlformats.org/officeDocument/2006/math"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</a:rPr>
                  <a:t> = 20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∑</m:t>
                    </m:r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¡</m:t>
                    </m:r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¡ </m:t>
                    </m:r>
                  </m:oMath>
                </a14:m>
                <a:r>
                  <a:rPr lang="en-US" sz="2000" dirty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</a:rPr>
                  <a:t>= -37</a:t>
                </a:r>
              </a:p>
              <a:p>
                <a:r>
                  <a:rPr lang="en-US" sz="2000" dirty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</a:rPr>
                  <a:t> = 188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          </m:t>
                    </m:r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000" i="1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</a:rPr>
                  <a:t>= 4 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765668"/>
                <a:ext cx="2438400" cy="1384995"/>
              </a:xfrm>
              <a:prstGeom prst="rect">
                <a:avLst/>
              </a:prstGeom>
              <a:blipFill rotWithShape="1">
                <a:blip r:embed="rId5"/>
                <a:stretch>
                  <a:fillRect l="-3750" t="-3524" b="-70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019800" y="2857080"/>
                <a:ext cx="3124200" cy="1594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57048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</a:t>
                </a:r>
                <a:r>
                  <a:rPr kumimoji="0" lang="en-US" sz="2000" b="0" i="0" u="none" strike="noStrike" kern="0" cap="none" spc="0" normalizeH="0" baseline="0" noProof="0" dirty="0" err="1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গড়</a:t>
                </a:r>
                <a:r>
                  <a:rPr kumimoji="0" lang="en-US" sz="2000" b="0" i="0" u="none" strike="noStrike" kern="0" cap="none" spc="0" normalizeH="0" baseline="0" noProof="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𝑎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∑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¡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kumimoji="0" lang="en-US" sz="2000" b="0" i="1" u="none" strike="noStrike" kern="0" cap="none" spc="0" normalizeH="0" baseline="0" noProof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¡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×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kumimoji="0" lang="en-US" sz="2000" b="0" i="0" u="none" strike="noStrike" kern="0" cap="none" spc="0" normalizeH="0" baseline="0" noProof="0" dirty="0" smtClean="0">
                  <a:ln>
                    <a:solidFill>
                      <a:srgbClr val="0070C0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  <a:latin typeface="NikoshBAN" panose="02000000000000000000" pitchFamily="2" charset="0"/>
                </a:endParaRPr>
              </a:p>
              <a:p>
                <a:pPr marL="0" marR="0" lvl="0" indent="0" algn="ctr" defTabSz="57048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           </a:t>
                </a:r>
                <a14:m>
                  <m:oMath xmlns:m="http://schemas.openxmlformats.org/officeDocument/2006/math">
                    <m:r>
                      <a:rPr kumimoji="0" lang="en-US" sz="2000" b="0" i="1" u="none" strike="noStrike" kern="0" cap="none" spc="0" normalizeH="0" baseline="0" noProof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20+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0" cap="none" spc="0" normalizeH="0" baseline="0" noProof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</m:ctrlPr>
                      </m:fPr>
                      <m:num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kumimoji="0" lang="en-US" sz="2000" b="0" i="1" u="none" strike="noStrike" kern="0" cap="none" spc="0" normalizeH="0" baseline="0" noProof="0" smtClean="0">
                            <a:ln>
                              <a:solidFill>
                                <a:srgbClr val="0070C0"/>
                              </a:solidFill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188</m:t>
                        </m:r>
                      </m:den>
                    </m:f>
                    <m:r>
                      <a:rPr kumimoji="0" lang="en-US" sz="2000" b="0" i="1" u="none" strike="noStrike" kern="0" cap="none" spc="0" normalizeH="0" baseline="0" noProof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×</m:t>
                    </m:r>
                    <m:r>
                      <a:rPr kumimoji="0" lang="en-US" sz="2000" b="0" i="1" u="none" strike="noStrike" kern="0" cap="none" spc="0" normalizeH="0" baseline="0" noProof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kumimoji="0" lang="en-US" sz="2000" b="0" i="0" u="none" strike="noStrike" kern="0" cap="none" spc="0" normalizeH="0" baseline="0" noProof="0" dirty="0" smtClean="0">
                  <a:ln>
                    <a:solidFill>
                      <a:srgbClr val="0070C0"/>
                    </a:solidFill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  <a:p>
                <a:pPr marL="0" marR="0" lvl="0" indent="0" algn="ctr" defTabSz="57048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   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20-0.79</a:t>
                </a:r>
              </a:p>
              <a:p>
                <a:pPr marL="0" marR="0" lvl="0" indent="0" algn="ctr" defTabSz="570484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000" b="0" i="0" u="none" strike="noStrike" kern="0" cap="none" spc="0" normalizeH="0" baseline="0" noProof="0" smtClean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r>
                      <a:rPr kumimoji="0" lang="en-US" sz="2000" b="0" i="1" u="none" strike="noStrike" kern="0" cap="none" spc="0" normalizeH="0" baseline="0" noProof="0">
                        <a:ln>
                          <a:solidFill>
                            <a:srgbClr val="0070C0"/>
                          </a:solidFill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kumimoji="0" lang="en-US" sz="2000" b="0" i="0" u="none" strike="noStrike" kern="0" cap="none" spc="0" normalizeH="0" baseline="0" noProof="0" dirty="0" smtClean="0">
                    <a:ln>
                      <a:solidFill>
                        <a:srgbClr val="0070C0"/>
                      </a:solidFill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 19.21</a:t>
                </a:r>
                <a:endPara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2857080"/>
                <a:ext cx="3124200" cy="1594539"/>
              </a:xfrm>
              <a:prstGeom prst="rect">
                <a:avLst/>
              </a:prstGeom>
              <a:blipFill rotWithShape="1">
                <a:blip r:embed="rId6"/>
                <a:stretch>
                  <a:fillRect b="-61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60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930</Words>
  <Application>Microsoft Office PowerPoint</Application>
  <PresentationFormat>On-screen Show (4:3)</PresentationFormat>
  <Paragraphs>368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MARUF</dc:creator>
  <cp:lastModifiedBy>MARUF</cp:lastModifiedBy>
  <cp:revision>62</cp:revision>
  <dcterms:created xsi:type="dcterms:W3CDTF">2006-08-16T00:00:00Z</dcterms:created>
  <dcterms:modified xsi:type="dcterms:W3CDTF">2020-12-17T20:47:05Z</dcterms:modified>
</cp:coreProperties>
</file>