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6" r:id="rId8"/>
    <p:sldId id="265" r:id="rId9"/>
    <p:sldId id="263" r:id="rId10"/>
    <p:sldId id="308" r:id="rId11"/>
    <p:sldId id="278" r:id="rId12"/>
    <p:sldId id="295" r:id="rId13"/>
    <p:sldId id="296" r:id="rId14"/>
    <p:sldId id="297" r:id="rId15"/>
    <p:sldId id="298" r:id="rId16"/>
    <p:sldId id="299" r:id="rId17"/>
    <p:sldId id="300" r:id="rId18"/>
    <p:sldId id="303" r:id="rId19"/>
    <p:sldId id="304" r:id="rId20"/>
    <p:sldId id="305" r:id="rId21"/>
    <p:sldId id="306" r:id="rId22"/>
    <p:sldId id="307" r:id="rId23"/>
    <p:sldId id="288" r:id="rId24"/>
    <p:sldId id="289" r:id="rId25"/>
    <p:sldId id="290" r:id="rId26"/>
    <p:sldId id="25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54088-0AC9-4308-8469-DB42F93FC8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D0731E-3313-4933-87E6-21B40F5DAE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02C606-0206-4151-A9FF-D641BF964EEE}"/>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5" name="Footer Placeholder 4">
            <a:extLst>
              <a:ext uri="{FF2B5EF4-FFF2-40B4-BE49-F238E27FC236}">
                <a16:creationId xmlns:a16="http://schemas.microsoft.com/office/drawing/2014/main" id="{0C186AA6-8E81-4964-A0D1-D36EE16BF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62C29-A078-4337-9C1B-BF812CD43FE8}"/>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2543789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F4139-D8E1-472F-BDF3-E0D06E26D0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9F94E0-4C5D-43B0-9FC6-C00B0B2C64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6048C-A18B-42C6-AC41-C7C3EA2B1499}"/>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5" name="Footer Placeholder 4">
            <a:extLst>
              <a:ext uri="{FF2B5EF4-FFF2-40B4-BE49-F238E27FC236}">
                <a16:creationId xmlns:a16="http://schemas.microsoft.com/office/drawing/2014/main" id="{A73D5352-FD44-47AD-BAB6-A3A80C27FD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464729-4E9F-4053-A88B-1FC3883B2FA1}"/>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420655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2A26A9-3A5B-4E57-84F6-20CF8E4511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0A59EB-E7D5-4C7A-8F71-C26E380192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2E5A7-0F1F-4CC7-AB7F-362AC6525287}"/>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5" name="Footer Placeholder 4">
            <a:extLst>
              <a:ext uri="{FF2B5EF4-FFF2-40B4-BE49-F238E27FC236}">
                <a16:creationId xmlns:a16="http://schemas.microsoft.com/office/drawing/2014/main" id="{5A3124D0-599D-421B-A2FF-4840C7C55A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E24BE-A2AF-4446-8C36-CB84F90F461C}"/>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351876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E166-86DB-499D-B669-8C11B6209D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24FF6B-71AC-452B-A27D-6DEA6F99C0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68DCA-EA6D-4A14-A2C0-8E7372DB8A0B}"/>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5" name="Footer Placeholder 4">
            <a:extLst>
              <a:ext uri="{FF2B5EF4-FFF2-40B4-BE49-F238E27FC236}">
                <a16:creationId xmlns:a16="http://schemas.microsoft.com/office/drawing/2014/main" id="{4131D709-5E8F-49B5-99E1-A7010E84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0F7167-76BB-4696-8BF9-81D81AD5589D}"/>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426118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700A0-9176-4E02-BD2C-63F93EA530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86B36C-31F9-407B-B04A-923786DA2F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E21762-A940-47D2-AB94-28118DC225F8}"/>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5" name="Footer Placeholder 4">
            <a:extLst>
              <a:ext uri="{FF2B5EF4-FFF2-40B4-BE49-F238E27FC236}">
                <a16:creationId xmlns:a16="http://schemas.microsoft.com/office/drawing/2014/main" id="{EF8E4ABD-325B-459E-B95E-15B86E5452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941D0-A872-4070-8DE7-16EDB64AAF6B}"/>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239666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E52C4-E913-445F-9A1A-71D2BB114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610F82-0EC6-4372-B70D-DE2BF430D7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C5E780-FFC6-4ED7-BE32-AFF4CE0CC7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AEE21E-6629-401A-B3F7-2279C7A6ED5B}"/>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6" name="Footer Placeholder 5">
            <a:extLst>
              <a:ext uri="{FF2B5EF4-FFF2-40B4-BE49-F238E27FC236}">
                <a16:creationId xmlns:a16="http://schemas.microsoft.com/office/drawing/2014/main" id="{C18E3B46-037F-4C32-9FCC-1AA47D0781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4BB03-5680-46CD-88F4-65968C7EF547}"/>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326753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F25C-25E9-409B-B3E0-892633C18E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76B1BD-96F8-4228-B5B8-E8AFD1A23F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E516E4-0026-4F33-84CF-A60447B4AC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D59666-DACF-446A-9EC9-CC769F982A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8095E4-8498-41D1-A9B7-8A45037A1D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6F66BE-C1F8-474C-A091-3EEAE9AA7C5A}"/>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8" name="Footer Placeholder 7">
            <a:extLst>
              <a:ext uri="{FF2B5EF4-FFF2-40B4-BE49-F238E27FC236}">
                <a16:creationId xmlns:a16="http://schemas.microsoft.com/office/drawing/2014/main" id="{1AA3E7DF-7FBE-48C2-8279-1666FC6200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7B1FCD-835B-4E81-BA53-1DB5859845DF}"/>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107954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37F34-CF7C-4C95-8F6E-56367717BA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090A9E-3872-4FF3-BE95-1AA0E32506B6}"/>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4" name="Footer Placeholder 3">
            <a:extLst>
              <a:ext uri="{FF2B5EF4-FFF2-40B4-BE49-F238E27FC236}">
                <a16:creationId xmlns:a16="http://schemas.microsoft.com/office/drawing/2014/main" id="{9ED91AAE-EBC6-49D0-AD2A-5D1E89C88E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5749CC-9A69-496D-9B1D-66A5CFB0DC10}"/>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25408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A8D182-2E3D-4F9B-878A-68A99BC15396}"/>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3" name="Footer Placeholder 2">
            <a:extLst>
              <a:ext uri="{FF2B5EF4-FFF2-40B4-BE49-F238E27FC236}">
                <a16:creationId xmlns:a16="http://schemas.microsoft.com/office/drawing/2014/main" id="{35E0F8F0-DBD0-4200-AEE6-A709A1E580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414C4D-F12E-49B4-B968-C8506ED86E96}"/>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165486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DE0-E887-4260-8030-0BC842CA17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3BB4D0-1D59-4AE3-A9BD-3F77FB2DC3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3283A5-4B8F-4C42-9F3D-81ED100F4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9038E8-7131-4F8B-A0DD-B49D957EB323}"/>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6" name="Footer Placeholder 5">
            <a:extLst>
              <a:ext uri="{FF2B5EF4-FFF2-40B4-BE49-F238E27FC236}">
                <a16:creationId xmlns:a16="http://schemas.microsoft.com/office/drawing/2014/main" id="{60A61AF3-EA8E-491A-9547-1D70F0212C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065B0C-16C3-4513-9072-EA0A9B8F9638}"/>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199212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91F3D-7A60-4AA0-BB8E-1B0D25B073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F0E920-3694-40CB-9822-7C5708C898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6ADEDA-69CE-4192-A4EB-68490D935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D1079F-181A-4F2E-9034-2144FAD15667}"/>
              </a:ext>
            </a:extLst>
          </p:cNvPr>
          <p:cNvSpPr>
            <a:spLocks noGrp="1"/>
          </p:cNvSpPr>
          <p:nvPr>
            <p:ph type="dt" sz="half" idx="10"/>
          </p:nvPr>
        </p:nvSpPr>
        <p:spPr/>
        <p:txBody>
          <a:bodyPr/>
          <a:lstStyle/>
          <a:p>
            <a:fld id="{FB91A977-BAD6-45D2-84B6-7F3FC097C896}" type="datetimeFigureOut">
              <a:rPr lang="en-US" smtClean="0"/>
              <a:t>12/15/2020</a:t>
            </a:fld>
            <a:endParaRPr lang="en-US"/>
          </a:p>
        </p:txBody>
      </p:sp>
      <p:sp>
        <p:nvSpPr>
          <p:cNvPr id="6" name="Footer Placeholder 5">
            <a:extLst>
              <a:ext uri="{FF2B5EF4-FFF2-40B4-BE49-F238E27FC236}">
                <a16:creationId xmlns:a16="http://schemas.microsoft.com/office/drawing/2014/main" id="{57A706F0-46D7-42A7-8D22-81718D5C1D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042DF6-D53D-477C-9587-D28601C52114}"/>
              </a:ext>
            </a:extLst>
          </p:cNvPr>
          <p:cNvSpPr>
            <a:spLocks noGrp="1"/>
          </p:cNvSpPr>
          <p:nvPr>
            <p:ph type="sldNum" sz="quarter" idx="12"/>
          </p:nvPr>
        </p:nvSpPr>
        <p:spPr/>
        <p:txBody>
          <a:bodyPr/>
          <a:lstStyle/>
          <a:p>
            <a:fld id="{9617F71D-8858-4DE7-AE61-164A0118A4C9}" type="slidenum">
              <a:rPr lang="en-US" smtClean="0"/>
              <a:t>‹#›</a:t>
            </a:fld>
            <a:endParaRPr lang="en-US"/>
          </a:p>
        </p:txBody>
      </p:sp>
    </p:spTree>
    <p:extLst>
      <p:ext uri="{BB962C8B-B14F-4D97-AF65-F5344CB8AC3E}">
        <p14:creationId xmlns:p14="http://schemas.microsoft.com/office/powerpoint/2010/main" val="79888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DF15B9-71E4-441B-85D0-10D750B1E6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176501-9F02-47F8-A3E9-145AD4F844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146E5-7419-4501-912B-80FE181941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1A977-BAD6-45D2-84B6-7F3FC097C896}" type="datetimeFigureOut">
              <a:rPr lang="en-US" smtClean="0"/>
              <a:t>12/15/2020</a:t>
            </a:fld>
            <a:endParaRPr lang="en-US"/>
          </a:p>
        </p:txBody>
      </p:sp>
      <p:sp>
        <p:nvSpPr>
          <p:cNvPr id="5" name="Footer Placeholder 4">
            <a:extLst>
              <a:ext uri="{FF2B5EF4-FFF2-40B4-BE49-F238E27FC236}">
                <a16:creationId xmlns:a16="http://schemas.microsoft.com/office/drawing/2014/main" id="{718BF22D-E90D-44BC-9064-00E80399D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152AC5-8E66-4BC0-95EF-0AD32276C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7F71D-8858-4DE7-AE61-164A0118A4C9}" type="slidenum">
              <a:rPr lang="en-US" smtClean="0"/>
              <a:t>‹#›</a:t>
            </a:fld>
            <a:endParaRPr lang="en-US"/>
          </a:p>
        </p:txBody>
      </p:sp>
    </p:spTree>
    <p:extLst>
      <p:ext uri="{BB962C8B-B14F-4D97-AF65-F5344CB8AC3E}">
        <p14:creationId xmlns:p14="http://schemas.microsoft.com/office/powerpoint/2010/main" val="2277612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17.jp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8" Type="http://schemas.openxmlformats.org/officeDocument/2006/relationships/image" Target="../media/image20.jpg"/><Relationship Id="rId3" Type="http://schemas.openxmlformats.org/officeDocument/2006/relationships/image" Target="../media/image2.jpg"/><Relationship Id="rId7" Type="http://schemas.openxmlformats.org/officeDocument/2006/relationships/image" Target="../media/image19.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8.jpg"/><Relationship Id="rId5" Type="http://schemas.openxmlformats.org/officeDocument/2006/relationships/image" Target="../media/image15.jpe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9.jpg"/><Relationship Id="rId5" Type="http://schemas.openxmlformats.org/officeDocument/2006/relationships/image" Target="../media/image15.jpe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20.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15.jpe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8.jpg"/><Relationship Id="rId5" Type="http://schemas.openxmlformats.org/officeDocument/2006/relationships/image" Target="../media/image15.jpeg"/><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15.jpe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8.jpg"/><Relationship Id="rId5" Type="http://schemas.openxmlformats.org/officeDocument/2006/relationships/image" Target="../media/image15.jpeg"/><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15.jpe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15.jpeg"/><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4.jpg"/><Relationship Id="rId5" Type="http://schemas.openxmlformats.org/officeDocument/2006/relationships/image" Target="../media/image15.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5.jpeg"/><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5.jpg"/><Relationship Id="rId5" Type="http://schemas.openxmlformats.org/officeDocument/2006/relationships/image" Target="../media/image15.jpeg"/><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6.jpg"/><Relationship Id="rId5" Type="http://schemas.openxmlformats.org/officeDocument/2006/relationships/image" Target="../media/image15.jpeg"/><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27.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4.jpeg"/><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8.jpg"/><Relationship Id="rId5" Type="http://schemas.openxmlformats.org/officeDocument/2006/relationships/image" Target="../media/image4.jpeg"/><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9.jpg"/><Relationship Id="rId5" Type="http://schemas.openxmlformats.org/officeDocument/2006/relationships/image" Target="../media/image13.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jpg"/><Relationship Id="rId7" Type="http://schemas.openxmlformats.org/officeDocument/2006/relationships/image" Target="../media/image1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e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2.jpg"/><Relationship Id="rId7" Type="http://schemas.openxmlformats.org/officeDocument/2006/relationships/image" Target="../media/image14.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0.jpe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6.jpg"/><Relationship Id="rId5" Type="http://schemas.openxmlformats.org/officeDocument/2006/relationships/image" Target="../media/image14.jpe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4.jpe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98806"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3195" y="0"/>
            <a:ext cx="998806"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Preparation 8">
            <a:extLst>
              <a:ext uri="{FF2B5EF4-FFF2-40B4-BE49-F238E27FC236}">
                <a16:creationId xmlns:a16="http://schemas.microsoft.com/office/drawing/2014/main" id="{720252DC-AAC9-403C-8073-F762225DA7D5}"/>
              </a:ext>
            </a:extLst>
          </p:cNvPr>
          <p:cNvSpPr/>
          <p:nvPr/>
        </p:nvSpPr>
        <p:spPr>
          <a:xfrm>
            <a:off x="1294228" y="407963"/>
            <a:ext cx="8876714" cy="942535"/>
          </a:xfrm>
          <a:prstGeom prst="flowChartPreparation">
            <a:avLst/>
          </a:prstGeom>
          <a:blipFill>
            <a:blip r:embed="rId5"/>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4400" dirty="0">
                <a:latin typeface="NikoshBAN" panose="02000000000000000000" pitchFamily="2" charset="0"/>
                <a:cs typeface="NikoshBAN" panose="02000000000000000000" pitchFamily="2" charset="0"/>
              </a:rPr>
              <a:t>মাল্টিমিডিয়া ক্লাসে সবাইকে স্বাগতম </a:t>
            </a:r>
            <a:endParaRPr lang="en-US" sz="4400" dirty="0">
              <a:latin typeface="NikoshBAN" panose="02000000000000000000" pitchFamily="2" charset="0"/>
              <a:cs typeface="NikoshBAN" panose="02000000000000000000" pitchFamily="2" charset="0"/>
            </a:endParaRPr>
          </a:p>
        </p:txBody>
      </p:sp>
      <p:pic>
        <p:nvPicPr>
          <p:cNvPr id="11" name="Picture 10">
            <a:extLst>
              <a:ext uri="{FF2B5EF4-FFF2-40B4-BE49-F238E27FC236}">
                <a16:creationId xmlns:a16="http://schemas.microsoft.com/office/drawing/2014/main" id="{C539A104-D2A9-4C9C-9FE5-0EF71ED55A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32185" y="1505243"/>
            <a:ext cx="7484013" cy="45297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a:extLst>
              <a:ext uri="{FF2B5EF4-FFF2-40B4-BE49-F238E27FC236}">
                <a16:creationId xmlns:a16="http://schemas.microsoft.com/office/drawing/2014/main" id="{E47BAB1D-FCA4-45FD-9AE4-1AA6E5B450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4068"/>
            <a:ext cx="12192000" cy="6858000"/>
          </a:xfrm>
          <a:prstGeom prst="rect">
            <a:avLst/>
          </a:prstGeom>
        </p:spPr>
      </p:pic>
      <p:sp>
        <p:nvSpPr>
          <p:cNvPr id="12" name="TextBox 11">
            <a:extLst>
              <a:ext uri="{FF2B5EF4-FFF2-40B4-BE49-F238E27FC236}">
                <a16:creationId xmlns:a16="http://schemas.microsoft.com/office/drawing/2014/main" id="{8D7714AF-36B1-4951-8C7A-E7E14DD82535}"/>
              </a:ext>
            </a:extLst>
          </p:cNvPr>
          <p:cNvSpPr txBox="1"/>
          <p:nvPr/>
        </p:nvSpPr>
        <p:spPr>
          <a:xfrm>
            <a:off x="2532185" y="1856935"/>
            <a:ext cx="6639950" cy="1569660"/>
          </a:xfrm>
          <a:prstGeom prst="rect">
            <a:avLst/>
          </a:prstGeom>
          <a:noFill/>
        </p:spPr>
        <p:txBody>
          <a:bodyPr wrap="square" rtlCol="0">
            <a:spAutoFit/>
          </a:bodyPr>
          <a:lstStyle/>
          <a:p>
            <a:r>
              <a:rPr lang="en-US" sz="9600" b="1" i="1" dirty="0">
                <a:solidFill>
                  <a:srgbClr val="7030A0"/>
                </a:solidFill>
                <a:latin typeface="NikoshBAN" panose="02000000000000000000" pitchFamily="2" charset="0"/>
                <a:cs typeface="NikoshBAN" panose="02000000000000000000" pitchFamily="2" charset="0"/>
              </a:rPr>
              <a:t>W</a:t>
            </a:r>
            <a:r>
              <a:rPr lang="bn-BD" sz="9600" b="1" i="1" dirty="0">
                <a:solidFill>
                  <a:srgbClr val="7030A0"/>
                </a:solidFill>
                <a:latin typeface="NikoshBAN" panose="02000000000000000000" pitchFamily="2" charset="0"/>
                <a:cs typeface="NikoshBAN" panose="02000000000000000000" pitchFamily="2" charset="0"/>
              </a:rPr>
              <a:t>ellcome </a:t>
            </a:r>
            <a:endParaRPr lang="en-US" sz="9600" b="1" i="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18071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4128869" y="215681"/>
            <a:ext cx="4332849" cy="1015663"/>
          </a:xfrm>
          <a:prstGeom prst="rect">
            <a:avLst/>
          </a:prstGeom>
          <a:noFill/>
        </p:spPr>
        <p:txBody>
          <a:bodyPr wrap="square" rtlCol="0">
            <a:spAutoFit/>
          </a:bodyPr>
          <a:lstStyle/>
          <a:p>
            <a:r>
              <a:rPr lang="bn-BD" sz="6000" b="1" u="sng" dirty="0">
                <a:solidFill>
                  <a:srgbClr val="00B050"/>
                </a:solidFill>
                <a:latin typeface="NikoshBAN" panose="02000000000000000000" pitchFamily="2" charset="0"/>
                <a:cs typeface="NikoshBAN" panose="02000000000000000000" pitchFamily="2" charset="0"/>
              </a:rPr>
              <a:t> জোড়ায় কাজ </a:t>
            </a:r>
            <a:endParaRPr lang="en-US" sz="6000" b="1" u="sng" dirty="0">
              <a:solidFill>
                <a:srgbClr val="00B050"/>
              </a:solidFill>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37B874B7-893D-4594-8E4F-6A164E5C6D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4738" y="1575582"/>
            <a:ext cx="4107767" cy="3108959"/>
          </a:xfrm>
          <a:prstGeom prst="rect">
            <a:avLst/>
          </a:prstGeom>
          <a:ln w="228600" cap="sq" cmpd="thickThin">
            <a:solidFill>
              <a:srgbClr val="000000"/>
            </a:solidFill>
            <a:prstDash val="solid"/>
            <a:miter lim="800000"/>
          </a:ln>
          <a:effectLst>
            <a:innerShdw blurRad="76200">
              <a:srgbClr val="000000"/>
            </a:innerShdw>
          </a:effectLst>
        </p:spPr>
      </p:pic>
      <p:sp>
        <p:nvSpPr>
          <p:cNvPr id="11" name="TextBox 10">
            <a:extLst>
              <a:ext uri="{FF2B5EF4-FFF2-40B4-BE49-F238E27FC236}">
                <a16:creationId xmlns:a16="http://schemas.microsoft.com/office/drawing/2014/main" id="{74C60E0B-037F-4B72-A0B8-54107476EADD}"/>
              </a:ext>
            </a:extLst>
          </p:cNvPr>
          <p:cNvSpPr txBox="1"/>
          <p:nvPr/>
        </p:nvSpPr>
        <p:spPr>
          <a:xfrm>
            <a:off x="8314006" y="1041009"/>
            <a:ext cx="2630659" cy="7078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bn-BD" sz="4000" dirty="0">
                <a:latin typeface="NikoshBAN" panose="02000000000000000000" pitchFamily="2" charset="0"/>
                <a:cs typeface="NikoshBAN" panose="02000000000000000000" pitchFamily="2" charset="0"/>
              </a:rPr>
              <a:t>সময়-৭মিনিট </a:t>
            </a:r>
            <a:endParaRPr lang="en-US" sz="4000"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A8C3B31E-ADA8-4BC6-B83F-D6505959B922}"/>
              </a:ext>
            </a:extLst>
          </p:cNvPr>
          <p:cNvSpPr txBox="1"/>
          <p:nvPr/>
        </p:nvSpPr>
        <p:spPr>
          <a:xfrm>
            <a:off x="5514535" y="2447778"/>
            <a:ext cx="5641146"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4000" dirty="0">
                <a:latin typeface="NikoshBAN" panose="02000000000000000000" pitchFamily="2" charset="0"/>
                <a:cs typeface="NikoshBAN" panose="02000000000000000000" pitchFamily="2" charset="0"/>
              </a:rPr>
              <a:t>পরিবারের কার্যাবলী সম্পর্কে তোমরা কি জান লিখ?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082213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solidFill>
                  <a:srgbClr val="00B050"/>
                </a:solidFill>
                <a:latin typeface="NikoshBAN" panose="02000000000000000000" pitchFamily="2" charset="0"/>
                <a:cs typeface="NikoshBAN" panose="02000000000000000000" pitchFamily="2" charset="0"/>
              </a:rPr>
              <a:t>পরিবারের শ্রেণী বিভাগ  সম্পর্কে </a:t>
            </a:r>
            <a:endParaRPr lang="en-US" sz="4400" b="1" u="sng" dirty="0">
              <a:solidFill>
                <a:srgbClr val="00B050"/>
              </a:solidFill>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4F7DD1EA-1EF6-4CAE-AB1E-6D4A06DD9DBE}"/>
              </a:ext>
            </a:extLst>
          </p:cNvPr>
          <p:cNvSpPr txBox="1"/>
          <p:nvPr/>
        </p:nvSpPr>
        <p:spPr>
          <a:xfrm>
            <a:off x="1512278" y="5175088"/>
            <a:ext cx="875010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3600" dirty="0">
                <a:latin typeface="NikoshBAN" panose="02000000000000000000" pitchFamily="2" charset="0"/>
                <a:cs typeface="NikoshBAN" panose="02000000000000000000" pitchFamily="2" charset="0"/>
              </a:rPr>
              <a:t>পরিবারের জন্য শ্রেণীবিভাগ তিন প্রকার যথা-১) বংশগনণা, ২) পারিবারিক কাঠামো এবং ৩) বৈবাহিক অবস্থা।</a:t>
            </a:r>
            <a:endParaRPr lang="en-US" sz="3600"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C1C6C972-CFBF-4324-9DCA-7C57A0D7DBB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1298" y="1393696"/>
            <a:ext cx="3900709" cy="27281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a:extLst>
              <a:ext uri="{FF2B5EF4-FFF2-40B4-BE49-F238E27FC236}">
                <a16:creationId xmlns:a16="http://schemas.microsoft.com/office/drawing/2014/main" id="{AD30EA89-875C-4201-AC4C-3E52E615627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9993" y="1322363"/>
            <a:ext cx="3205969" cy="29542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7" name="Picture 16">
            <a:extLst>
              <a:ext uri="{FF2B5EF4-FFF2-40B4-BE49-F238E27FC236}">
                <a16:creationId xmlns:a16="http://schemas.microsoft.com/office/drawing/2014/main" id="{B6CA16EB-AAA3-4C1A-92A0-75845FA5580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55329" y="1360285"/>
            <a:ext cx="3102074" cy="29162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8" name="TextBox 17">
            <a:extLst>
              <a:ext uri="{FF2B5EF4-FFF2-40B4-BE49-F238E27FC236}">
                <a16:creationId xmlns:a16="http://schemas.microsoft.com/office/drawing/2014/main" id="{FA25DB9E-FDCA-4C6D-9D9B-4AF85F5C9038}"/>
              </a:ext>
            </a:extLst>
          </p:cNvPr>
          <p:cNvSpPr txBox="1"/>
          <p:nvPr/>
        </p:nvSpPr>
        <p:spPr>
          <a:xfrm>
            <a:off x="1181686" y="4403188"/>
            <a:ext cx="1927275" cy="646331"/>
          </a:xfrm>
          <a:prstGeom prst="rect">
            <a:avLst/>
          </a:prstGeom>
          <a:solidFill>
            <a:srgbClr val="FFFF00"/>
          </a:solidFill>
        </p:spPr>
        <p:txBody>
          <a:bodyPr wrap="square" rtlCol="0">
            <a:spAutoFit/>
          </a:bodyPr>
          <a:lstStyle/>
          <a:p>
            <a:r>
              <a:rPr lang="bn-BD" sz="3600" b="1" dirty="0">
                <a:latin typeface="NikoshBAN" panose="02000000000000000000" pitchFamily="2" charset="0"/>
                <a:cs typeface="NikoshBAN" panose="02000000000000000000" pitchFamily="2" charset="0"/>
              </a:rPr>
              <a:t>বংশগণনা  </a:t>
            </a:r>
            <a:endParaRPr lang="en-US" sz="3600" b="1" dirty="0">
              <a:latin typeface="NikoshBAN" panose="02000000000000000000" pitchFamily="2" charset="0"/>
              <a:cs typeface="NikoshBAN" panose="02000000000000000000" pitchFamily="2" charset="0"/>
            </a:endParaRPr>
          </a:p>
        </p:txBody>
      </p:sp>
      <p:sp>
        <p:nvSpPr>
          <p:cNvPr id="19" name="TextBox 18">
            <a:extLst>
              <a:ext uri="{FF2B5EF4-FFF2-40B4-BE49-F238E27FC236}">
                <a16:creationId xmlns:a16="http://schemas.microsoft.com/office/drawing/2014/main" id="{AD90D2CF-ECB2-4A54-8B1A-65403FE4A265}"/>
              </a:ext>
            </a:extLst>
          </p:cNvPr>
          <p:cNvSpPr txBox="1"/>
          <p:nvPr/>
        </p:nvSpPr>
        <p:spPr>
          <a:xfrm>
            <a:off x="4704909" y="4429500"/>
            <a:ext cx="1927275" cy="461665"/>
          </a:xfrm>
          <a:prstGeom prst="rect">
            <a:avLst/>
          </a:prstGeom>
          <a:solidFill>
            <a:srgbClr val="FF0000"/>
          </a:solidFill>
        </p:spPr>
        <p:txBody>
          <a:bodyPr wrap="square" rtlCol="0">
            <a:spAutoFit/>
          </a:bodyPr>
          <a:lstStyle/>
          <a:p>
            <a:r>
              <a:rPr lang="bn-BD" sz="2400" b="1" dirty="0">
                <a:latin typeface="NikoshBAN" panose="02000000000000000000" pitchFamily="2" charset="0"/>
                <a:cs typeface="NikoshBAN" panose="02000000000000000000" pitchFamily="2" charset="0"/>
              </a:rPr>
              <a:t>পারিবারি কাঠামো   </a:t>
            </a:r>
            <a:endParaRPr lang="en-US" sz="2400" b="1" dirty="0">
              <a:latin typeface="NikoshBAN" panose="02000000000000000000" pitchFamily="2" charset="0"/>
              <a:cs typeface="NikoshBAN" panose="02000000000000000000" pitchFamily="2" charset="0"/>
            </a:endParaRPr>
          </a:p>
        </p:txBody>
      </p:sp>
      <p:sp>
        <p:nvSpPr>
          <p:cNvPr id="20" name="TextBox 19">
            <a:extLst>
              <a:ext uri="{FF2B5EF4-FFF2-40B4-BE49-F238E27FC236}">
                <a16:creationId xmlns:a16="http://schemas.microsoft.com/office/drawing/2014/main" id="{D5DCBE13-5A08-4E98-92AB-452FDCB92871}"/>
              </a:ext>
            </a:extLst>
          </p:cNvPr>
          <p:cNvSpPr txBox="1"/>
          <p:nvPr/>
        </p:nvSpPr>
        <p:spPr>
          <a:xfrm>
            <a:off x="8579825" y="4401236"/>
            <a:ext cx="1927275" cy="523220"/>
          </a:xfrm>
          <a:prstGeom prst="rect">
            <a:avLst/>
          </a:prstGeom>
          <a:solidFill>
            <a:srgbClr val="00B050"/>
          </a:solidFill>
        </p:spPr>
        <p:txBody>
          <a:bodyPr wrap="square" rtlCol="0">
            <a:spAutoFit/>
          </a:bodyPr>
          <a:lstStyle/>
          <a:p>
            <a:r>
              <a:rPr lang="bn-BD" sz="2800" b="1" dirty="0">
                <a:latin typeface="NikoshBAN" panose="02000000000000000000" pitchFamily="2" charset="0"/>
                <a:cs typeface="NikoshBAN" panose="02000000000000000000" pitchFamily="2" charset="0"/>
              </a:rPr>
              <a:t>বৈবাহিক অবস্থা   </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7792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additive="base">
                                        <p:cTn id="44" dur="500" fill="hold"/>
                                        <p:tgtEl>
                                          <p:spTgt spid="2"/>
                                        </p:tgtEl>
                                        <p:attrNameLst>
                                          <p:attrName>ppt_x</p:attrName>
                                        </p:attrNameLst>
                                      </p:cBhvr>
                                      <p:tavLst>
                                        <p:tav tm="0">
                                          <p:val>
                                            <p:strVal val="#ppt_x"/>
                                          </p:val>
                                        </p:tav>
                                        <p:tav tm="100000">
                                          <p:val>
                                            <p:strVal val="#ppt_x"/>
                                          </p:val>
                                        </p:tav>
                                      </p:tavLst>
                                    </p:anim>
                                    <p:anim calcmode="lin" valueType="num">
                                      <p:cBhvr additive="base">
                                        <p:cTn id="4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ppt_x"/>
                                          </p:val>
                                        </p:tav>
                                        <p:tav tm="100000">
                                          <p:val>
                                            <p:strVal val="#ppt_x"/>
                                          </p:val>
                                        </p:tav>
                                      </p:tavLst>
                                    </p:anim>
                                    <p:anim calcmode="lin" valueType="num">
                                      <p:cBhvr additive="base">
                                        <p:cTn id="5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18"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solidFill>
                  <a:srgbClr val="00B050"/>
                </a:solidFill>
                <a:latin typeface="NikoshBAN" panose="02000000000000000000" pitchFamily="2" charset="0"/>
                <a:cs typeface="NikoshBAN" panose="02000000000000000000" pitchFamily="2" charset="0"/>
              </a:rPr>
              <a:t>পরিবারের শ্রেণী বিভাগ  সম্পর্কে </a:t>
            </a:r>
            <a:endParaRPr lang="en-US" sz="4400" b="1" u="sng" dirty="0">
              <a:solidFill>
                <a:srgbClr val="00B050"/>
              </a:solidFill>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0BE5C542-BFB1-451C-8569-253BE6C57BF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9993" y="1547446"/>
            <a:ext cx="4529798" cy="4572000"/>
          </a:xfrm>
          <a:prstGeom prst="rect">
            <a:avLst/>
          </a:prstGeom>
          <a:ln w="88900" cap="sq" cmpd="thickThin">
            <a:solidFill>
              <a:srgbClr val="000000"/>
            </a:solidFill>
            <a:prstDash val="solid"/>
            <a:miter lim="800000"/>
          </a:ln>
          <a:effectLst>
            <a:innerShdw blurRad="76200">
              <a:srgbClr val="000000"/>
            </a:innerShdw>
          </a:effectLst>
        </p:spPr>
      </p:pic>
      <p:sp>
        <p:nvSpPr>
          <p:cNvPr id="9" name="TextBox 8">
            <a:extLst>
              <a:ext uri="{FF2B5EF4-FFF2-40B4-BE49-F238E27FC236}">
                <a16:creationId xmlns:a16="http://schemas.microsoft.com/office/drawing/2014/main" id="{70BB8F41-CC9B-4D86-BE5B-C88F64BAE42E}"/>
              </a:ext>
            </a:extLst>
          </p:cNvPr>
          <p:cNvSpPr txBox="1"/>
          <p:nvPr/>
        </p:nvSpPr>
        <p:spPr>
          <a:xfrm>
            <a:off x="5627077" y="1688123"/>
            <a:ext cx="5734930"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3200" b="1" u="sng" dirty="0">
                <a:solidFill>
                  <a:srgbClr val="FF0000"/>
                </a:solidFill>
                <a:latin typeface="NikoshBAN" panose="02000000000000000000" pitchFamily="2" charset="0"/>
                <a:cs typeface="NikoshBAN" panose="02000000000000000000" pitchFamily="2" charset="0"/>
              </a:rPr>
              <a:t>(১)বংশগণনা ; </a:t>
            </a:r>
            <a:r>
              <a:rPr lang="bn-BD" sz="3200" b="1" u="sng" dirty="0">
                <a:latin typeface="NikoshBAN" panose="02000000000000000000" pitchFamily="2" charset="0"/>
                <a:cs typeface="NikoshBAN" panose="02000000000000000000" pitchFamily="2" charset="0"/>
              </a:rPr>
              <a:t>এ নাইতি ভিত্তিতে পরিবারকে দুই ভাগে বভাগ করা যায়।যথা-পিতৃতাত্তিক পরিবার, মাতৃত্তাতিক পরিবার। পিতৃত্তাতিক পঋবারে সন্তান্রা পিতার বংশ পরিচয়ে পরিচিত হয় এবং পিতা পরিবারে নেতৃত্ব দেন।আমাদের দেশের অধিকাংশ পরিবার এ ধরনের এবং মা পরিবারে নেতৃত্ব দেন </a:t>
            </a:r>
            <a:endParaRPr lang="en-US" sz="3200" b="1"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32893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nodeType="clickEffect">
                                  <p:stCondLst>
                                    <p:cond delay="0"/>
                                  </p:stCondLst>
                                  <p:childTnLst>
                                    <p:anim calcmode="discrete" valueType="str">
                                      <p:cBhvr>
                                        <p:cTn id="6" dur="1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36" presetClass="emph" presetSubtype="0" fill="hold" grpId="0" nodeType="clickEffect">
                                  <p:stCondLst>
                                    <p:cond delay="0"/>
                                  </p:stCondLst>
                                  <p:iterate type="lt">
                                    <p:tmPct val="10000"/>
                                  </p:iterate>
                                  <p:childTnLst>
                                    <p:animScale>
                                      <p:cBhvr>
                                        <p:cTn id="10" dur="250" autoRev="1" fill="hold">
                                          <p:stCondLst>
                                            <p:cond delay="0"/>
                                          </p:stCondLst>
                                        </p:cTn>
                                        <p:tgtEl>
                                          <p:spTgt spid="9"/>
                                        </p:tgtEl>
                                      </p:cBhvr>
                                      <p:to x="80000" y="100000"/>
                                    </p:animScale>
                                    <p:anim by="(#ppt_w*0.10)" calcmode="lin" valueType="num">
                                      <p:cBhvr>
                                        <p:cTn id="11" dur="250" autoRev="1" fill="hold">
                                          <p:stCondLst>
                                            <p:cond delay="0"/>
                                          </p:stCondLst>
                                        </p:cTn>
                                        <p:tgtEl>
                                          <p:spTgt spid="9"/>
                                        </p:tgtEl>
                                        <p:attrNameLst>
                                          <p:attrName>ppt_x</p:attrName>
                                        </p:attrNameLst>
                                      </p:cBhvr>
                                    </p:anim>
                                    <p:anim by="(-#ppt_w*0.10)" calcmode="lin" valueType="num">
                                      <p:cBhvr>
                                        <p:cTn id="12" dur="250" autoRev="1" fill="hold">
                                          <p:stCondLst>
                                            <p:cond delay="0"/>
                                          </p:stCondLst>
                                        </p:cTn>
                                        <p:tgtEl>
                                          <p:spTgt spid="9"/>
                                        </p:tgtEl>
                                        <p:attrNameLst>
                                          <p:attrName>ppt_y</p:attrName>
                                        </p:attrNameLst>
                                      </p:cBhvr>
                                    </p:anim>
                                    <p:animRot by="-480000">
                                      <p:cBhvr>
                                        <p:cTn id="13" dur="250" autoRev="1"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solidFill>
                  <a:srgbClr val="00B050"/>
                </a:solidFill>
                <a:latin typeface="NikoshBAN" panose="02000000000000000000" pitchFamily="2" charset="0"/>
                <a:cs typeface="NikoshBAN" panose="02000000000000000000" pitchFamily="2" charset="0"/>
              </a:rPr>
              <a:t>পরিবারের শ্রেণী বিভাগ  সম্পর্কে </a:t>
            </a:r>
            <a:endParaRPr lang="en-US" sz="4400" b="1" u="sng" dirty="0">
              <a:solidFill>
                <a:srgbClr val="00B050"/>
              </a:solidFill>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2700A05C-80B4-4486-9634-6728C8A6493B}"/>
              </a:ext>
            </a:extLst>
          </p:cNvPr>
          <p:cNvSpPr txBox="1"/>
          <p:nvPr/>
        </p:nvSpPr>
        <p:spPr>
          <a:xfrm>
            <a:off x="4754880" y="1590923"/>
            <a:ext cx="6400800" cy="4031873"/>
          </a:xfrm>
          <a:prstGeom prst="rect">
            <a:avLst/>
          </a:prstGeom>
          <a:blipFill>
            <a:blip r:embed="rId6"/>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3200" dirty="0">
                <a:solidFill>
                  <a:srgbClr val="FF0000"/>
                </a:solidFill>
                <a:latin typeface="NikoshBAN" panose="02000000000000000000" pitchFamily="2" charset="0"/>
                <a:cs typeface="NikoshBAN" panose="02000000000000000000" pitchFamily="2" charset="0"/>
              </a:rPr>
              <a:t>(২) পারিবারিক </a:t>
            </a:r>
            <a:r>
              <a:rPr lang="bn-BD" sz="3200" b="1" dirty="0">
                <a:solidFill>
                  <a:srgbClr val="FF0000"/>
                </a:solidFill>
                <a:latin typeface="NikoshBAN" panose="02000000000000000000" pitchFamily="2" charset="0"/>
                <a:cs typeface="NikoshBAN" panose="02000000000000000000" pitchFamily="2" charset="0"/>
              </a:rPr>
              <a:t>কাঠামোঃ</a:t>
            </a:r>
            <a:r>
              <a:rPr lang="bn-BD" sz="3200" b="1" dirty="0">
                <a:latin typeface="NikoshBAN" panose="02000000000000000000" pitchFamily="2" charset="0"/>
                <a:cs typeface="NikoshBAN" panose="02000000000000000000" pitchFamily="2" charset="0"/>
              </a:rPr>
              <a:t>পারিবারিক গঠন ও কাঠামোর ভিত্তিতে পরিবারকে দুই শ্রেণীতে ভাগ করা যায়, যথা-একক পরিবার , যৌথ পরিবার। একক পরিবার হলো মা-বাবা-ভাই-বোন নিয়ে গঠিত এ পরিবারে এ দরনের পরিবা ছোট অয়ে থাকে যৌথ পরিবার হলো মা,বাবা,ভাই,বোন দাদা-দাদি, চাচা-চাচীও অন্যান্য পরিজন একত্রে বসবাস করে ।যৌথ পরিবা হলো বড় পরিবার।  </a:t>
            </a:r>
            <a:endParaRPr lang="en-US" sz="3200" b="1"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6597A022-BDE0-4140-8A0C-95D7F4BC25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6320" y="1590923"/>
            <a:ext cx="3437206" cy="38392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0" name="TextBox 9">
            <a:extLst>
              <a:ext uri="{FF2B5EF4-FFF2-40B4-BE49-F238E27FC236}">
                <a16:creationId xmlns:a16="http://schemas.microsoft.com/office/drawing/2014/main" id="{83AB15EC-88BB-4C88-8DD8-25D2214C2CA4}"/>
              </a:ext>
            </a:extLst>
          </p:cNvPr>
          <p:cNvSpPr txBox="1"/>
          <p:nvPr/>
        </p:nvSpPr>
        <p:spPr>
          <a:xfrm>
            <a:off x="1153551" y="5622796"/>
            <a:ext cx="3038621" cy="584775"/>
          </a:xfrm>
          <a:prstGeom prst="rect">
            <a:avLst/>
          </a:prstGeom>
          <a:solidFill>
            <a:srgbClr val="FFC000"/>
          </a:solidFill>
        </p:spPr>
        <p:txBody>
          <a:bodyPr wrap="square" rtlCol="0">
            <a:spAutoFit/>
          </a:bodyPr>
          <a:lstStyle/>
          <a:p>
            <a:r>
              <a:rPr lang="bn-BD" sz="3200" dirty="0">
                <a:latin typeface="NikoshBAN" panose="02000000000000000000" pitchFamily="2" charset="0"/>
                <a:cs typeface="NikoshBAN" panose="02000000000000000000" pitchFamily="2" charset="0"/>
              </a:rPr>
              <a:t>পারিবারিক কাঠামো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86578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6" presetClass="emph" presetSubtype="0" fill="hold" grpId="0" nodeType="clickEffect">
                                  <p:stCondLst>
                                    <p:cond delay="0"/>
                                  </p:stCondLst>
                                  <p:iterate type="lt">
                                    <p:tmPct val="10000"/>
                                  </p:iterate>
                                  <p:childTnLst>
                                    <p:animScale>
                                      <p:cBhvr>
                                        <p:cTn id="24" dur="250" autoRev="1" fill="hold">
                                          <p:stCondLst>
                                            <p:cond delay="0"/>
                                          </p:stCondLst>
                                        </p:cTn>
                                        <p:tgtEl>
                                          <p:spTgt spid="2"/>
                                        </p:tgtEl>
                                      </p:cBhvr>
                                      <p:to x="80000" y="100000"/>
                                    </p:animScale>
                                    <p:anim by="(#ppt_w*0.10)" calcmode="lin" valueType="num">
                                      <p:cBhvr>
                                        <p:cTn id="25" dur="250" autoRev="1" fill="hold">
                                          <p:stCondLst>
                                            <p:cond delay="0"/>
                                          </p:stCondLst>
                                        </p:cTn>
                                        <p:tgtEl>
                                          <p:spTgt spid="2"/>
                                        </p:tgtEl>
                                        <p:attrNameLst>
                                          <p:attrName>ppt_x</p:attrName>
                                        </p:attrNameLst>
                                      </p:cBhvr>
                                    </p:anim>
                                    <p:anim by="(-#ppt_w*0.10)" calcmode="lin" valueType="num">
                                      <p:cBhvr>
                                        <p:cTn id="26" dur="250" autoRev="1" fill="hold">
                                          <p:stCondLst>
                                            <p:cond delay="0"/>
                                          </p:stCondLst>
                                        </p:cTn>
                                        <p:tgtEl>
                                          <p:spTgt spid="2"/>
                                        </p:tgtEl>
                                        <p:attrNameLst>
                                          <p:attrName>ppt_y</p:attrName>
                                        </p:attrNameLst>
                                      </p:cBhvr>
                                    </p:anim>
                                    <p:animRot by="-480000">
                                      <p:cBhvr>
                                        <p:cTn id="27" dur="250" autoRev="1"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solidFill>
                  <a:srgbClr val="00B050"/>
                </a:solidFill>
                <a:latin typeface="NikoshBAN" panose="02000000000000000000" pitchFamily="2" charset="0"/>
                <a:cs typeface="NikoshBAN" panose="02000000000000000000" pitchFamily="2" charset="0"/>
              </a:rPr>
              <a:t>পরিবারের শ্রেণী বিভাগ  সম্পর্কে </a:t>
            </a:r>
            <a:endParaRPr lang="en-US" sz="4400" b="1" u="sng" dirty="0">
              <a:solidFill>
                <a:srgbClr val="00B050"/>
              </a:solidFill>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43B5D949-918E-4D96-99C8-84104654B8B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08961" y="1384903"/>
            <a:ext cx="6330461" cy="3247556"/>
          </a:xfrm>
          <a:prstGeom prst="snip2DiagRect">
            <a:avLst>
              <a:gd name="adj1" fmla="val 39063"/>
              <a:gd name="adj2" fmla="val 35294"/>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9" name="TextBox 8">
            <a:extLst>
              <a:ext uri="{FF2B5EF4-FFF2-40B4-BE49-F238E27FC236}">
                <a16:creationId xmlns:a16="http://schemas.microsoft.com/office/drawing/2014/main" id="{E5C35E13-38B4-4438-A63E-458D310FAE2F}"/>
              </a:ext>
            </a:extLst>
          </p:cNvPr>
          <p:cNvSpPr txBox="1"/>
          <p:nvPr/>
        </p:nvSpPr>
        <p:spPr>
          <a:xfrm>
            <a:off x="1969477" y="4684542"/>
            <a:ext cx="9186203"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3600" dirty="0">
                <a:latin typeface="NikoshBAN" panose="02000000000000000000" pitchFamily="2" charset="0"/>
                <a:cs typeface="NikoshBAN" panose="02000000000000000000" pitchFamily="2" charset="0"/>
              </a:rPr>
              <a:t>3)=বৈবাহিক সূত্রঃ বৈবাহিক সূত্রের ভিত্তিতে তিন ধরনের পরিবার লক্ষ্য করা যায়। যথা-একপত্নীক,বহপত্নীক,বহুপতি পরিবার।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01865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ircle(in)">
                                      <p:cBhvr>
                                        <p:cTn id="2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solidFill>
                  <a:srgbClr val="00B050"/>
                </a:solidFill>
                <a:latin typeface="NikoshBAN" panose="02000000000000000000" pitchFamily="2" charset="0"/>
                <a:cs typeface="NikoshBAN" panose="02000000000000000000" pitchFamily="2" charset="0"/>
              </a:rPr>
              <a:t>পরিবারের শ্রেণী বিভাগ  সম্পর্কে </a:t>
            </a:r>
            <a:endParaRPr lang="en-US" sz="4400" b="1" u="sng" dirty="0">
              <a:solidFill>
                <a:srgbClr val="00B050"/>
              </a:solidFill>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C36958FC-D90A-4893-B603-06475FBD6546}"/>
              </a:ext>
            </a:extLst>
          </p:cNvPr>
          <p:cNvSpPr txBox="1"/>
          <p:nvPr/>
        </p:nvSpPr>
        <p:spPr>
          <a:xfrm>
            <a:off x="1589649" y="1716258"/>
            <a:ext cx="9326880" cy="3416320"/>
          </a:xfrm>
          <a:prstGeom prst="rect">
            <a:avLst/>
          </a:prstGeom>
          <a:blipFill>
            <a:blip r:embed="rId6"/>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3600" dirty="0">
                <a:latin typeface="NikoshBAN" panose="02000000000000000000" pitchFamily="2" charset="0"/>
                <a:cs typeface="NikoshBAN" panose="02000000000000000000" pitchFamily="2" charset="0"/>
              </a:rPr>
              <a:t>=একপত্নীক পরিবারে একজন স্বামীর একজন স্ত্রী থাকে ।আর বহুপত্নীক পরিবার হলো তাদের পরিবারে একজন স্বামীর একাধিক স্ত্রী থাকে। আমাদের সমাজের অধিকাংশ  পরিবার একপত্নীক, তবে বহুপত্নীক পরিবার ও কদাচিৎ দেখা যায়।বহুপতি  পরিবারে একজন স্ত্রীর একাধিক স্বামী থাকে ।বাংলাদেশে এই ধরনের পরিবার দেখা যায় না।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804351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solidFill>
                  <a:srgbClr val="00B050"/>
                </a:solidFill>
                <a:latin typeface="NikoshBAN" panose="02000000000000000000" pitchFamily="2" charset="0"/>
                <a:cs typeface="NikoshBAN" panose="02000000000000000000" pitchFamily="2" charset="0"/>
              </a:rPr>
              <a:t>পরিবারের শ্রেণী বিভাগ  সম্পর্কে </a:t>
            </a:r>
            <a:endParaRPr lang="en-US" sz="4400" b="1" u="sng" dirty="0">
              <a:solidFill>
                <a:srgbClr val="00B050"/>
              </a:solidFill>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43B5D949-918E-4D96-99C8-84104654B8B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08961" y="1384903"/>
            <a:ext cx="6330461" cy="3247556"/>
          </a:xfrm>
          <a:prstGeom prst="snip2DiagRect">
            <a:avLst>
              <a:gd name="adj1" fmla="val 39063"/>
              <a:gd name="adj2" fmla="val 35294"/>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9" name="TextBox 8">
            <a:extLst>
              <a:ext uri="{FF2B5EF4-FFF2-40B4-BE49-F238E27FC236}">
                <a16:creationId xmlns:a16="http://schemas.microsoft.com/office/drawing/2014/main" id="{E5C35E13-38B4-4438-A63E-458D310FAE2F}"/>
              </a:ext>
            </a:extLst>
          </p:cNvPr>
          <p:cNvSpPr txBox="1"/>
          <p:nvPr/>
        </p:nvSpPr>
        <p:spPr>
          <a:xfrm>
            <a:off x="1969477" y="4684542"/>
            <a:ext cx="9186203"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3600" dirty="0">
                <a:latin typeface="NikoshBAN" panose="02000000000000000000" pitchFamily="2" charset="0"/>
                <a:cs typeface="NikoshBAN" panose="02000000000000000000" pitchFamily="2" charset="0"/>
              </a:rPr>
              <a:t>3)=বৈবাহিক সূত্রঃ বৈবাহিক সূত্রের ভিত্তিতে তিন ধরনের পরিবার লক্ষ্য করা যায়। যথা-একপত্তীক,বহুপত্তনীক,বহুপতি পরিবার।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76033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latin typeface="NikoshBAN" panose="02000000000000000000" pitchFamily="2" charset="0"/>
                <a:cs typeface="NikoshBAN" panose="02000000000000000000" pitchFamily="2" charset="0"/>
              </a:rPr>
              <a:t>পরিবারের কার্যাবলি  সম্পর্কে </a:t>
            </a:r>
            <a:endParaRPr lang="en-US" sz="4400" b="1" u="sng" dirty="0">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F50C226D-5037-4A3B-9B4C-365D46F981CC}"/>
              </a:ext>
            </a:extLst>
          </p:cNvPr>
          <p:cNvSpPr txBox="1"/>
          <p:nvPr/>
        </p:nvSpPr>
        <p:spPr>
          <a:xfrm>
            <a:off x="1463041" y="2099548"/>
            <a:ext cx="9692640" cy="3539430"/>
          </a:xfrm>
          <a:prstGeom prst="rect">
            <a:avLst/>
          </a:prstGeom>
          <a:blipFill>
            <a:blip r:embed="rId6"/>
            <a:tile tx="0" ty="0" sx="100000" sy="100000" flip="none" algn="tl"/>
          </a:blipFill>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bn-BD" sz="3200" b="1" dirty="0">
                <a:solidFill>
                  <a:schemeClr val="tx1"/>
                </a:solidFill>
                <a:latin typeface="NikoshBAN" panose="02000000000000000000" pitchFamily="2" charset="0"/>
                <a:cs typeface="NikoshBAN" panose="02000000000000000000" pitchFamily="2" charset="0"/>
              </a:rPr>
              <a:t>পরিবারে সদস্যের দ্বারা সুন্দর ও নিরাপদ জীবন গড়ে তোলার জন্য ;পরিবারর বহবিধ কাজ করে,। পরিবারে সাধারণত  যেসব ,কার্য সম্পাদন  করে ,সেগুলো নিম্নরুপ- </a:t>
            </a:r>
          </a:p>
          <a:p>
            <a:pPr algn="just"/>
            <a:r>
              <a:rPr lang="bn-BD" sz="3200" b="1" dirty="0">
                <a:solidFill>
                  <a:srgbClr val="7030A0"/>
                </a:solidFill>
                <a:latin typeface="NikoshBAN" panose="02000000000000000000" pitchFamily="2" charset="0"/>
                <a:cs typeface="NikoshBAN" panose="02000000000000000000" pitchFamily="2" charset="0"/>
              </a:rPr>
              <a:t>১) জৈবিক কাজঃ </a:t>
            </a:r>
            <a:r>
              <a:rPr lang="bn-BD" sz="3200" b="1" dirty="0">
                <a:solidFill>
                  <a:schemeClr val="tx1"/>
                </a:solidFill>
                <a:latin typeface="NikoshBAN" panose="02000000000000000000" pitchFamily="2" charset="0"/>
                <a:cs typeface="NikoshBAN" panose="02000000000000000000" pitchFamily="2" charset="0"/>
              </a:rPr>
              <a:t>আমাদের মা-বাবা বিবাহ বন্ধনে আবদ্ধ  হওয়ার ফলে আমরা জন্ম গ্রহন করেছি ,এবং তাদের দ্বারা লালিত-পালিত হচ্ছি।অতএব, সন্তান জন্মদান ও লালন-পালন করা পরিবারের  অন্যতম কাজ। পরিবারের এই ধরনের কাজকে জৈবিক কাজ বলে। </a:t>
            </a:r>
            <a:endParaRPr lang="en-US" sz="32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99400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xit" presetSubtype="0" accel="100000" fill="hold" grpId="0"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 calcmode="lin" valueType="num">
                                      <p:cBhvr>
                                        <p:cTn id="14" dur="500"/>
                                        <p:tgtEl>
                                          <p:spTgt spid="2"/>
                                        </p:tgtEl>
                                        <p:attrNameLst>
                                          <p:attrName>style.rotation</p:attrName>
                                        </p:attrNameLst>
                                      </p:cBhvr>
                                      <p:tavLst>
                                        <p:tav tm="0">
                                          <p:val>
                                            <p:fltVal val="0"/>
                                          </p:val>
                                        </p:tav>
                                        <p:tav tm="100000">
                                          <p:val>
                                            <p:fltVal val="360"/>
                                          </p:val>
                                        </p:tav>
                                      </p:tavLst>
                                    </p:anim>
                                    <p:animEffect transition="out" filter="fade">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latin typeface="NikoshBAN" panose="02000000000000000000" pitchFamily="2" charset="0"/>
                <a:cs typeface="NikoshBAN" panose="02000000000000000000" pitchFamily="2" charset="0"/>
              </a:rPr>
              <a:t>পরিবারের কার্যাবলি  সম্পর্কে </a:t>
            </a:r>
            <a:endParaRPr lang="en-US" sz="4400" b="1" u="sng" dirty="0">
              <a:latin typeface="NikoshBAN" panose="02000000000000000000" pitchFamily="2" charset="0"/>
              <a:cs typeface="NikoshBAN" panose="02000000000000000000" pitchFamily="2" charset="0"/>
            </a:endParaRPr>
          </a:p>
        </p:txBody>
      </p:sp>
      <p:pic>
        <p:nvPicPr>
          <p:cNvPr id="11" name="Picture 10">
            <a:extLst>
              <a:ext uri="{FF2B5EF4-FFF2-40B4-BE49-F238E27FC236}">
                <a16:creationId xmlns:a16="http://schemas.microsoft.com/office/drawing/2014/main" id="{48B02345-8671-43A0-AD9E-EFAB670674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13206" y="1541804"/>
            <a:ext cx="7638757" cy="31427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2" name="TextBox 11">
            <a:extLst>
              <a:ext uri="{FF2B5EF4-FFF2-40B4-BE49-F238E27FC236}">
                <a16:creationId xmlns:a16="http://schemas.microsoft.com/office/drawing/2014/main" id="{FE9A7CFE-0AE0-4E7A-B530-426776E519F4}"/>
              </a:ext>
            </a:extLst>
          </p:cNvPr>
          <p:cNvSpPr txBox="1"/>
          <p:nvPr/>
        </p:nvSpPr>
        <p:spPr>
          <a:xfrm>
            <a:off x="1409113" y="4772799"/>
            <a:ext cx="9746567" cy="1815882"/>
          </a:xfrm>
          <a:prstGeom prst="rect">
            <a:avLst/>
          </a:prstGeom>
          <a:blipFill>
            <a:blip r:embed="rId7"/>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2400" b="1" dirty="0">
                <a:solidFill>
                  <a:srgbClr val="FF0000"/>
                </a:solidFill>
                <a:latin typeface="NikoshBAN" panose="02000000000000000000" pitchFamily="2" charset="0"/>
                <a:cs typeface="NikoshBAN" panose="02000000000000000000" pitchFamily="2" charset="0"/>
              </a:rPr>
              <a:t>২</a:t>
            </a:r>
            <a:r>
              <a:rPr lang="bn-BD" sz="2800" b="1" dirty="0">
                <a:solidFill>
                  <a:srgbClr val="FF0000"/>
                </a:solidFill>
                <a:latin typeface="NikoshBAN" panose="02000000000000000000" pitchFamily="2" charset="0"/>
                <a:cs typeface="NikoshBAN" panose="02000000000000000000" pitchFamily="2" charset="0"/>
              </a:rPr>
              <a:t>) শিক্ষামূলক কাজঃ </a:t>
            </a:r>
            <a:r>
              <a:rPr lang="bn-BD" sz="2800" b="1" dirty="0">
                <a:latin typeface="NikoshBAN" panose="02000000000000000000" pitchFamily="2" charset="0"/>
                <a:cs typeface="NikoshBAN" panose="02000000000000000000" pitchFamily="2" charset="0"/>
              </a:rPr>
              <a:t>আমাদের মধ্যে অনেকে বিদ্যালয়ের যাওয়ার পূর্বে পরিবারের বর্নমালার সাথে পরিচিত হয়। তাছ্রা মা-বাবা ভাই বোন ও পরিবারের অন্যান্য সদস্যদের পারস্পারিক সহায়তার  সততা, শিষ্টাচার, উদারতা,নিয়মানুর্বর্তিতা ইত্যাদি মানবিক গুনাবলি শিক্ষা লাভের প্রতি প্রথম সুযোগ সৃষ্টি হয়</a:t>
            </a:r>
            <a:r>
              <a:rPr lang="bn-BD" sz="2800" dirty="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37946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latin typeface="NikoshBAN" panose="02000000000000000000" pitchFamily="2" charset="0"/>
                <a:cs typeface="NikoshBAN" panose="02000000000000000000" pitchFamily="2" charset="0"/>
              </a:rPr>
              <a:t>পরিবারের কার্যাবলি  সম্পর্কে </a:t>
            </a:r>
            <a:endParaRPr lang="en-US" sz="4400" b="1" u="sng"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E2459855-0DDB-48A7-BF33-EDE04BD9D94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47778" y="1360284"/>
            <a:ext cx="6879101" cy="3169513"/>
          </a:xfrm>
          <a:prstGeom prst="snip2DiagRect">
            <a:avLst>
              <a:gd name="adj1" fmla="val 35508"/>
              <a:gd name="adj2" fmla="val 28651"/>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0" name="TextBox 9">
            <a:extLst>
              <a:ext uri="{FF2B5EF4-FFF2-40B4-BE49-F238E27FC236}">
                <a16:creationId xmlns:a16="http://schemas.microsoft.com/office/drawing/2014/main" id="{F91761E1-7BF0-4143-9A3A-7579E5D6B9F0}"/>
              </a:ext>
            </a:extLst>
          </p:cNvPr>
          <p:cNvSpPr txBox="1"/>
          <p:nvPr/>
        </p:nvSpPr>
        <p:spPr>
          <a:xfrm>
            <a:off x="1589649" y="4684542"/>
            <a:ext cx="9566031" cy="1569660"/>
          </a:xfrm>
          <a:prstGeom prst="rect">
            <a:avLst/>
          </a:prstGeom>
          <a:blipFill>
            <a:blip r:embed="rId7"/>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2400" b="1" dirty="0">
                <a:solidFill>
                  <a:srgbClr val="FF0000"/>
                </a:solidFill>
                <a:latin typeface="NikoshBAN" panose="02000000000000000000" pitchFamily="2" charset="0"/>
                <a:cs typeface="NikoshBAN" panose="02000000000000000000" pitchFamily="2" charset="0"/>
              </a:rPr>
              <a:t>৩) অর্থনৈতিক কাজঃ </a:t>
            </a:r>
            <a:r>
              <a:rPr lang="bn-BD" sz="2400" b="1" dirty="0">
                <a:latin typeface="NikoshBAN" panose="02000000000000000000" pitchFamily="2" charset="0"/>
                <a:cs typeface="NikoshBAN" panose="02000000000000000000" pitchFamily="2" charset="0"/>
              </a:rPr>
              <a:t>পরিবারের সদস্যের দ্বারা খাদ্য, বস্ত্র, বাসস্থান, শিক্ষা, চিকিৎসা  ইত্যাদি প্রভূতি চাহিদা পুরুনের দায়িত্ব পরিবারের । পরিবারের সদস্যরা বিভিন্নভাবে অর্থ দ্বারা উপর্জনের মাধ্যমে এসব চাহিদা মিটিয়ে থাকে। পরিবারকে কেন্দ্র করে কুটির শিল্প,মৎস্যচাষ,কৃষিকাজ, পশুপালন,ইত্যাদি অর্থনৈতিক কাজ সম্পাদিত হয়।  </a:t>
            </a:r>
            <a:endParaRPr lang="en-US" sz="2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69969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xit" presetSubtype="0" accel="100000" fill="hold" grpId="0" nodeType="clickEffect">
                                  <p:stCondLst>
                                    <p:cond delay="0"/>
                                  </p:stCondLst>
                                  <p:childTnLst>
                                    <p:anim calcmode="lin" valueType="num">
                                      <p:cBhvr>
                                        <p:cTn id="20" dur="500"/>
                                        <p:tgtEl>
                                          <p:spTgt spid="10"/>
                                        </p:tgtEl>
                                        <p:attrNameLst>
                                          <p:attrName>ppt_w</p:attrName>
                                        </p:attrNameLst>
                                      </p:cBhvr>
                                      <p:tavLst>
                                        <p:tav tm="0">
                                          <p:val>
                                            <p:strVal val="ppt_w"/>
                                          </p:val>
                                        </p:tav>
                                        <p:tav tm="100000">
                                          <p:val>
                                            <p:fltVal val="0"/>
                                          </p:val>
                                        </p:tav>
                                      </p:tavLst>
                                    </p:anim>
                                    <p:anim calcmode="lin" valueType="num">
                                      <p:cBhvr>
                                        <p:cTn id="21" dur="500"/>
                                        <p:tgtEl>
                                          <p:spTgt spid="10"/>
                                        </p:tgtEl>
                                        <p:attrNameLst>
                                          <p:attrName>ppt_h</p:attrName>
                                        </p:attrNameLst>
                                      </p:cBhvr>
                                      <p:tavLst>
                                        <p:tav tm="0">
                                          <p:val>
                                            <p:strVal val="ppt_h"/>
                                          </p:val>
                                        </p:tav>
                                        <p:tav tm="100000">
                                          <p:val>
                                            <p:fltVal val="0"/>
                                          </p:val>
                                        </p:tav>
                                      </p:tavLst>
                                    </p:anim>
                                    <p:anim calcmode="lin" valueType="num">
                                      <p:cBhvr>
                                        <p:cTn id="22" dur="500"/>
                                        <p:tgtEl>
                                          <p:spTgt spid="10"/>
                                        </p:tgtEl>
                                        <p:attrNameLst>
                                          <p:attrName>style.rotation</p:attrName>
                                        </p:attrNameLst>
                                      </p:cBhvr>
                                      <p:tavLst>
                                        <p:tav tm="0">
                                          <p:val>
                                            <p:fltVal val="0"/>
                                          </p:val>
                                        </p:tav>
                                        <p:tav tm="100000">
                                          <p:val>
                                            <p:fltVal val="360"/>
                                          </p:val>
                                        </p:tav>
                                      </p:tavLst>
                                    </p:anim>
                                    <p:animEffect transition="out" filter="fade">
                                      <p:cBhvr>
                                        <p:cTn id="23" dur="500"/>
                                        <p:tgtEl>
                                          <p:spTgt spid="10"/>
                                        </p:tgtEl>
                                      </p:cBhvr>
                                    </p:animEffect>
                                    <p:set>
                                      <p:cBhvr>
                                        <p:cTn id="24"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576774"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15223" y="0"/>
            <a:ext cx="576777"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lowchart: Terminator 1">
            <a:extLst>
              <a:ext uri="{FF2B5EF4-FFF2-40B4-BE49-F238E27FC236}">
                <a16:creationId xmlns:a16="http://schemas.microsoft.com/office/drawing/2014/main" id="{FC0A05B0-C175-4CB6-A6E6-74F6C5692618}"/>
              </a:ext>
            </a:extLst>
          </p:cNvPr>
          <p:cNvSpPr/>
          <p:nvPr/>
        </p:nvSpPr>
        <p:spPr>
          <a:xfrm>
            <a:off x="4824046" y="379828"/>
            <a:ext cx="3120682" cy="942536"/>
          </a:xfrm>
          <a:prstGeom prst="flowChartTerminator">
            <a:avLst/>
          </a:prstGeom>
          <a:blipFill>
            <a:blip r:embed="rId5"/>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6600" dirty="0">
                <a:latin typeface="NikoshBAN" panose="02000000000000000000" pitchFamily="2" charset="0"/>
                <a:cs typeface="NikoshBAN" panose="02000000000000000000" pitchFamily="2" charset="0"/>
              </a:rPr>
              <a:t>পরিচিতি </a:t>
            </a:r>
            <a:endParaRPr lang="en-US" sz="6600" dirty="0">
              <a:latin typeface="NikoshBAN" panose="02000000000000000000" pitchFamily="2" charset="0"/>
              <a:cs typeface="NikoshBAN" panose="02000000000000000000" pitchFamily="2" charset="0"/>
            </a:endParaRPr>
          </a:p>
        </p:txBody>
      </p:sp>
      <p:sp>
        <p:nvSpPr>
          <p:cNvPr id="4" name="Flowchart: Decision 3">
            <a:extLst>
              <a:ext uri="{FF2B5EF4-FFF2-40B4-BE49-F238E27FC236}">
                <a16:creationId xmlns:a16="http://schemas.microsoft.com/office/drawing/2014/main" id="{81ADADFD-3C4E-4964-87B7-DF613135559B}"/>
              </a:ext>
            </a:extLst>
          </p:cNvPr>
          <p:cNvSpPr/>
          <p:nvPr/>
        </p:nvSpPr>
        <p:spPr>
          <a:xfrm>
            <a:off x="6203852" y="1322364"/>
            <a:ext cx="154745" cy="5155808"/>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5313894-6868-4C77-BA29-AB63E4561AB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47446" y="379828"/>
            <a:ext cx="2910911" cy="27291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4" name="Picture 13">
            <a:extLst>
              <a:ext uri="{FF2B5EF4-FFF2-40B4-BE49-F238E27FC236}">
                <a16:creationId xmlns:a16="http://schemas.microsoft.com/office/drawing/2014/main" id="{52B9FDAD-4E1E-4CE6-8470-4BCEBD7BE3B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60431" y="485335"/>
            <a:ext cx="2661285" cy="2623625"/>
          </a:xfrm>
          <a:prstGeom prst="ellipse">
            <a:avLst/>
          </a:prstGeom>
          <a:ln>
            <a:noFill/>
          </a:ln>
          <a:effectLst>
            <a:softEdge rad="112500"/>
          </a:effectLst>
        </p:spPr>
      </p:pic>
      <p:sp>
        <p:nvSpPr>
          <p:cNvPr id="15" name="TextBox 14">
            <a:extLst>
              <a:ext uri="{FF2B5EF4-FFF2-40B4-BE49-F238E27FC236}">
                <a16:creationId xmlns:a16="http://schemas.microsoft.com/office/drawing/2014/main" id="{4CE2EF81-CEC0-419A-A1E0-D681D441992F}"/>
              </a:ext>
            </a:extLst>
          </p:cNvPr>
          <p:cNvSpPr txBox="1"/>
          <p:nvPr/>
        </p:nvSpPr>
        <p:spPr>
          <a:xfrm>
            <a:off x="689317" y="3364289"/>
            <a:ext cx="5298832" cy="28315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4800" dirty="0">
                <a:solidFill>
                  <a:srgbClr val="00B050"/>
                </a:solidFill>
                <a:latin typeface="NikoshBAN" panose="02000000000000000000" pitchFamily="2" charset="0"/>
                <a:cs typeface="NikoshBAN" panose="02000000000000000000" pitchFamily="2" charset="0"/>
              </a:rPr>
              <a:t>  মোঃমেহেদুল ইসলাম</a:t>
            </a:r>
          </a:p>
          <a:p>
            <a:r>
              <a:rPr lang="bn-BD" sz="2800" dirty="0">
                <a:latin typeface="NikoshBAN" panose="02000000000000000000" pitchFamily="2" charset="0"/>
                <a:cs typeface="NikoshBAN" panose="02000000000000000000" pitchFamily="2" charset="0"/>
              </a:rPr>
              <a:t>          শারীরিক শিক্ষক</a:t>
            </a:r>
          </a:p>
          <a:p>
            <a:r>
              <a:rPr lang="bn-BD" sz="4400" dirty="0">
                <a:solidFill>
                  <a:srgbClr val="FF0000"/>
                </a:solidFill>
                <a:latin typeface="NikoshBAN" panose="02000000000000000000" pitchFamily="2" charset="0"/>
                <a:cs typeface="NikoshBAN" panose="02000000000000000000" pitchFamily="2" charset="0"/>
              </a:rPr>
              <a:t>   মাহমুদপুর উচ্চ বিদ্যালয়</a:t>
            </a:r>
          </a:p>
          <a:p>
            <a:r>
              <a:rPr lang="bn-BD" sz="4000" dirty="0">
                <a:latin typeface="NikoshBAN" panose="02000000000000000000" pitchFamily="2" charset="0"/>
                <a:cs typeface="NikoshBAN" panose="02000000000000000000" pitchFamily="2" charset="0"/>
              </a:rPr>
              <a:t>    ক্ষেতলাল,জয়পুরহাট</a:t>
            </a:r>
            <a:r>
              <a:rPr lang="bn-BD" dirty="0">
                <a:latin typeface="NikoshBAN" panose="02000000000000000000" pitchFamily="2" charset="0"/>
                <a:cs typeface="NikoshBAN" panose="02000000000000000000" pitchFamily="2" charset="0"/>
              </a:rPr>
              <a:t>।</a:t>
            </a:r>
          </a:p>
          <a:p>
            <a:r>
              <a:rPr lang="bn-BD" dirty="0">
                <a:latin typeface="NikoshBAN" panose="02000000000000000000" pitchFamily="2" charset="0"/>
                <a:cs typeface="NikoshBAN" panose="02000000000000000000" pitchFamily="2" charset="0"/>
              </a:rPr>
              <a:t>     mehedulislam190179@gmail.com</a:t>
            </a:r>
            <a:endParaRPr lang="en-US" dirty="0">
              <a:latin typeface="NikoshBAN" panose="02000000000000000000" pitchFamily="2" charset="0"/>
              <a:cs typeface="NikoshBAN" panose="02000000000000000000" pitchFamily="2" charset="0"/>
            </a:endParaRPr>
          </a:p>
        </p:txBody>
      </p:sp>
      <p:sp>
        <p:nvSpPr>
          <p:cNvPr id="16" name="TextBox 15">
            <a:extLst>
              <a:ext uri="{FF2B5EF4-FFF2-40B4-BE49-F238E27FC236}">
                <a16:creationId xmlns:a16="http://schemas.microsoft.com/office/drawing/2014/main" id="{B7001998-D514-4CDC-830A-FEE6E9475F2A}"/>
              </a:ext>
            </a:extLst>
          </p:cNvPr>
          <p:cNvSpPr txBox="1"/>
          <p:nvPr/>
        </p:nvSpPr>
        <p:spPr>
          <a:xfrm>
            <a:off x="6543890" y="3329121"/>
            <a:ext cx="5017477" cy="280076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3600" dirty="0">
                <a:solidFill>
                  <a:srgbClr val="C00000"/>
                </a:solidFill>
                <a:latin typeface="NikoshBAN" panose="02000000000000000000" pitchFamily="2" charset="0"/>
                <a:cs typeface="NikoshBAN" panose="02000000000000000000" pitchFamily="2" charset="0"/>
              </a:rPr>
              <a:t>শ্রেণী-নবম/দশম</a:t>
            </a:r>
          </a:p>
          <a:p>
            <a:r>
              <a:rPr lang="bn-BD" sz="3600" dirty="0">
                <a:solidFill>
                  <a:srgbClr val="00B050"/>
                </a:solidFill>
                <a:latin typeface="NikoshBAN" panose="02000000000000000000" pitchFamily="2" charset="0"/>
                <a:cs typeface="NikoshBAN" panose="02000000000000000000" pitchFamily="2" charset="0"/>
              </a:rPr>
              <a:t>বিষয়-পৌরনীতি ও নাগরিকতা </a:t>
            </a:r>
          </a:p>
          <a:p>
            <a:r>
              <a:rPr lang="bn-BD" sz="3600" dirty="0">
                <a:solidFill>
                  <a:srgbClr val="0070C0"/>
                </a:solidFill>
                <a:latin typeface="NikoshBAN" panose="02000000000000000000" pitchFamily="2" charset="0"/>
                <a:cs typeface="NikoshBAN" panose="02000000000000000000" pitchFamily="2" charset="0"/>
              </a:rPr>
              <a:t>পাঠ- ১ম</a:t>
            </a:r>
          </a:p>
          <a:p>
            <a:r>
              <a:rPr lang="bn-BD" sz="3600" dirty="0">
                <a:solidFill>
                  <a:schemeClr val="accent2">
                    <a:lumMod val="75000"/>
                  </a:schemeClr>
                </a:solidFill>
                <a:latin typeface="NikoshBAN" panose="02000000000000000000" pitchFamily="2" charset="0"/>
                <a:cs typeface="NikoshBAN" panose="02000000000000000000" pitchFamily="2" charset="0"/>
              </a:rPr>
              <a:t>সময়-৫০ মিনিট</a:t>
            </a:r>
          </a:p>
          <a:p>
            <a:r>
              <a:rPr lang="bn-BD" sz="3200" dirty="0">
                <a:latin typeface="NikoshBAN" panose="02000000000000000000" pitchFamily="2" charset="0"/>
                <a:cs typeface="NikoshBAN" panose="02000000000000000000" pitchFamily="2" charset="0"/>
              </a:rPr>
              <a:t>তারিখ-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389094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10"/>
                                        </p:tgtEl>
                                        <p:attrNameLst>
                                          <p:attrName>style.color</p:attrName>
                                        </p:attrNameLst>
                                      </p:cBhvr>
                                      <p:to>
                                        <a:schemeClr val="bg1"/>
                                      </p:to>
                                    </p:animClr>
                                    <p:animClr clrSpc="rgb" dir="cw">
                                      <p:cBhvr>
                                        <p:cTn id="7" dur="250" autoRev="1" fill="remove"/>
                                        <p:tgtEl>
                                          <p:spTgt spid="10"/>
                                        </p:tgtEl>
                                        <p:attrNameLst>
                                          <p:attrName>fillcolor</p:attrName>
                                        </p:attrNameLst>
                                      </p:cBhvr>
                                      <p:to>
                                        <a:schemeClr val="bg1"/>
                                      </p:to>
                                    </p:animClr>
                                    <p:set>
                                      <p:cBhvr>
                                        <p:cTn id="8" dur="250" autoRev="1" fill="remove"/>
                                        <p:tgtEl>
                                          <p:spTgt spid="10"/>
                                        </p:tgtEl>
                                        <p:attrNameLst>
                                          <p:attrName>fill.type</p:attrName>
                                        </p:attrNameLst>
                                      </p:cBhvr>
                                      <p:to>
                                        <p:strVal val="solid"/>
                                      </p:to>
                                    </p:set>
                                    <p:set>
                                      <p:cBhvr>
                                        <p:cTn id="9" dur="250" autoRev="1" fill="remove"/>
                                        <p:tgtEl>
                                          <p:spTgt spid="10"/>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1" presetClass="emph" presetSubtype="0" fill="hold" nodeType="clickEffect">
                                  <p:stCondLst>
                                    <p:cond delay="0"/>
                                  </p:stCondLst>
                                  <p:childTnLst>
                                    <p:animClr clrSpc="hsl" dir="cw">
                                      <p:cBhvr override="childStyle">
                                        <p:cTn id="13" dur="500" fill="hold"/>
                                        <p:tgtEl>
                                          <p:spTgt spid="10"/>
                                        </p:tgtEl>
                                        <p:attrNameLst>
                                          <p:attrName>style.color</p:attrName>
                                        </p:attrNameLst>
                                      </p:cBhvr>
                                      <p:by>
                                        <p:hsl h="7200000" s="0" l="0"/>
                                      </p:by>
                                    </p:animClr>
                                    <p:animClr clrSpc="hsl" dir="cw">
                                      <p:cBhvr>
                                        <p:cTn id="14" dur="500" fill="hold"/>
                                        <p:tgtEl>
                                          <p:spTgt spid="10"/>
                                        </p:tgtEl>
                                        <p:attrNameLst>
                                          <p:attrName>fillcolor</p:attrName>
                                        </p:attrNameLst>
                                      </p:cBhvr>
                                      <p:by>
                                        <p:hsl h="7200000" s="0" l="0"/>
                                      </p:by>
                                    </p:animClr>
                                    <p:animClr clrSpc="hsl" dir="cw">
                                      <p:cBhvr>
                                        <p:cTn id="15" dur="500" fill="hold"/>
                                        <p:tgtEl>
                                          <p:spTgt spid="10"/>
                                        </p:tgtEl>
                                        <p:attrNameLst>
                                          <p:attrName>stroke.color</p:attrName>
                                        </p:attrNameLst>
                                      </p:cBhvr>
                                      <p:by>
                                        <p:hsl h="7200000" s="0" l="0"/>
                                      </p:by>
                                    </p:animClr>
                                    <p:set>
                                      <p:cBhvr>
                                        <p:cTn id="16" dur="500" fill="hold"/>
                                        <p:tgtEl>
                                          <p:spTgt spid="10"/>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6" presetClass="emph" presetSubtype="0" fill="hold" grpId="0" nodeType="clickEffect">
                                  <p:stCondLst>
                                    <p:cond delay="0"/>
                                  </p:stCondLst>
                                  <p:iterate type="lt">
                                    <p:tmPct val="4000"/>
                                  </p:iterate>
                                  <p:childTnLst>
                                    <p:set>
                                      <p:cBhvr override="childStyle">
                                        <p:cTn id="20" dur="500" fill="hold"/>
                                        <p:tgtEl>
                                          <p:spTgt spid="15"/>
                                        </p:tgtEl>
                                        <p:attrNameLst>
                                          <p:attrName>style.color</p:attrName>
                                        </p:attrNameLst>
                                      </p:cBhvr>
                                      <p:to>
                                        <p:clrVal>
                                          <a:schemeClr val="accent2"/>
                                        </p:clrVal>
                                      </p:to>
                                    </p:set>
                                    <p:set>
                                      <p:cBhvr>
                                        <p:cTn id="21" dur="500" fill="hold"/>
                                        <p:tgtEl>
                                          <p:spTgt spid="15"/>
                                        </p:tgtEl>
                                        <p:attrNameLst>
                                          <p:attrName>fillcolor</p:attrName>
                                        </p:attrNameLst>
                                      </p:cBhvr>
                                      <p:to>
                                        <p:clrVal>
                                          <a:schemeClr val="accent2"/>
                                        </p:clrVal>
                                      </p:to>
                                    </p:set>
                                    <p:set>
                                      <p:cBhvr>
                                        <p:cTn id="22" dur="500" fill="hold"/>
                                        <p:tgtEl>
                                          <p:spTgt spid="15"/>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15" presetClass="emph" presetSubtype="0" grpId="0" nodeType="clickEffect">
                                  <p:stCondLst>
                                    <p:cond delay="0"/>
                                  </p:stCondLst>
                                  <p:iterate type="lt">
                                    <p:tmAbs val="25"/>
                                  </p:iterate>
                                  <p:childTnLst>
                                    <p:set>
                                      <p:cBhvr override="childStyle">
                                        <p:cTn id="26" dur="indefinite"/>
                                        <p:tgtEl>
                                          <p:spTgt spid="16"/>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latin typeface="NikoshBAN" panose="02000000000000000000" pitchFamily="2" charset="0"/>
                <a:cs typeface="NikoshBAN" panose="02000000000000000000" pitchFamily="2" charset="0"/>
              </a:rPr>
              <a:t>পরিবারের কার্যাবলি  সম্পর্কে </a:t>
            </a:r>
            <a:endParaRPr lang="en-US" sz="4400" b="1" u="sng"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26C6C548-AD9C-4071-86BA-B31D64D3E8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4389" y="1360285"/>
            <a:ext cx="6921304" cy="350713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extBox 9">
            <a:extLst>
              <a:ext uri="{FF2B5EF4-FFF2-40B4-BE49-F238E27FC236}">
                <a16:creationId xmlns:a16="http://schemas.microsoft.com/office/drawing/2014/main" id="{55697EEF-CBD2-4CF6-9C1D-281BA239662F}"/>
              </a:ext>
            </a:extLst>
          </p:cNvPr>
          <p:cNvSpPr txBox="1"/>
          <p:nvPr/>
        </p:nvSpPr>
        <p:spPr>
          <a:xfrm>
            <a:off x="829994" y="4979963"/>
            <a:ext cx="10480432" cy="138499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bn-BD" sz="2800" b="1" dirty="0">
                <a:solidFill>
                  <a:srgbClr val="FF0000"/>
                </a:solidFill>
                <a:latin typeface="NikoshBAN" panose="02000000000000000000" pitchFamily="2" charset="0"/>
                <a:cs typeface="NikoshBAN" panose="02000000000000000000" pitchFamily="2" charset="0"/>
              </a:rPr>
              <a:t>৪)রাজনৈতিক কাজঃ </a:t>
            </a:r>
            <a:r>
              <a:rPr lang="bn-BD" sz="2800" b="1" dirty="0">
                <a:solidFill>
                  <a:schemeClr val="tx1"/>
                </a:solidFill>
                <a:latin typeface="NikoshBAN" panose="02000000000000000000" pitchFamily="2" charset="0"/>
                <a:cs typeface="NikoshBAN" panose="02000000000000000000" pitchFamily="2" charset="0"/>
              </a:rPr>
              <a:t>পরিবারের সাধারনত মা-বাবা-কিংবা বড় ভাই-বোন অভিভাবকের ভুমকা পালন ক্রে ।আমরা ছোট্রা তাদের আদেশ-নির্দেশ মেনে চলি। তারাও আমাদের রক্ষার কাজ করেন। বুদ্ধি,বিবেক,ও আত্নসংযমের শিক্ষা দেন যা যা আমাদের সুনাগরিক হতে সাহায্য করে। </a:t>
            </a:r>
            <a:endParaRPr lang="en-US" sz="2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692795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latin typeface="NikoshBAN" panose="02000000000000000000" pitchFamily="2" charset="0"/>
                <a:cs typeface="NikoshBAN" panose="02000000000000000000" pitchFamily="2" charset="0"/>
              </a:rPr>
              <a:t>পরিবারের কার্যাবলি  সম্পর্কে </a:t>
            </a:r>
            <a:endParaRPr lang="en-US" sz="4400" b="1" u="sng"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B32F2538-3142-424E-B139-19F649C863C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9974" y="1360285"/>
            <a:ext cx="5753687" cy="3324257"/>
          </a:xfrm>
          <a:prstGeom prst="snip2DiagRect">
            <a:avLst>
              <a:gd name="adj1" fmla="val 24968"/>
              <a:gd name="adj2" fmla="val 26400"/>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0" name="TextBox 9">
            <a:extLst>
              <a:ext uri="{FF2B5EF4-FFF2-40B4-BE49-F238E27FC236}">
                <a16:creationId xmlns:a16="http://schemas.microsoft.com/office/drawing/2014/main" id="{BA0210D0-8DB8-407F-8609-5A15C40B258D}"/>
              </a:ext>
            </a:extLst>
          </p:cNvPr>
          <p:cNvSpPr txBox="1"/>
          <p:nvPr/>
        </p:nvSpPr>
        <p:spPr>
          <a:xfrm>
            <a:off x="783103" y="4839286"/>
            <a:ext cx="10625796"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2800" dirty="0">
                <a:solidFill>
                  <a:srgbClr val="FF0000"/>
                </a:solidFill>
                <a:latin typeface="NikoshBAN" panose="02000000000000000000" pitchFamily="2" charset="0"/>
                <a:cs typeface="NikoshBAN" panose="02000000000000000000" pitchFamily="2" charset="0"/>
              </a:rPr>
              <a:t>৫)মনস্তাত্বিক কাজঃ </a:t>
            </a:r>
            <a:r>
              <a:rPr lang="bn-BD" sz="2800" dirty="0">
                <a:latin typeface="NikoshBAN" panose="02000000000000000000" pitchFamily="2" charset="0"/>
                <a:cs typeface="NikoshBAN" panose="02000000000000000000" pitchFamily="2" charset="0"/>
              </a:rPr>
              <a:t>পরিবা মায়া-মমতা,স্নেহ-ভালবাসা দিয়ে পরিবারের সদস্যদের মানসিক চাহিদা পুরুন ক্রে ।নিজের সুখ-দুখ,আনন্দ-বেদনা পরিবারের সাথে ভাগাভাগি করে প্রশান্তি লাভ করা যায়।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74223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3108961" y="422031"/>
            <a:ext cx="5556738" cy="769441"/>
          </a:xfrm>
          <a:prstGeom prst="rect">
            <a:avLst/>
          </a:prstGeom>
          <a:blipFill>
            <a:blip r:embed="rId5"/>
            <a:tile tx="0" ty="0" sx="100000" sy="100000" flip="none" algn="tl"/>
          </a:blipFill>
        </p:spPr>
        <p:txBody>
          <a:bodyPr wrap="square" rtlCol="0">
            <a:spAutoFit/>
          </a:bodyPr>
          <a:lstStyle/>
          <a:p>
            <a:r>
              <a:rPr lang="bn-BD" sz="4400" b="1" u="sng" dirty="0">
                <a:latin typeface="NikoshBAN" panose="02000000000000000000" pitchFamily="2" charset="0"/>
                <a:cs typeface="NikoshBAN" panose="02000000000000000000" pitchFamily="2" charset="0"/>
              </a:rPr>
              <a:t>পরিবারের কার্যাবলি  সম্পর্কে </a:t>
            </a:r>
            <a:endParaRPr lang="en-US" sz="4400" b="1" u="sng"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FB3EB8F1-FFAA-4DAE-A918-7012790DDB6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44726" y="1360286"/>
            <a:ext cx="6133513" cy="312730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extBox 9">
            <a:extLst>
              <a:ext uri="{FF2B5EF4-FFF2-40B4-BE49-F238E27FC236}">
                <a16:creationId xmlns:a16="http://schemas.microsoft.com/office/drawing/2014/main" id="{77579D20-21C6-47B5-B9C4-E1D9E048EC74}"/>
              </a:ext>
            </a:extLst>
          </p:cNvPr>
          <p:cNvSpPr txBox="1"/>
          <p:nvPr/>
        </p:nvSpPr>
        <p:spPr>
          <a:xfrm>
            <a:off x="1083212" y="4684542"/>
            <a:ext cx="9945859" cy="206210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3200" dirty="0">
                <a:solidFill>
                  <a:srgbClr val="FF0000"/>
                </a:solidFill>
                <a:latin typeface="NikoshBAN" panose="02000000000000000000" pitchFamily="2" charset="0"/>
                <a:cs typeface="NikoshBAN" panose="02000000000000000000" pitchFamily="2" charset="0"/>
              </a:rPr>
              <a:t>৬) বিনোদনমূলক কাজঃ </a:t>
            </a:r>
            <a:r>
              <a:rPr lang="bn-BD" sz="3200" b="1" dirty="0">
                <a:latin typeface="NikoshBAN" panose="02000000000000000000" pitchFamily="2" charset="0"/>
                <a:cs typeface="NikoshBAN" panose="02000000000000000000" pitchFamily="2" charset="0"/>
              </a:rPr>
              <a:t>পরিবারের সদস্যদের সাথে গল্প-গুজব, হাসি-ঠাট্টা,গান-বাজনা,টিভি দেখা, বিভিন্ন যায়গাতে বেড়াতে যাওয়া ইত্যাদির মাধ্যমে আমরা বিনোদন লাভ করি। বর্তমানে প্রযুক্তির উন্নয়নের ফলে পরিবারের এসব কাজের গুরুত্ব অপরীসিম।  </a:t>
            </a:r>
            <a:endParaRPr lang="en-US" sz="3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57170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84738"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12059" y="0"/>
            <a:ext cx="679942"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D24D1D3-69F2-4F17-AABA-92AD379D7475}"/>
              </a:ext>
            </a:extLst>
          </p:cNvPr>
          <p:cNvSpPr txBox="1"/>
          <p:nvPr/>
        </p:nvSpPr>
        <p:spPr>
          <a:xfrm>
            <a:off x="4496970" y="422031"/>
            <a:ext cx="3094893" cy="923330"/>
          </a:xfrm>
          <a:prstGeom prst="rect">
            <a:avLst/>
          </a:prstGeom>
          <a:blipFill>
            <a:blip r:embed="rId5"/>
            <a:tile tx="0" ty="0" sx="100000" sy="100000" flip="none" algn="tl"/>
          </a:blipFill>
        </p:spPr>
        <p:txBody>
          <a:bodyPr wrap="square" rtlCol="0">
            <a:spAutoFit/>
          </a:bodyPr>
          <a:lstStyle/>
          <a:p>
            <a:r>
              <a:rPr lang="bn-BD" sz="5400" b="1" u="sng" dirty="0">
                <a:solidFill>
                  <a:srgbClr val="002060"/>
                </a:solidFill>
                <a:latin typeface="NikoshBAN" panose="02000000000000000000" pitchFamily="2" charset="0"/>
                <a:cs typeface="NikoshBAN" panose="02000000000000000000" pitchFamily="2" charset="0"/>
              </a:rPr>
              <a:t>দলীয় কাজ  </a:t>
            </a:r>
            <a:endParaRPr lang="en-US" sz="5400" b="1" u="sng" dirty="0">
              <a:solidFill>
                <a:srgbClr val="002060"/>
              </a:solidFill>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483BD7F9-6BE2-4EFF-8024-56A745D1284B}"/>
              </a:ext>
            </a:extLst>
          </p:cNvPr>
          <p:cNvSpPr txBox="1"/>
          <p:nvPr/>
        </p:nvSpPr>
        <p:spPr>
          <a:xfrm>
            <a:off x="8623495" y="1345361"/>
            <a:ext cx="3094893" cy="646331"/>
          </a:xfrm>
          <a:prstGeom prst="rect">
            <a:avLst/>
          </a:prstGeom>
          <a:blipFill>
            <a:blip r:embed="rId6"/>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r>
              <a:rPr lang="bn-BD" sz="3600" b="1" dirty="0">
                <a:solidFill>
                  <a:srgbClr val="C00000"/>
                </a:solidFill>
                <a:latin typeface="NikoshBAN" panose="02000000000000000000" pitchFamily="2" charset="0"/>
                <a:cs typeface="NikoshBAN" panose="02000000000000000000" pitchFamily="2" charset="0"/>
              </a:rPr>
              <a:t>সময়- ১০  মিনিট </a:t>
            </a:r>
            <a:endParaRPr lang="en-US" sz="3600" b="1" dirty="0">
              <a:solidFill>
                <a:srgbClr val="C00000"/>
              </a:solidFill>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7DE088AB-2734-4978-AA2C-0A5CB9CBEBE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93218" y="1514175"/>
            <a:ext cx="5414461" cy="333918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TextBox 1">
            <a:extLst>
              <a:ext uri="{FF2B5EF4-FFF2-40B4-BE49-F238E27FC236}">
                <a16:creationId xmlns:a16="http://schemas.microsoft.com/office/drawing/2014/main" id="{F3297C64-7B51-4C01-B522-3B49D36D09C3}"/>
              </a:ext>
            </a:extLst>
          </p:cNvPr>
          <p:cNvSpPr txBox="1"/>
          <p:nvPr/>
        </p:nvSpPr>
        <p:spPr>
          <a:xfrm>
            <a:off x="2067951" y="5106572"/>
            <a:ext cx="8890781"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BD" sz="4000" dirty="0">
                <a:latin typeface="NikoshBAN" panose="02000000000000000000" pitchFamily="2" charset="0"/>
                <a:cs typeface="NikoshBAN" panose="02000000000000000000" pitchFamily="2" charset="0"/>
              </a:rPr>
              <a:t>=নাগরিকতা সম্পর্কে কি জান লিখ ?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740278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84738"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12059" y="0"/>
            <a:ext cx="679942"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D24D1D3-69F2-4F17-AABA-92AD379D7475}"/>
              </a:ext>
            </a:extLst>
          </p:cNvPr>
          <p:cNvSpPr txBox="1"/>
          <p:nvPr/>
        </p:nvSpPr>
        <p:spPr>
          <a:xfrm>
            <a:off x="4496970" y="422031"/>
            <a:ext cx="3094893" cy="1015663"/>
          </a:xfrm>
          <a:prstGeom prst="rect">
            <a:avLst/>
          </a:prstGeom>
          <a:blipFill>
            <a:blip r:embed="rId5"/>
            <a:tile tx="0" ty="0" sx="100000" sy="100000" flip="none" algn="tl"/>
          </a:blipFill>
        </p:spPr>
        <p:txBody>
          <a:bodyPr wrap="square" rtlCol="0">
            <a:spAutoFit/>
          </a:bodyPr>
          <a:lstStyle/>
          <a:p>
            <a:r>
              <a:rPr lang="bn-BD" sz="6000" b="1" u="sng" dirty="0">
                <a:solidFill>
                  <a:srgbClr val="FF0000"/>
                </a:solidFill>
                <a:latin typeface="NikoshBAN" panose="02000000000000000000" pitchFamily="2" charset="0"/>
                <a:cs typeface="NikoshBAN" panose="02000000000000000000" pitchFamily="2" charset="0"/>
              </a:rPr>
              <a:t>  </a:t>
            </a:r>
            <a:r>
              <a:rPr lang="bn-BD" sz="6000" b="1" u="sng" dirty="0">
                <a:latin typeface="NikoshBAN" panose="02000000000000000000" pitchFamily="2" charset="0"/>
                <a:cs typeface="NikoshBAN" panose="02000000000000000000" pitchFamily="2" charset="0"/>
              </a:rPr>
              <a:t>মূল্যায়ন </a:t>
            </a:r>
            <a:r>
              <a:rPr lang="bn-BD" sz="6000" b="1" u="sng" dirty="0">
                <a:solidFill>
                  <a:srgbClr val="FF0000"/>
                </a:solidFill>
                <a:latin typeface="NikoshBAN" panose="02000000000000000000" pitchFamily="2" charset="0"/>
                <a:cs typeface="NikoshBAN" panose="02000000000000000000" pitchFamily="2" charset="0"/>
              </a:rPr>
              <a:t> </a:t>
            </a:r>
            <a:endParaRPr lang="en-US" sz="6000" b="1" u="sng" dirty="0">
              <a:solidFill>
                <a:srgbClr val="FF0000"/>
              </a:solidFill>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AD7838B1-861C-4DF3-880E-5934C1564EA5}"/>
              </a:ext>
            </a:extLst>
          </p:cNvPr>
          <p:cNvSpPr txBox="1"/>
          <p:nvPr/>
        </p:nvSpPr>
        <p:spPr>
          <a:xfrm>
            <a:off x="1603717" y="2110154"/>
            <a:ext cx="9777046"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2800" dirty="0">
                <a:solidFill>
                  <a:srgbClr val="002060"/>
                </a:solidFill>
                <a:latin typeface="NikoshBAN" panose="02000000000000000000" pitchFamily="2" charset="0"/>
                <a:cs typeface="NikoshBAN" panose="02000000000000000000" pitchFamily="2" charset="0"/>
              </a:rPr>
              <a:t>১) সমাজ কি? </a:t>
            </a:r>
          </a:p>
          <a:p>
            <a:r>
              <a:rPr lang="bn-BD" sz="2800" dirty="0">
                <a:solidFill>
                  <a:srgbClr val="002060"/>
                </a:solidFill>
                <a:latin typeface="NikoshBAN" panose="02000000000000000000" pitchFamily="2" charset="0"/>
                <a:cs typeface="NikoshBAN" panose="02000000000000000000" pitchFamily="2" charset="0"/>
              </a:rPr>
              <a:t>২) নাগরিকতা কাকে বলে?</a:t>
            </a:r>
          </a:p>
          <a:p>
            <a:r>
              <a:rPr lang="bn-BD" sz="2800" dirty="0">
                <a:solidFill>
                  <a:srgbClr val="002060"/>
                </a:solidFill>
                <a:latin typeface="NikoshBAN" panose="02000000000000000000" pitchFamily="2" charset="0"/>
                <a:cs typeface="NikoshBAN" panose="02000000000000000000" pitchFamily="2" charset="0"/>
              </a:rPr>
              <a:t>৩)বাংলাদেশে কোন ধরনের সরকার ব্যাবস্থা প্রচলিত? </a:t>
            </a:r>
          </a:p>
          <a:p>
            <a:r>
              <a:rPr lang="bn-BD" sz="2800" dirty="0">
                <a:solidFill>
                  <a:srgbClr val="002060"/>
                </a:solidFill>
                <a:latin typeface="NikoshBAN" panose="02000000000000000000" pitchFamily="2" charset="0"/>
                <a:cs typeface="NikoshBAN" panose="02000000000000000000" pitchFamily="2" charset="0"/>
              </a:rPr>
              <a:t>৪) সরকারের কয়টি বিভাগ আছে? </a:t>
            </a:r>
          </a:p>
          <a:p>
            <a:r>
              <a:rPr lang="bn-BD" sz="2800" dirty="0">
                <a:solidFill>
                  <a:srgbClr val="002060"/>
                </a:solidFill>
                <a:latin typeface="NikoshBAN" panose="02000000000000000000" pitchFamily="2" charset="0"/>
                <a:cs typeface="NikoshBAN" panose="02000000000000000000" pitchFamily="2" charset="0"/>
              </a:rPr>
              <a:t>৫)সিভিটাস শব্দের অর্থ কি ?</a:t>
            </a:r>
          </a:p>
          <a:p>
            <a:r>
              <a:rPr lang="bn-BD" sz="2800" dirty="0">
                <a:solidFill>
                  <a:srgbClr val="002060"/>
                </a:solidFill>
                <a:latin typeface="NikoshBAN" panose="02000000000000000000" pitchFamily="2" charset="0"/>
                <a:cs typeface="NikoshBAN" panose="02000000000000000000" pitchFamily="2" charset="0"/>
              </a:rPr>
              <a:t>৬)পরিবারের সংজ্ঞা কি ?</a:t>
            </a:r>
          </a:p>
          <a:p>
            <a:r>
              <a:rPr lang="bn-BD" sz="2800" dirty="0">
                <a:solidFill>
                  <a:srgbClr val="002060"/>
                </a:solidFill>
                <a:latin typeface="NikoshBAN" panose="02000000000000000000" pitchFamily="2" charset="0"/>
                <a:cs typeface="NikoshBAN" panose="02000000000000000000" pitchFamily="2" charset="0"/>
              </a:rPr>
              <a:t>৭) পৌরনীতি কি ?</a:t>
            </a:r>
          </a:p>
          <a:p>
            <a:r>
              <a:rPr lang="bn-BD" sz="2800" dirty="0">
                <a:solidFill>
                  <a:srgbClr val="002060"/>
                </a:solidFill>
                <a:latin typeface="NikoshBAN" panose="02000000000000000000" pitchFamily="2" charset="0"/>
                <a:cs typeface="NikoshBAN" panose="02000000000000000000" pitchFamily="2" charset="0"/>
              </a:rPr>
              <a:t>8) সরকারের কোন বিভাগ অপরাধিকে শাস্তি দেয়?</a:t>
            </a:r>
          </a:p>
          <a:p>
            <a:r>
              <a:rPr lang="bn-BD" sz="2800" dirty="0">
                <a:solidFill>
                  <a:srgbClr val="002060"/>
                </a:solidFill>
                <a:latin typeface="NikoshBAN" panose="02000000000000000000" pitchFamily="2" charset="0"/>
                <a:cs typeface="NikoshBAN" panose="02000000000000000000" pitchFamily="2" charset="0"/>
              </a:rPr>
              <a:t>৯) সমাজ গঠনের মূল উদ্দেশ্য কি ?</a:t>
            </a:r>
          </a:p>
          <a:p>
            <a:r>
              <a:rPr lang="bn-BD" sz="2800" dirty="0">
                <a:solidFill>
                  <a:srgbClr val="002060"/>
                </a:solidFill>
                <a:latin typeface="NikoshBAN" panose="02000000000000000000" pitchFamily="2" charset="0"/>
                <a:cs typeface="NikoshBAN" panose="02000000000000000000" pitchFamily="2" charset="0"/>
              </a:rPr>
              <a:t>১০) যৌথপরিবার কি? </a:t>
            </a:r>
            <a:endParaRPr lang="en-US" sz="28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073085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84738"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12059" y="0"/>
            <a:ext cx="679942"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D24D1D3-69F2-4F17-AABA-92AD379D7475}"/>
              </a:ext>
            </a:extLst>
          </p:cNvPr>
          <p:cNvSpPr txBox="1"/>
          <p:nvPr/>
        </p:nvSpPr>
        <p:spPr>
          <a:xfrm>
            <a:off x="4496970" y="422031"/>
            <a:ext cx="3094893" cy="923330"/>
          </a:xfrm>
          <a:prstGeom prst="rect">
            <a:avLst/>
          </a:prstGeom>
          <a:blipFill>
            <a:blip r:embed="rId5"/>
            <a:tile tx="0" ty="0" sx="100000" sy="100000" flip="none" algn="tl"/>
          </a:blipFill>
        </p:spPr>
        <p:txBody>
          <a:bodyPr wrap="square" rtlCol="0">
            <a:spAutoFit/>
          </a:bodyPr>
          <a:lstStyle/>
          <a:p>
            <a:r>
              <a:rPr lang="bn-BD" sz="5400" b="1" u="sng" dirty="0">
                <a:solidFill>
                  <a:srgbClr val="002060"/>
                </a:solidFill>
                <a:latin typeface="NikoshBAN" panose="02000000000000000000" pitchFamily="2" charset="0"/>
                <a:cs typeface="NikoshBAN" panose="02000000000000000000" pitchFamily="2" charset="0"/>
              </a:rPr>
              <a:t>বাড়ির কাজ  </a:t>
            </a:r>
            <a:endParaRPr lang="en-US" sz="5400" b="1" u="sng" dirty="0">
              <a:solidFill>
                <a:srgbClr val="002060"/>
              </a:solidFill>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E84E3640-5165-4BD3-B44E-7A592074816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40481" y="1514174"/>
            <a:ext cx="5219114" cy="303273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TextBox 1">
            <a:extLst>
              <a:ext uri="{FF2B5EF4-FFF2-40B4-BE49-F238E27FC236}">
                <a16:creationId xmlns:a16="http://schemas.microsoft.com/office/drawing/2014/main" id="{11066517-C792-45A0-9ECA-7715BACA4B47}"/>
              </a:ext>
            </a:extLst>
          </p:cNvPr>
          <p:cNvSpPr txBox="1"/>
          <p:nvPr/>
        </p:nvSpPr>
        <p:spPr>
          <a:xfrm>
            <a:off x="1786596" y="4877496"/>
            <a:ext cx="9439421" cy="523220"/>
          </a:xfrm>
          <a:prstGeom prst="rect">
            <a:avLst/>
          </a:prstGeom>
          <a:noFill/>
        </p:spPr>
        <p:txBody>
          <a:bodyPr wrap="square" rtlCol="0">
            <a:spAutoFit/>
          </a:bodyPr>
          <a:lstStyle/>
          <a:p>
            <a:r>
              <a:rPr lang="bn-BD" sz="2800" dirty="0">
                <a:solidFill>
                  <a:schemeClr val="tx1">
                    <a:lumMod val="95000"/>
                    <a:lumOff val="5000"/>
                  </a:schemeClr>
                </a:solidFill>
                <a:latin typeface="NikoshBAN" panose="02000000000000000000" pitchFamily="2" charset="0"/>
                <a:cs typeface="NikoshBAN" panose="02000000000000000000" pitchFamily="2" charset="0"/>
              </a:rPr>
              <a:t>=পৃথিবীতে মোট কতটি রাষ্ট্র  আছে বাড়ি থেকে লিখে  নিয়ে আসবে সবাই  ধন্যবাদ? </a:t>
            </a:r>
            <a:endParaRPr lang="en-US" sz="2800" dirty="0">
              <a:solidFill>
                <a:schemeClr val="tx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377047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98806"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3195" y="0"/>
            <a:ext cx="998806"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4C779AB-1F18-4F5E-8704-170AF7F0F474}"/>
              </a:ext>
            </a:extLst>
          </p:cNvPr>
          <p:cNvSpPr txBox="1"/>
          <p:nvPr/>
        </p:nvSpPr>
        <p:spPr>
          <a:xfrm>
            <a:off x="2447778" y="520505"/>
            <a:ext cx="7821637" cy="830997"/>
          </a:xfrm>
          <a:prstGeom prst="rect">
            <a:avLst/>
          </a:prstGeom>
          <a:blipFill>
            <a:blip r:embed="rId5"/>
            <a:tile tx="0" ty="0" sx="100000" sy="100000" flip="none" algn="tl"/>
          </a:blipFill>
        </p:spPr>
        <p:txBody>
          <a:bodyPr wrap="square" rtlCol="0">
            <a:spAutoFit/>
          </a:bodyPr>
          <a:lstStyle/>
          <a:p>
            <a:r>
              <a:rPr lang="bn-BD" sz="4800" dirty="0">
                <a:solidFill>
                  <a:srgbClr val="FFFF00"/>
                </a:solidFill>
                <a:latin typeface="NikoshBAN" panose="02000000000000000000" pitchFamily="2" charset="0"/>
                <a:cs typeface="NikoshBAN" panose="02000000000000000000" pitchFamily="2" charset="0"/>
              </a:rPr>
              <a:t>মাল্টিমিডিয়া ক্লাস শেষে সবাইকে ধন্যবাদ </a:t>
            </a:r>
            <a:endParaRPr lang="en-US" sz="4800" dirty="0">
              <a:solidFill>
                <a:srgbClr val="FFFF00"/>
              </a:solidFill>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5B92B3D1-9789-4143-A459-D4FDF0ED29A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16591" y="1463040"/>
            <a:ext cx="7230792" cy="452979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17430582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576774"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15223" y="0"/>
            <a:ext cx="576777"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lowchart: Terminator 1">
            <a:extLst>
              <a:ext uri="{FF2B5EF4-FFF2-40B4-BE49-F238E27FC236}">
                <a16:creationId xmlns:a16="http://schemas.microsoft.com/office/drawing/2014/main" id="{FC0A05B0-C175-4CB6-A6E6-74F6C5692618}"/>
              </a:ext>
            </a:extLst>
          </p:cNvPr>
          <p:cNvSpPr/>
          <p:nvPr/>
        </p:nvSpPr>
        <p:spPr>
          <a:xfrm>
            <a:off x="3331697" y="520504"/>
            <a:ext cx="5528603" cy="942536"/>
          </a:xfrm>
          <a:prstGeom prst="flowChartTerminator">
            <a:avLst/>
          </a:prstGeom>
          <a:blipFill>
            <a:blip r:embed="rId5"/>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4000" dirty="0">
                <a:solidFill>
                  <a:srgbClr val="7030A0"/>
                </a:solidFill>
                <a:latin typeface="NikoshBAN" panose="02000000000000000000" pitchFamily="2" charset="0"/>
                <a:cs typeface="NikoshBAN" panose="02000000000000000000" pitchFamily="2" charset="0"/>
              </a:rPr>
              <a:t>আমরা ছবিতে কি দেখতে পাচ্ছি </a:t>
            </a:r>
            <a:endParaRPr lang="en-US" sz="4000" dirty="0">
              <a:solidFill>
                <a:srgbClr val="7030A0"/>
              </a:solidFill>
              <a:latin typeface="NikoshBAN" panose="02000000000000000000" pitchFamily="2" charset="0"/>
              <a:cs typeface="NikoshBAN" panose="02000000000000000000" pitchFamily="2" charset="0"/>
            </a:endParaRPr>
          </a:p>
        </p:txBody>
      </p:sp>
      <p:pic>
        <p:nvPicPr>
          <p:cNvPr id="10" name="Picture 9">
            <a:extLst>
              <a:ext uri="{FF2B5EF4-FFF2-40B4-BE49-F238E27FC236}">
                <a16:creationId xmlns:a16="http://schemas.microsoft.com/office/drawing/2014/main" id="{0439F3A2-68DE-4165-AF87-982803DB78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42649" y="1746151"/>
            <a:ext cx="3342069" cy="29542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6" name="Picture 15">
            <a:extLst>
              <a:ext uri="{FF2B5EF4-FFF2-40B4-BE49-F238E27FC236}">
                <a16:creationId xmlns:a16="http://schemas.microsoft.com/office/drawing/2014/main" id="{1E77C04F-0809-43E4-A4A7-C42C5214C1E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7281" y="1730326"/>
            <a:ext cx="3455230" cy="29923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9" name="TextBox 18">
            <a:extLst>
              <a:ext uri="{FF2B5EF4-FFF2-40B4-BE49-F238E27FC236}">
                <a16:creationId xmlns:a16="http://schemas.microsoft.com/office/drawing/2014/main" id="{ADC80FA8-9241-4EE3-BF01-F07E02F5E834}"/>
              </a:ext>
            </a:extLst>
          </p:cNvPr>
          <p:cNvSpPr txBox="1"/>
          <p:nvPr/>
        </p:nvSpPr>
        <p:spPr>
          <a:xfrm>
            <a:off x="1390356" y="4989928"/>
            <a:ext cx="1941341" cy="1107996"/>
          </a:xfrm>
          <a:prstGeom prst="rect">
            <a:avLst/>
          </a:prstGeom>
          <a:solidFill>
            <a:srgbClr val="92D050"/>
          </a:solidFill>
        </p:spPr>
        <p:txBody>
          <a:bodyPr wrap="square" rtlCol="0">
            <a:spAutoFit/>
          </a:bodyPr>
          <a:lstStyle/>
          <a:p>
            <a:r>
              <a:rPr lang="bn-BD" sz="6600" dirty="0">
                <a:latin typeface="NikoshBAN" panose="02000000000000000000" pitchFamily="2" charset="0"/>
                <a:cs typeface="NikoshBAN" panose="02000000000000000000" pitchFamily="2" charset="0"/>
              </a:rPr>
              <a:t>রাষ্ট্র </a:t>
            </a:r>
            <a:endParaRPr lang="en-US" sz="6600" dirty="0">
              <a:latin typeface="NikoshBAN" panose="02000000000000000000" pitchFamily="2" charset="0"/>
              <a:cs typeface="NikoshBAN" panose="02000000000000000000" pitchFamily="2" charset="0"/>
            </a:endParaRPr>
          </a:p>
        </p:txBody>
      </p:sp>
      <p:pic>
        <p:nvPicPr>
          <p:cNvPr id="22" name="Picture 21">
            <a:extLst>
              <a:ext uri="{FF2B5EF4-FFF2-40B4-BE49-F238E27FC236}">
                <a16:creationId xmlns:a16="http://schemas.microsoft.com/office/drawing/2014/main" id="{F07E5AA4-1FE6-4F3D-9600-48A37E77762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93016" y="1730325"/>
            <a:ext cx="3319128" cy="29923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3" name="TextBox 22">
            <a:extLst>
              <a:ext uri="{FF2B5EF4-FFF2-40B4-BE49-F238E27FC236}">
                <a16:creationId xmlns:a16="http://schemas.microsoft.com/office/drawing/2014/main" id="{9FFD1AD5-14E7-45CC-954D-3B895D93AA0E}"/>
              </a:ext>
            </a:extLst>
          </p:cNvPr>
          <p:cNvSpPr txBox="1"/>
          <p:nvPr/>
        </p:nvSpPr>
        <p:spPr>
          <a:xfrm>
            <a:off x="4712677" y="4937760"/>
            <a:ext cx="2110154"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5400" dirty="0">
                <a:solidFill>
                  <a:srgbClr val="7030A0"/>
                </a:solidFill>
                <a:latin typeface="NikoshBAN" panose="02000000000000000000" pitchFamily="2" charset="0"/>
                <a:cs typeface="NikoshBAN" panose="02000000000000000000" pitchFamily="2" charset="0"/>
              </a:rPr>
              <a:t>পরিবার </a:t>
            </a:r>
            <a:endParaRPr lang="en-US" sz="5400" dirty="0">
              <a:solidFill>
                <a:srgbClr val="7030A0"/>
              </a:solidFill>
              <a:latin typeface="NikoshBAN" panose="02000000000000000000" pitchFamily="2" charset="0"/>
              <a:cs typeface="NikoshBAN" panose="02000000000000000000" pitchFamily="2" charset="0"/>
            </a:endParaRPr>
          </a:p>
        </p:txBody>
      </p:sp>
      <p:sp>
        <p:nvSpPr>
          <p:cNvPr id="24" name="TextBox 23">
            <a:extLst>
              <a:ext uri="{FF2B5EF4-FFF2-40B4-BE49-F238E27FC236}">
                <a16:creationId xmlns:a16="http://schemas.microsoft.com/office/drawing/2014/main" id="{AAB4B77F-458F-48E1-BB08-AEABF1C0C99B}"/>
              </a:ext>
            </a:extLst>
          </p:cNvPr>
          <p:cNvSpPr txBox="1"/>
          <p:nvPr/>
        </p:nvSpPr>
        <p:spPr>
          <a:xfrm>
            <a:off x="8574255" y="4989928"/>
            <a:ext cx="2110154"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5400" dirty="0">
                <a:solidFill>
                  <a:srgbClr val="7030A0"/>
                </a:solidFill>
                <a:latin typeface="NikoshBAN" panose="02000000000000000000" pitchFamily="2" charset="0"/>
                <a:cs typeface="NikoshBAN" panose="02000000000000000000" pitchFamily="2" charset="0"/>
              </a:rPr>
              <a:t>সমাজ  </a:t>
            </a:r>
            <a:endParaRPr lang="en-US" sz="5400"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5585053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9"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576774"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15223" y="0"/>
            <a:ext cx="576777"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lowchart: Terminator 1">
            <a:extLst>
              <a:ext uri="{FF2B5EF4-FFF2-40B4-BE49-F238E27FC236}">
                <a16:creationId xmlns:a16="http://schemas.microsoft.com/office/drawing/2014/main" id="{FC0A05B0-C175-4CB6-A6E6-74F6C5692618}"/>
              </a:ext>
            </a:extLst>
          </p:cNvPr>
          <p:cNvSpPr/>
          <p:nvPr/>
        </p:nvSpPr>
        <p:spPr>
          <a:xfrm>
            <a:off x="4288301" y="506436"/>
            <a:ext cx="3826412" cy="942536"/>
          </a:xfrm>
          <a:prstGeom prst="flowChartTerminator">
            <a:avLst/>
          </a:prstGeom>
          <a:blipFill>
            <a:blip r:embed="rId5"/>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6000" dirty="0">
                <a:solidFill>
                  <a:srgbClr val="00B0F0"/>
                </a:solidFill>
                <a:latin typeface="NikoshBAN" panose="02000000000000000000" pitchFamily="2" charset="0"/>
                <a:cs typeface="NikoshBAN" panose="02000000000000000000" pitchFamily="2" charset="0"/>
              </a:rPr>
              <a:t>আজকের পাঠ </a:t>
            </a:r>
            <a:endParaRPr lang="en-US" sz="6000" dirty="0">
              <a:solidFill>
                <a:srgbClr val="00B0F0"/>
              </a:solidFill>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193B9570-C871-4055-AB85-1ED4739070E0}"/>
              </a:ext>
            </a:extLst>
          </p:cNvPr>
          <p:cNvSpPr txBox="1"/>
          <p:nvPr/>
        </p:nvSpPr>
        <p:spPr>
          <a:xfrm>
            <a:off x="2785402" y="2869316"/>
            <a:ext cx="7427741"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BD" sz="4000" dirty="0">
                <a:latin typeface="NikoshBAN" panose="02000000000000000000" pitchFamily="2" charset="0"/>
                <a:cs typeface="NikoshBAN" panose="02000000000000000000" pitchFamily="2" charset="0"/>
              </a:rPr>
              <a:t>= রাষ্ট্র ,পরিবার ও সমাজ  সপর্কে আলোচনা ?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8853075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34691"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3193" y="0"/>
            <a:ext cx="998807"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 name="Flowchart: Terminator 1">
            <a:extLst>
              <a:ext uri="{FF2B5EF4-FFF2-40B4-BE49-F238E27FC236}">
                <a16:creationId xmlns:a16="http://schemas.microsoft.com/office/drawing/2014/main" id="{FC0A05B0-C175-4CB6-A6E6-74F6C5692618}"/>
              </a:ext>
            </a:extLst>
          </p:cNvPr>
          <p:cNvSpPr/>
          <p:nvPr/>
        </p:nvSpPr>
        <p:spPr>
          <a:xfrm>
            <a:off x="4448906" y="450166"/>
            <a:ext cx="3294185" cy="942536"/>
          </a:xfrm>
          <a:prstGeom prst="flowChartTerminator">
            <a:avLst/>
          </a:prstGeom>
          <a:blipFill>
            <a:blip r:embed="rId5"/>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7200" dirty="0">
                <a:solidFill>
                  <a:srgbClr val="002060"/>
                </a:solidFill>
                <a:latin typeface="NikoshBAN" panose="02000000000000000000" pitchFamily="2" charset="0"/>
                <a:cs typeface="NikoshBAN" panose="02000000000000000000" pitchFamily="2" charset="0"/>
              </a:rPr>
              <a:t>শিখনফল</a:t>
            </a:r>
            <a:endParaRPr lang="en-US" sz="7200" dirty="0">
              <a:solidFill>
                <a:srgbClr val="002060"/>
              </a:solidFill>
              <a:latin typeface="NikoshBAN" panose="02000000000000000000" pitchFamily="2" charset="0"/>
              <a:cs typeface="NikoshBAN" panose="02000000000000000000" pitchFamily="2" charset="0"/>
            </a:endParaRPr>
          </a:p>
        </p:txBody>
      </p:sp>
      <p:sp>
        <p:nvSpPr>
          <p:cNvPr id="6" name="Arrow: Notched Right 5">
            <a:extLst>
              <a:ext uri="{FF2B5EF4-FFF2-40B4-BE49-F238E27FC236}">
                <a16:creationId xmlns:a16="http://schemas.microsoft.com/office/drawing/2014/main" id="{5B6681D4-CFB9-4879-9CDF-865BFA1A6AB9}"/>
              </a:ext>
            </a:extLst>
          </p:cNvPr>
          <p:cNvSpPr/>
          <p:nvPr/>
        </p:nvSpPr>
        <p:spPr>
          <a:xfrm>
            <a:off x="1158242" y="2488228"/>
            <a:ext cx="9589476" cy="1134204"/>
          </a:xfrm>
          <a:prstGeom prst="notchedRightArrow">
            <a:avLst/>
          </a:prstGeom>
          <a:blipFill>
            <a:blip r:embed="rId6"/>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4000" dirty="0">
                <a:solidFill>
                  <a:srgbClr val="C00000"/>
                </a:solidFill>
                <a:latin typeface="NikoshBAN" panose="02000000000000000000" pitchFamily="2" charset="0"/>
                <a:cs typeface="NikoshBAN" panose="02000000000000000000" pitchFamily="2" charset="0"/>
              </a:rPr>
              <a:t>১-পৌরনীতি ও নাগরিকতা সম্পর্কে বলতে পারবে</a:t>
            </a:r>
            <a:r>
              <a:rPr lang="bn-BD" sz="4000" dirty="0">
                <a:solidFill>
                  <a:srgbClr val="7030A0"/>
                </a:solidFill>
                <a:latin typeface="NikoshBAN" panose="02000000000000000000" pitchFamily="2" charset="0"/>
                <a:cs typeface="NikoshBAN" panose="02000000000000000000" pitchFamily="2" charset="0"/>
              </a:rPr>
              <a:t>? </a:t>
            </a:r>
            <a:endParaRPr lang="en-US" sz="4000" dirty="0">
              <a:solidFill>
                <a:srgbClr val="7030A0"/>
              </a:solidFill>
              <a:latin typeface="NikoshBAN" panose="02000000000000000000" pitchFamily="2" charset="0"/>
              <a:cs typeface="NikoshBAN" panose="02000000000000000000" pitchFamily="2" charset="0"/>
            </a:endParaRPr>
          </a:p>
        </p:txBody>
      </p:sp>
      <p:sp>
        <p:nvSpPr>
          <p:cNvPr id="9" name="Arrow: Notched Right 8">
            <a:extLst>
              <a:ext uri="{FF2B5EF4-FFF2-40B4-BE49-F238E27FC236}">
                <a16:creationId xmlns:a16="http://schemas.microsoft.com/office/drawing/2014/main" id="{BEB40076-66A7-4F98-824B-9C763411429C}"/>
              </a:ext>
            </a:extLst>
          </p:cNvPr>
          <p:cNvSpPr/>
          <p:nvPr/>
        </p:nvSpPr>
        <p:spPr>
          <a:xfrm>
            <a:off x="1158242" y="3314696"/>
            <a:ext cx="9711401" cy="1237956"/>
          </a:xfrm>
          <a:prstGeom prst="notchedRightArrow">
            <a:avLst/>
          </a:prstGeom>
          <a:blipFill>
            <a:blip r:embed="rId7"/>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4800" dirty="0">
                <a:solidFill>
                  <a:srgbClr val="7030A0"/>
                </a:solidFill>
                <a:latin typeface="NikoshBAN" panose="02000000000000000000" pitchFamily="2" charset="0"/>
                <a:cs typeface="NikoshBAN" panose="02000000000000000000" pitchFamily="2" charset="0"/>
              </a:rPr>
              <a:t>২-পরিবার সম্পর্কে ব্যাখ্যা করতে পারবে ? </a:t>
            </a:r>
            <a:endParaRPr lang="en-US" sz="4800" dirty="0">
              <a:solidFill>
                <a:srgbClr val="7030A0"/>
              </a:solidFill>
              <a:latin typeface="NikoshBAN" panose="02000000000000000000" pitchFamily="2" charset="0"/>
              <a:cs typeface="NikoshBAN" panose="02000000000000000000" pitchFamily="2" charset="0"/>
            </a:endParaRPr>
          </a:p>
        </p:txBody>
      </p:sp>
      <p:sp>
        <p:nvSpPr>
          <p:cNvPr id="10" name="Arrow: Notched Right 9">
            <a:extLst>
              <a:ext uri="{FF2B5EF4-FFF2-40B4-BE49-F238E27FC236}">
                <a16:creationId xmlns:a16="http://schemas.microsoft.com/office/drawing/2014/main" id="{0FCA7F7B-DC11-4E8B-A09D-E6B671F98591}"/>
              </a:ext>
            </a:extLst>
          </p:cNvPr>
          <p:cNvSpPr/>
          <p:nvPr/>
        </p:nvSpPr>
        <p:spPr>
          <a:xfrm>
            <a:off x="998807" y="4255479"/>
            <a:ext cx="10311618" cy="1237956"/>
          </a:xfrm>
          <a:prstGeom prst="notchedRightArrow">
            <a:avLst/>
          </a:prstGeom>
          <a:blipFill>
            <a:blip r:embed="rId8"/>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4800" dirty="0">
                <a:solidFill>
                  <a:srgbClr val="00B050"/>
                </a:solidFill>
                <a:latin typeface="NikoshBAN" panose="02000000000000000000" pitchFamily="2" charset="0"/>
                <a:cs typeface="NikoshBAN" panose="02000000000000000000" pitchFamily="2" charset="0"/>
              </a:rPr>
              <a:t>৩-পরিবারের কার্যাবলী ও শ্রেণীবিভাগ  সম্পর্কে বিশ্লেষন করতে পারবে  </a:t>
            </a:r>
            <a:r>
              <a:rPr lang="bn-BD" sz="4800" dirty="0">
                <a:solidFill>
                  <a:srgbClr val="7030A0"/>
                </a:solidFill>
                <a:latin typeface="NikoshBAN" panose="02000000000000000000" pitchFamily="2" charset="0"/>
                <a:cs typeface="NikoshBAN" panose="02000000000000000000" pitchFamily="2" charset="0"/>
              </a:rPr>
              <a:t>? </a:t>
            </a:r>
            <a:endParaRPr lang="en-US" sz="4800" dirty="0">
              <a:solidFill>
                <a:srgbClr val="7030A0"/>
              </a:solidFill>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id="{8265DE58-9EAD-4508-B5B6-E31FFA15A100}"/>
              </a:ext>
            </a:extLst>
          </p:cNvPr>
          <p:cNvSpPr txBox="1"/>
          <p:nvPr/>
        </p:nvSpPr>
        <p:spPr>
          <a:xfrm>
            <a:off x="1702191" y="1603717"/>
            <a:ext cx="8947052" cy="707886"/>
          </a:xfrm>
          <a:prstGeom prst="rect">
            <a:avLst/>
          </a:prstGeom>
          <a:noFill/>
        </p:spPr>
        <p:txBody>
          <a:bodyPr wrap="square" rtlCol="0">
            <a:spAutoFit/>
          </a:bodyPr>
          <a:lstStyle/>
          <a:p>
            <a:r>
              <a:rPr lang="bn-BD" sz="4000" dirty="0">
                <a:solidFill>
                  <a:srgbClr val="002060"/>
                </a:solidFill>
                <a:latin typeface="NikoshBAN" panose="02000000000000000000" pitchFamily="2" charset="0"/>
                <a:cs typeface="NikoshBAN" panose="02000000000000000000" pitchFamily="2" charset="0"/>
              </a:rPr>
              <a:t>এই পাঠ শেষে শিক্ষার্থীরা যা-যা জানতে পারবে----- </a:t>
            </a:r>
            <a:endParaRPr lang="en-US" sz="40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009975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11"/>
                                        </p:tgtEl>
                                        <p:attrNameLst>
                                          <p:attrName>r</p:attrName>
                                        </p:attrNameLst>
                                      </p:cBhvr>
                                    </p:animRot>
                                    <p:animRot by="-240000">
                                      <p:cBhvr>
                                        <p:cTn id="15" dur="200" fill="hold">
                                          <p:stCondLst>
                                            <p:cond delay="200"/>
                                          </p:stCondLst>
                                        </p:cTn>
                                        <p:tgtEl>
                                          <p:spTgt spid="11"/>
                                        </p:tgtEl>
                                        <p:attrNameLst>
                                          <p:attrName>r</p:attrName>
                                        </p:attrNameLst>
                                      </p:cBhvr>
                                    </p:animRot>
                                    <p:animRot by="240000">
                                      <p:cBhvr>
                                        <p:cTn id="16" dur="200" fill="hold">
                                          <p:stCondLst>
                                            <p:cond delay="400"/>
                                          </p:stCondLst>
                                        </p:cTn>
                                        <p:tgtEl>
                                          <p:spTgt spid="11"/>
                                        </p:tgtEl>
                                        <p:attrNameLst>
                                          <p:attrName>r</p:attrName>
                                        </p:attrNameLst>
                                      </p:cBhvr>
                                    </p:animRot>
                                    <p:animRot by="-240000">
                                      <p:cBhvr>
                                        <p:cTn id="17" dur="200" fill="hold">
                                          <p:stCondLst>
                                            <p:cond delay="600"/>
                                          </p:stCondLst>
                                        </p:cTn>
                                        <p:tgtEl>
                                          <p:spTgt spid="11"/>
                                        </p:tgtEl>
                                        <p:attrNameLst>
                                          <p:attrName>r</p:attrName>
                                        </p:attrNameLst>
                                      </p:cBhvr>
                                    </p:animRot>
                                    <p:animRot by="120000">
                                      <p:cBhvr>
                                        <p:cTn id="18" dur="200" fill="hold">
                                          <p:stCondLst>
                                            <p:cond delay="800"/>
                                          </p:stCondLst>
                                        </p:cTn>
                                        <p:tgtEl>
                                          <p:spTgt spid="11"/>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7" presetClass="exit" presetSubtype="10" fill="hold" grpId="0" nodeType="clickEffect">
                                  <p:stCondLst>
                                    <p:cond delay="0"/>
                                  </p:stCondLst>
                                  <p:childTnLst>
                                    <p:anim calcmode="lin" valueType="num">
                                      <p:cBhvr>
                                        <p:cTn id="22" dur="500"/>
                                        <p:tgtEl>
                                          <p:spTgt spid="6"/>
                                        </p:tgtEl>
                                        <p:attrNameLst>
                                          <p:attrName>ppt_w</p:attrName>
                                        </p:attrNameLst>
                                      </p:cBhvr>
                                      <p:tavLst>
                                        <p:tav tm="0">
                                          <p:val>
                                            <p:strVal val="ppt_w"/>
                                          </p:val>
                                        </p:tav>
                                        <p:tav tm="100000">
                                          <p:val>
                                            <p:fltVal val="0"/>
                                          </p:val>
                                        </p:tav>
                                      </p:tavLst>
                                    </p:anim>
                                    <p:anim calcmode="lin" valueType="num">
                                      <p:cBhvr>
                                        <p:cTn id="23" dur="500"/>
                                        <p:tgtEl>
                                          <p:spTgt spid="6"/>
                                        </p:tgtEl>
                                        <p:attrNameLst>
                                          <p:attrName>ppt_h</p:attrName>
                                        </p:attrNameLst>
                                      </p:cBhvr>
                                      <p:tavLst>
                                        <p:tav tm="0">
                                          <p:val>
                                            <p:strVal val="ppt_h"/>
                                          </p:val>
                                        </p:tav>
                                        <p:tav tm="100000">
                                          <p:val>
                                            <p:strVal val="ppt_h"/>
                                          </p:val>
                                        </p:tav>
                                      </p:tavLst>
                                    </p:anim>
                                    <p:set>
                                      <p:cBhvr>
                                        <p:cTn id="24" dur="1" fill="hold">
                                          <p:stCondLst>
                                            <p:cond delay="499"/>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31" presetClass="exit" presetSubtype="0" fill="hold" grpId="0" nodeType="clickEffect">
                                  <p:stCondLst>
                                    <p:cond delay="0"/>
                                  </p:stCondLst>
                                  <p:childTnLst>
                                    <p:anim calcmode="lin" valueType="num">
                                      <p:cBhvr>
                                        <p:cTn id="28" dur="1000"/>
                                        <p:tgtEl>
                                          <p:spTgt spid="9"/>
                                        </p:tgtEl>
                                        <p:attrNameLst>
                                          <p:attrName>ppt_w</p:attrName>
                                        </p:attrNameLst>
                                      </p:cBhvr>
                                      <p:tavLst>
                                        <p:tav tm="0">
                                          <p:val>
                                            <p:strVal val="ppt_w"/>
                                          </p:val>
                                        </p:tav>
                                        <p:tav tm="100000">
                                          <p:val>
                                            <p:fltVal val="0"/>
                                          </p:val>
                                        </p:tav>
                                      </p:tavLst>
                                    </p:anim>
                                    <p:anim calcmode="lin" valueType="num">
                                      <p:cBhvr>
                                        <p:cTn id="29" dur="1000"/>
                                        <p:tgtEl>
                                          <p:spTgt spid="9"/>
                                        </p:tgtEl>
                                        <p:attrNameLst>
                                          <p:attrName>ppt_h</p:attrName>
                                        </p:attrNameLst>
                                      </p:cBhvr>
                                      <p:tavLst>
                                        <p:tav tm="0">
                                          <p:val>
                                            <p:strVal val="ppt_h"/>
                                          </p:val>
                                        </p:tav>
                                        <p:tav tm="100000">
                                          <p:val>
                                            <p:fltVal val="0"/>
                                          </p:val>
                                        </p:tav>
                                      </p:tavLst>
                                    </p:anim>
                                    <p:anim calcmode="lin" valueType="num">
                                      <p:cBhvr>
                                        <p:cTn id="30" dur="1000"/>
                                        <p:tgtEl>
                                          <p:spTgt spid="9"/>
                                        </p:tgtEl>
                                        <p:attrNameLst>
                                          <p:attrName>style.rotation</p:attrName>
                                        </p:attrNameLst>
                                      </p:cBhvr>
                                      <p:tavLst>
                                        <p:tav tm="0">
                                          <p:val>
                                            <p:fltVal val="0"/>
                                          </p:val>
                                        </p:tav>
                                        <p:tav tm="100000">
                                          <p:val>
                                            <p:fltVal val="90"/>
                                          </p:val>
                                        </p:tav>
                                      </p:tavLst>
                                    </p:anim>
                                    <p:animEffect transition="out" filter="fade">
                                      <p:cBhvr>
                                        <p:cTn id="31" dur="1000"/>
                                        <p:tgtEl>
                                          <p:spTgt spid="9"/>
                                        </p:tgtEl>
                                      </p:cBhvr>
                                    </p:animEffect>
                                    <p:set>
                                      <p:cBhvr>
                                        <p:cTn id="32" dur="1" fill="hold">
                                          <p:stCondLst>
                                            <p:cond delay="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5" presetClass="exit" presetSubtype="10" fill="hold" grpId="0" nodeType="clickEffect">
                                  <p:stCondLst>
                                    <p:cond delay="0"/>
                                  </p:stCondLst>
                                  <p:childTnLst>
                                    <p:animEffect transition="out" filter="checkerboard(across)">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9" grpId="0" animBg="1"/>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51911"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40087" y="0"/>
            <a:ext cx="951914"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lowchart: Terminator 1">
            <a:extLst>
              <a:ext uri="{FF2B5EF4-FFF2-40B4-BE49-F238E27FC236}">
                <a16:creationId xmlns:a16="http://schemas.microsoft.com/office/drawing/2014/main" id="{FC0A05B0-C175-4CB6-A6E6-74F6C5692618}"/>
              </a:ext>
            </a:extLst>
          </p:cNvPr>
          <p:cNvSpPr/>
          <p:nvPr/>
        </p:nvSpPr>
        <p:spPr>
          <a:xfrm>
            <a:off x="3331698" y="393895"/>
            <a:ext cx="5528603" cy="942536"/>
          </a:xfrm>
          <a:prstGeom prst="flowChartTerminator">
            <a:avLst/>
          </a:prstGeom>
          <a:blipFill>
            <a:blip r:embed="rId5"/>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3600" b="1" dirty="0">
                <a:solidFill>
                  <a:schemeClr val="tx1">
                    <a:lumMod val="85000"/>
                    <a:lumOff val="15000"/>
                  </a:schemeClr>
                </a:solidFill>
                <a:latin typeface="NikoshBAN" panose="02000000000000000000" pitchFamily="2" charset="0"/>
                <a:cs typeface="NikoshBAN" panose="02000000000000000000" pitchFamily="2" charset="0"/>
              </a:rPr>
              <a:t>পৌরনীতি ও নাগরিকতা সম্পর্কে </a:t>
            </a:r>
            <a:endParaRPr lang="en-US" sz="3600" b="1" dirty="0">
              <a:solidFill>
                <a:schemeClr val="tx1">
                  <a:lumMod val="85000"/>
                  <a:lumOff val="15000"/>
                </a:schemeClr>
              </a:solidFill>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47ABA501-20A7-4E39-864F-A59B614D633C}"/>
              </a:ext>
            </a:extLst>
          </p:cNvPr>
          <p:cNvSpPr txBox="1"/>
          <p:nvPr/>
        </p:nvSpPr>
        <p:spPr>
          <a:xfrm>
            <a:off x="951911" y="1927274"/>
            <a:ext cx="10513257" cy="440120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bn-BD" sz="4000" b="1" dirty="0">
                <a:latin typeface="NikoshBAN" panose="02000000000000000000" pitchFamily="2" charset="0"/>
                <a:cs typeface="NikoshBAN" panose="02000000000000000000" pitchFamily="2" charset="0"/>
              </a:rPr>
              <a:t>পৌরনীতি ও নাগরিকতাকে বলা হয় নাগকতা বিষয়ক বিঞ্জান ।কারণ নাগরিকতার সাথে জড়িত  সকল বিষয় পৌরনীতিতে আলোচনা করা হয়। রাষ্টের  নাগরিক হিসাবে প্রত্যেকের আমাদের ,পৌরনীতি সম্পর্কে ধারণা থাকা প্রয়োজন।এ অধ্যায়ের সাথে পৌরনীতি ও নাগরিক্তার সাথে সম্পর্কিত বিভিন্ন দিক যেমন –পরিবার,সমাজ,রাষ্টের উৎপত্তি ,সরকার ইত্যাদি সম্পর্কে আলোচনার স্থান পেয়েছে।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922000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4.79167E-6 -1.85185E-6 L -4.79167E-6 -0.07222 " pathEditMode="relative" rAng="0" ptsTypes="AA">
                                      <p:cBhvr>
                                        <p:cTn id="6" dur="250" accel="50000" decel="50000" autoRev="1" fill="hold">
                                          <p:stCondLst>
                                            <p:cond delay="0"/>
                                          </p:stCondLst>
                                        </p:cTn>
                                        <p:tgtEl>
                                          <p:spTgt spid="4"/>
                                        </p:tgtEl>
                                        <p:attrNameLst>
                                          <p:attrName>ppt_x</p:attrName>
                                          <p:attrName>ppt_y</p:attrName>
                                        </p:attrNameLst>
                                      </p:cBhvr>
                                      <p:rCtr x="0" y="-3611"/>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grpId="0" nodeType="clickEffect">
                                  <p:stCondLst>
                                    <p:cond delay="0"/>
                                  </p:stCondLst>
                                  <p:childTnLst>
                                    <p:animEffect transition="out" filter="checkerboard(across)">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 presetClass="exit" presetSubtype="10" fill="hold" grpId="1" nodeType="clickEffect">
                                  <p:stCondLst>
                                    <p:cond delay="0"/>
                                  </p:stCondLst>
                                  <p:iterate type="lt">
                                    <p:tmPct val="0"/>
                                  </p:iterate>
                                  <p:childTnLst>
                                    <p:animEffect transition="out" filter="checkerboard(across)">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41613" y="0"/>
            <a:ext cx="1050388"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lowchart: Terminator 1">
            <a:extLst>
              <a:ext uri="{FF2B5EF4-FFF2-40B4-BE49-F238E27FC236}">
                <a16:creationId xmlns:a16="http://schemas.microsoft.com/office/drawing/2014/main" id="{FC0A05B0-C175-4CB6-A6E6-74F6C5692618}"/>
              </a:ext>
            </a:extLst>
          </p:cNvPr>
          <p:cNvSpPr/>
          <p:nvPr/>
        </p:nvSpPr>
        <p:spPr>
          <a:xfrm>
            <a:off x="3331698" y="393895"/>
            <a:ext cx="5528603" cy="942536"/>
          </a:xfrm>
          <a:prstGeom prst="flowChartTerminator">
            <a:avLst/>
          </a:prstGeom>
          <a:blipFill>
            <a:blip r:embed="rId5"/>
            <a:tile tx="0" ty="0" sx="100000" sy="100000" flip="none" algn="tl"/>
          </a:blipFill>
        </p:spPr>
        <p:style>
          <a:lnRef idx="2">
            <a:schemeClr val="accent6"/>
          </a:lnRef>
          <a:fillRef idx="1">
            <a:schemeClr val="lt1"/>
          </a:fillRef>
          <a:effectRef idx="0">
            <a:schemeClr val="accent6"/>
          </a:effectRef>
          <a:fontRef idx="minor">
            <a:schemeClr val="dk1"/>
          </a:fontRef>
        </p:style>
        <p:txBody>
          <a:bodyPr rtlCol="0" anchor="ctr"/>
          <a:lstStyle/>
          <a:p>
            <a:pPr algn="ctr"/>
            <a:r>
              <a:rPr lang="bn-BD" sz="3600" b="1" dirty="0">
                <a:solidFill>
                  <a:schemeClr val="tx1">
                    <a:lumMod val="85000"/>
                    <a:lumOff val="15000"/>
                  </a:schemeClr>
                </a:solidFill>
                <a:latin typeface="NikoshBAN" panose="02000000000000000000" pitchFamily="2" charset="0"/>
                <a:cs typeface="NikoshBAN" panose="02000000000000000000" pitchFamily="2" charset="0"/>
              </a:rPr>
              <a:t>পৌরনীতি ও নাগরিকতা সম্পর্কে </a:t>
            </a:r>
            <a:endParaRPr lang="en-US" sz="3600" b="1" dirty="0">
              <a:solidFill>
                <a:schemeClr val="tx1">
                  <a:lumMod val="85000"/>
                  <a:lumOff val="15000"/>
                </a:schemeClr>
              </a:solidFill>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39E3BF24-DD1C-4913-A94D-4C5D3629F816}"/>
              </a:ext>
            </a:extLst>
          </p:cNvPr>
          <p:cNvSpPr txBox="1"/>
          <p:nvPr/>
        </p:nvSpPr>
        <p:spPr>
          <a:xfrm>
            <a:off x="1744393" y="4138195"/>
            <a:ext cx="9003323"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2400" dirty="0">
                <a:latin typeface="NikoshBAN" panose="02000000000000000000" pitchFamily="2" charset="0"/>
                <a:cs typeface="NikoshBAN" panose="02000000000000000000" pitchFamily="2" charset="0"/>
              </a:rPr>
              <a:t>=</a:t>
            </a:r>
            <a:r>
              <a:rPr lang="bn-BD" sz="2400" b="1" dirty="0">
                <a:latin typeface="NikoshBAN" panose="02000000000000000000" pitchFamily="2" charset="0"/>
                <a:cs typeface="NikoshBAN" panose="02000000000000000000" pitchFamily="2" charset="0"/>
              </a:rPr>
              <a:t>পৌরনীতির ইংরেজির শব্দ সিভিক্স ( civics)। চিভিক্স শব্দটি দুটি ল্যাটিন শব্দ চিভিস (civis) এবং সিভিটাস (civitas) থেকে এসেছে। চিভিস শব্দের অর্থ নাগরিক (citizen) আর সিভিটাস শব্দের অর্থ নগর রাষ্ট্র (city state). প্রাচীন গ্রীসে নাগরিক নগর –রাষ্ট্রে ছিল অবিচ্ছেদ্য। ঐ সময় গ্রীসে ছোট-ছোট রাষ্ট্রে অঞ্চল নিয়ে গড়ে নিয়ে উঠে নগর রাষ্ট্র ।যারা নগর রাষ্ট্রেই কাজে সরাসরি অংশ গ্রহন করে তাদেরকে নাগরিক বলা হয়। নাগরিকের আচরন ও কার্যাবলিই নিয়েই আলোচনাই ছিল পৌরনীতির বিষয়বস্তু। </a:t>
            </a:r>
            <a:endParaRPr lang="en-US" sz="2400" b="1"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BE39C015-DC2A-4F50-8BB0-F34AD5927F7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60320" y="1336432"/>
            <a:ext cx="6527409" cy="2588454"/>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14102760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nodeType="clickEffect">
                                  <p:stCondLst>
                                    <p:cond delay="0"/>
                                  </p:stCondLst>
                                  <p:childTnLst>
                                    <p:anim calcmode="discrete" valueType="str">
                                      <p:cBhvr>
                                        <p:cTn id="6" dur="1000" fill="hold"/>
                                        <p:tgtEl>
                                          <p:spTgt spid="9"/>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4">
                                            <p:txEl>
                                              <p:pRg st="0" end="0"/>
                                            </p:txEl>
                                          </p:spTgt>
                                        </p:tgtEl>
                                        <p:attrNameLst>
                                          <p:attrName>ppt_x</p:attrName>
                                          <p:attrName>ppt_y</p:attrName>
                                        </p:attrNameLst>
                                      </p:cBhvr>
                                    </p:animMotion>
                                    <p:animRot by="1500000">
                                      <p:cBhvr>
                                        <p:cTn id="11" dur="125" fill="hold">
                                          <p:stCondLst>
                                            <p:cond delay="0"/>
                                          </p:stCondLst>
                                        </p:cTn>
                                        <p:tgtEl>
                                          <p:spTgt spid="4">
                                            <p:txEl>
                                              <p:pRg st="0" end="0"/>
                                            </p:txEl>
                                          </p:spTgt>
                                        </p:tgtEl>
                                        <p:attrNameLst>
                                          <p:attrName>r</p:attrName>
                                        </p:attrNameLst>
                                      </p:cBhvr>
                                    </p:animRot>
                                    <p:animRot by="-1500000">
                                      <p:cBhvr>
                                        <p:cTn id="12" dur="125" fill="hold">
                                          <p:stCondLst>
                                            <p:cond delay="125"/>
                                          </p:stCondLst>
                                        </p:cTn>
                                        <p:tgtEl>
                                          <p:spTgt spid="4">
                                            <p:txEl>
                                              <p:pRg st="0" end="0"/>
                                            </p:txEl>
                                          </p:spTgt>
                                        </p:tgtEl>
                                        <p:attrNameLst>
                                          <p:attrName>r</p:attrName>
                                        </p:attrNameLst>
                                      </p:cBhvr>
                                    </p:animRot>
                                    <p:animRot by="-1500000">
                                      <p:cBhvr>
                                        <p:cTn id="13" dur="125" fill="hold">
                                          <p:stCondLst>
                                            <p:cond delay="250"/>
                                          </p:stCondLst>
                                        </p:cTn>
                                        <p:tgtEl>
                                          <p:spTgt spid="4">
                                            <p:txEl>
                                              <p:pRg st="0" end="0"/>
                                            </p:txEl>
                                          </p:spTgt>
                                        </p:tgtEl>
                                        <p:attrNameLst>
                                          <p:attrName>r</p:attrName>
                                        </p:attrNameLst>
                                      </p:cBhvr>
                                    </p:animRot>
                                    <p:animRot by="1500000">
                                      <p:cBhvr>
                                        <p:cTn id="14" dur="125" fill="hold">
                                          <p:stCondLst>
                                            <p:cond delay="375"/>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84738"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12059" y="0"/>
            <a:ext cx="679942"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D24D1D3-69F2-4F17-AABA-92AD379D7475}"/>
              </a:ext>
            </a:extLst>
          </p:cNvPr>
          <p:cNvSpPr txBox="1"/>
          <p:nvPr/>
        </p:nvSpPr>
        <p:spPr>
          <a:xfrm>
            <a:off x="4496970" y="422031"/>
            <a:ext cx="3094893" cy="923330"/>
          </a:xfrm>
          <a:prstGeom prst="rect">
            <a:avLst/>
          </a:prstGeom>
          <a:blipFill>
            <a:blip r:embed="rId5"/>
            <a:tile tx="0" ty="0" sx="100000" sy="100000" flip="none" algn="tl"/>
          </a:blipFill>
        </p:spPr>
        <p:txBody>
          <a:bodyPr wrap="square" rtlCol="0">
            <a:spAutoFit/>
          </a:bodyPr>
          <a:lstStyle/>
          <a:p>
            <a:r>
              <a:rPr lang="bn-BD" sz="5400" b="1" u="sng" dirty="0">
                <a:solidFill>
                  <a:srgbClr val="002060"/>
                </a:solidFill>
                <a:latin typeface="NikoshBAN" panose="02000000000000000000" pitchFamily="2" charset="0"/>
                <a:cs typeface="NikoshBAN" panose="02000000000000000000" pitchFamily="2" charset="0"/>
              </a:rPr>
              <a:t>একক কাজ </a:t>
            </a:r>
            <a:endParaRPr lang="en-US" sz="5400" b="1" u="sng" dirty="0">
              <a:solidFill>
                <a:srgbClr val="002060"/>
              </a:solidFill>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483BD7F9-6BE2-4EFF-8024-56A745D1284B}"/>
              </a:ext>
            </a:extLst>
          </p:cNvPr>
          <p:cNvSpPr txBox="1"/>
          <p:nvPr/>
        </p:nvSpPr>
        <p:spPr>
          <a:xfrm>
            <a:off x="8623495" y="1345361"/>
            <a:ext cx="2888563" cy="769441"/>
          </a:xfrm>
          <a:prstGeom prst="rect">
            <a:avLst/>
          </a:prstGeom>
          <a:blipFill>
            <a:blip r:embed="rId6"/>
            <a:tile tx="0" ty="0" sx="100000" sy="100000" flip="none" algn="tl"/>
          </a:blipFill>
        </p:spPr>
        <p:style>
          <a:lnRef idx="2">
            <a:schemeClr val="dk1"/>
          </a:lnRef>
          <a:fillRef idx="1">
            <a:schemeClr val="lt1"/>
          </a:fillRef>
          <a:effectRef idx="0">
            <a:schemeClr val="dk1"/>
          </a:effectRef>
          <a:fontRef idx="minor">
            <a:schemeClr val="dk1"/>
          </a:fontRef>
        </p:style>
        <p:txBody>
          <a:bodyPr wrap="square" rtlCol="0">
            <a:spAutoFit/>
          </a:bodyPr>
          <a:lstStyle/>
          <a:p>
            <a:r>
              <a:rPr lang="bn-BD" sz="4400" b="1" dirty="0">
                <a:solidFill>
                  <a:srgbClr val="C00000"/>
                </a:solidFill>
                <a:latin typeface="NikoshBAN" panose="02000000000000000000" pitchFamily="2" charset="0"/>
                <a:cs typeface="NikoshBAN" panose="02000000000000000000" pitchFamily="2" charset="0"/>
              </a:rPr>
              <a:t>সময়- ৫মিনিট </a:t>
            </a:r>
            <a:endParaRPr lang="en-US" sz="4400" b="1" dirty="0">
              <a:solidFill>
                <a:srgbClr val="C00000"/>
              </a:solidFill>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53FE72BD-3B3A-4828-AE2B-CD7E936D2315}"/>
              </a:ext>
            </a:extLst>
          </p:cNvPr>
          <p:cNvSpPr txBox="1"/>
          <p:nvPr/>
        </p:nvSpPr>
        <p:spPr>
          <a:xfrm>
            <a:off x="2321169" y="2349305"/>
            <a:ext cx="731520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4400" dirty="0">
                <a:latin typeface="NikoshBAN" panose="02000000000000000000" pitchFamily="2" charset="0"/>
                <a:cs typeface="NikoshBAN" panose="02000000000000000000" pitchFamily="2" charset="0"/>
              </a:rPr>
              <a:t>=বাংলাদেশের আয়তন  কত ?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962384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FC8C3D-C203-48A9-8B69-237F668EF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4542"/>
            <a:ext cx="12192000" cy="2271932"/>
          </a:xfrm>
          <a:prstGeom prst="rect">
            <a:avLst/>
          </a:prstGeom>
        </p:spPr>
      </p:pic>
      <p:pic>
        <p:nvPicPr>
          <p:cNvPr id="5" name="Picture 4">
            <a:extLst>
              <a:ext uri="{FF2B5EF4-FFF2-40B4-BE49-F238E27FC236}">
                <a16:creationId xmlns:a16="http://schemas.microsoft.com/office/drawing/2014/main" id="{D4E75491-AEB5-4393-910F-6EE63FCFF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29993" cy="6446520"/>
          </a:xfrm>
          <a:prstGeom prst="rect">
            <a:avLst/>
          </a:prstGeom>
        </p:spPr>
      </p:pic>
      <p:pic>
        <p:nvPicPr>
          <p:cNvPr id="7" name="Picture 6">
            <a:extLst>
              <a:ext uri="{FF2B5EF4-FFF2-40B4-BE49-F238E27FC236}">
                <a16:creationId xmlns:a16="http://schemas.microsoft.com/office/drawing/2014/main" id="{659A93E5-EF94-4519-A57F-52BA225A1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681" y="0"/>
            <a:ext cx="1036320" cy="6446519"/>
          </a:xfrm>
          <a:prstGeom prst="rect">
            <a:avLst/>
          </a:prstGeom>
        </p:spPr>
      </p:pic>
      <p:sp>
        <p:nvSpPr>
          <p:cNvPr id="8" name="Flowchart: Decision 7">
            <a:extLst>
              <a:ext uri="{FF2B5EF4-FFF2-40B4-BE49-F238E27FC236}">
                <a16:creationId xmlns:a16="http://schemas.microsoft.com/office/drawing/2014/main" id="{F556FF43-E124-4400-9396-275877B68B49}"/>
              </a:ext>
            </a:extLst>
          </p:cNvPr>
          <p:cNvSpPr/>
          <p:nvPr/>
        </p:nvSpPr>
        <p:spPr>
          <a:xfrm>
            <a:off x="0" y="0"/>
            <a:ext cx="12192000" cy="253218"/>
          </a:xfrm>
          <a:prstGeom prst="flowChartDecis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C97ABFF-CFA6-4E52-98D3-EDB5BE890EF1}"/>
              </a:ext>
            </a:extLst>
          </p:cNvPr>
          <p:cNvSpPr txBox="1"/>
          <p:nvPr/>
        </p:nvSpPr>
        <p:spPr>
          <a:xfrm>
            <a:off x="4128869" y="215681"/>
            <a:ext cx="4332849" cy="1015663"/>
          </a:xfrm>
          <a:prstGeom prst="rect">
            <a:avLst/>
          </a:prstGeom>
          <a:noFill/>
        </p:spPr>
        <p:txBody>
          <a:bodyPr wrap="square" rtlCol="0">
            <a:spAutoFit/>
          </a:bodyPr>
          <a:lstStyle/>
          <a:p>
            <a:r>
              <a:rPr lang="bn-BD" sz="6000" b="1" u="sng" dirty="0">
                <a:solidFill>
                  <a:srgbClr val="00B050"/>
                </a:solidFill>
                <a:latin typeface="NikoshBAN" panose="02000000000000000000" pitchFamily="2" charset="0"/>
                <a:cs typeface="NikoshBAN" panose="02000000000000000000" pitchFamily="2" charset="0"/>
              </a:rPr>
              <a:t>পরিবার সম্পর্কে </a:t>
            </a:r>
            <a:endParaRPr lang="en-US" sz="6000" b="1" u="sng" dirty="0">
              <a:solidFill>
                <a:srgbClr val="00B050"/>
              </a:solidFill>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47ACD810-CB2F-414A-9A8D-56403D09084B}"/>
              </a:ext>
            </a:extLst>
          </p:cNvPr>
          <p:cNvSpPr txBox="1"/>
          <p:nvPr/>
        </p:nvSpPr>
        <p:spPr>
          <a:xfrm>
            <a:off x="1181686" y="4004626"/>
            <a:ext cx="9748911"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2800" dirty="0">
                <a:latin typeface="NikoshBAN" panose="02000000000000000000" pitchFamily="2" charset="0"/>
                <a:cs typeface="NikoshBAN" panose="02000000000000000000" pitchFamily="2" charset="0"/>
              </a:rPr>
              <a:t>সমাজ স্বীকৃত বিবাহবন্ধনে আবদ্ধ স্বামী -স্ত্রী একত্রে বসবাস করাকে পরিবার বলে।অর্থ্যাত বোইবাহিক সম্পর্কের ভিত্তিতে এক বা একাধিক পুরুষ ও মহিলা ,সন্তানাদি,পিতামাতা,এবং অন্যান্য পরিজন নিয়ে যে সংগঠন গড়ে উঠে তাকে পরিবার বলে। ম্যাকাইভারের মতে, সন্তান জন্মদান ও লালন-পালনের জন্য সংগটিত ক্ষুদ্র বর্গকে পরিবার বলে। </a:t>
            </a:r>
            <a:endParaRPr lang="en-US" sz="2800" dirty="0">
              <a:latin typeface="NikoshBAN" panose="02000000000000000000" pitchFamily="2" charset="0"/>
              <a:cs typeface="NikoshBAN" panose="02000000000000000000" pitchFamily="2" charset="0"/>
            </a:endParaRPr>
          </a:p>
        </p:txBody>
      </p:sp>
      <p:pic>
        <p:nvPicPr>
          <p:cNvPr id="10" name="Picture 9">
            <a:extLst>
              <a:ext uri="{FF2B5EF4-FFF2-40B4-BE49-F238E27FC236}">
                <a16:creationId xmlns:a16="http://schemas.microsoft.com/office/drawing/2014/main" id="{2C92CBFF-9EC5-4B50-BEBA-0914DDB916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75095" y="1187989"/>
            <a:ext cx="7441810" cy="254914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859973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0"/>
                                        </p:tgtEl>
                                        <p:attrNameLst>
                                          <p:attrName>style.color</p:attrName>
                                        </p:attrNameLst>
                                      </p:cBhvr>
                                      <p:to>
                                        <a:schemeClr val="accent2"/>
                                      </p:to>
                                    </p:animClr>
                                    <p:animClr clrSpc="rgb" dir="cw">
                                      <p:cBhvr>
                                        <p:cTn id="7" dur="500" fill="hold"/>
                                        <p:tgtEl>
                                          <p:spTgt spid="10"/>
                                        </p:tgtEl>
                                        <p:attrNameLst>
                                          <p:attrName>fillcolor</p:attrName>
                                        </p:attrNameLst>
                                      </p:cBhvr>
                                      <p:to>
                                        <a:schemeClr val="accent2"/>
                                      </p:to>
                                    </p:animClr>
                                    <p:set>
                                      <p:cBhvr>
                                        <p:cTn id="8" dur="500" fill="hold"/>
                                        <p:tgtEl>
                                          <p:spTgt spid="10"/>
                                        </p:tgtEl>
                                        <p:attrNameLst>
                                          <p:attrName>fill.type</p:attrName>
                                        </p:attrNameLst>
                                      </p:cBhvr>
                                      <p:to>
                                        <p:strVal val="solid"/>
                                      </p:to>
                                    </p:set>
                                    <p:set>
                                      <p:cBhvr>
                                        <p:cTn id="9" dur="500" fill="hold"/>
                                        <p:tgtEl>
                                          <p:spTgt spid="10"/>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8" presetClass="path" presetSubtype="0" accel="50000" decel="50000" fill="hold" nodeType="clickEffect">
                                  <p:stCondLst>
                                    <p:cond delay="0"/>
                                  </p:stCondLst>
                                  <p:childTnLst>
                                    <p:animMotion origin="layout" path="M 0 0 C 0.008 0.008 0.017 0.016 0.021 0.026 C 0.025 0.037 0.027 0.05 0.029 0.063 C 0.031 0.076 0.029 0.087 0.027 0.099 C 0.025 0.11 0.022 0.122 0.015 0.132 C 0.009 0.142 -0.001 0.15 -0.012 0.156 C -0.022 0.162 -0.034 0.166 -0.046 0.168 C -0.058 0.17 -0.07 0.17 -0.081 0.168 C -0.093 0.166 -0.104 0.161 -0.113 0.153 C -0.122 0.146 -0.13 0.137 -0.134 0.126 C -0.139 0.116 -0.141 0.102 -0.141 0.091 C -0.142 0.08 -0.141 0.067 -0.136 0.056 C -0.131 0.046 -0.122 0.038 -0.11 0.034 C -0.098 0.031 -0.086 0.035 -0.078 0.042 C -0.071 0.049 -0.066 0.06 -0.065 0.073 C -0.065 0.086 -0.066 0.098 -0.071 0.108 C -0.076 0.118 -0.075 0.12 -0.095 0.133 C -0.113 0.147 -0.131 0.143 -0.142 0.144 C -0.153 0.144 -0.162 0.14 -0.173 0.136 C -0.185 0.131 -0.195 0.122 -0.202 0.114 C -0.209 0.106 -0.212 0.096 -0.216 0.08 C -0.219 0.064 -0.219 0.056 -0.219 0.044 C -0.219 0.032 -0.219 0.02 -0.219 0.008 E" pathEditMode="relative" ptsTypes="">
                                      <p:cBhvr>
                                        <p:cTn id="13" dur="2000" fill="hold"/>
                                        <p:tgtEl>
                                          <p:spTgt spid="10"/>
                                        </p:tgtEl>
                                        <p:attrNameLst>
                                          <p:attrName>ppt_x</p:attrName>
                                          <p:attrName>ppt_y</p:attrName>
                                        </p:attrNameLst>
                                      </p:cBhvr>
                                    </p:animMotion>
                                  </p:childTnLst>
                                </p:cTn>
                              </p:par>
                            </p:childTnLst>
                          </p:cTn>
                        </p:par>
                      </p:childTnLst>
                    </p:cTn>
                  </p:par>
                  <p:par>
                    <p:cTn id="14" fill="hold">
                      <p:stCondLst>
                        <p:cond delay="indefinite"/>
                      </p:stCondLst>
                      <p:childTnLst>
                        <p:par>
                          <p:cTn id="15" fill="hold">
                            <p:stCondLst>
                              <p:cond delay="0"/>
                            </p:stCondLst>
                            <p:childTnLst>
                              <p:par>
                                <p:cTn id="16" presetID="30" presetClass="path" presetSubtype="0" accel="50000" decel="50000" fill="hold" grpId="0" nodeType="clickEffect">
                                  <p:stCondLst>
                                    <p:cond delay="0"/>
                                  </p:stCondLst>
                                  <p:childTnLst>
                                    <p:animMotion origin="layout" path="M 0 0 C 0 0 0.017 -0.065 0.017 -0.065 C 0.034 -0.118 0.061 -0.139 0.1 -0.139 C 0.12 -0.139 0.138 -0.131 0.152 -0.118 C 0.162 -0.109 0.174 -0.104 0.187 -0.104 C 0.212 -0.104 0.233 -0.122 0.241 -0.148 C 0.241 -0.148 0.25 -0.179 0.25 -0.179 C 0.25 -0.179 0.232 -0.113 0.232 -0.113 C 0.215 -0.061 0.188 -0.04 0.15 -0.04 C 0.13 -0.04 0.111 -0.048 0.096 -0.062 C 0.087 -0.07 0.075 -0.075 0.063 -0.075 C 0.038 -0.075 0.017 -0.057 0.009 -0.031 C 0.009 -0.031 0 0 0 0 Z" pathEditMode="relative" ptsTypes="">
                                      <p:cBhvr>
                                        <p:cTn id="17"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2502</TotalTime>
  <Words>962</Words>
  <Application>Microsoft Office PowerPoint</Application>
  <PresentationFormat>Widescreen</PresentationFormat>
  <Paragraphs>82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User</dc:creator>
  <cp:lastModifiedBy>Hp User</cp:lastModifiedBy>
  <cp:revision>37</cp:revision>
  <dcterms:created xsi:type="dcterms:W3CDTF">2020-12-07T05:07:32Z</dcterms:created>
  <dcterms:modified xsi:type="dcterms:W3CDTF">2020-12-17T00:08:03Z</dcterms:modified>
</cp:coreProperties>
</file>