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3" r:id="rId3"/>
    <p:sldId id="258" r:id="rId4"/>
    <p:sldId id="259" r:id="rId5"/>
    <p:sldId id="260" r:id="rId6"/>
    <p:sldId id="265" r:id="rId7"/>
    <p:sldId id="280" r:id="rId8"/>
    <p:sldId id="268" r:id="rId9"/>
    <p:sldId id="273" r:id="rId10"/>
    <p:sldId id="281" r:id="rId11"/>
    <p:sldId id="282" r:id="rId12"/>
    <p:sldId id="264" r:id="rId13"/>
    <p:sldId id="261" r:id="rId14"/>
    <p:sldId id="262" r:id="rId15"/>
    <p:sldId id="26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0F20AE-5DBB-4654-83C6-C64C092865B2}" type="datetimeFigureOut">
              <a:rPr lang="en-US" smtClean="0"/>
              <a:t>10-Dec-20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C3733-5066-4C4B-84AE-315050423CF6}" type="slidenum">
              <a:rPr lang="en-US" smtClean="0"/>
              <a:t>‹#›</a:t>
            </a:fld>
            <a:endParaRPr lang="en-US"/>
          </a:p>
        </p:txBody>
      </p:sp>
    </p:spTree>
    <p:extLst>
      <p:ext uri="{BB962C8B-B14F-4D97-AF65-F5344CB8AC3E}">
        <p14:creationId xmlns:p14="http://schemas.microsoft.com/office/powerpoint/2010/main" val="2122526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F20AE-5DBB-4654-83C6-C64C092865B2}" type="datetimeFigureOut">
              <a:rPr lang="en-US" smtClean="0"/>
              <a:t>10-Dec-20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C3733-5066-4C4B-84AE-315050423CF6}" type="slidenum">
              <a:rPr lang="en-US" smtClean="0"/>
              <a:t>‹#›</a:t>
            </a:fld>
            <a:endParaRPr lang="en-US"/>
          </a:p>
        </p:txBody>
      </p:sp>
    </p:spTree>
    <p:extLst>
      <p:ext uri="{BB962C8B-B14F-4D97-AF65-F5344CB8AC3E}">
        <p14:creationId xmlns:p14="http://schemas.microsoft.com/office/powerpoint/2010/main" val="2888195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F20AE-5DBB-4654-83C6-C64C092865B2}" type="datetimeFigureOut">
              <a:rPr lang="en-US" smtClean="0"/>
              <a:t>10-Dec-20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C3733-5066-4C4B-84AE-315050423CF6}" type="slidenum">
              <a:rPr lang="en-US" smtClean="0"/>
              <a:t>‹#›</a:t>
            </a:fld>
            <a:endParaRPr lang="en-US"/>
          </a:p>
        </p:txBody>
      </p:sp>
    </p:spTree>
    <p:extLst>
      <p:ext uri="{BB962C8B-B14F-4D97-AF65-F5344CB8AC3E}">
        <p14:creationId xmlns:p14="http://schemas.microsoft.com/office/powerpoint/2010/main" val="2575077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F20AE-5DBB-4654-83C6-C64C092865B2}" type="datetimeFigureOut">
              <a:rPr lang="en-US" smtClean="0"/>
              <a:t>10-Dec-20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C3733-5066-4C4B-84AE-315050423CF6}" type="slidenum">
              <a:rPr lang="en-US" smtClean="0"/>
              <a:t>‹#›</a:t>
            </a:fld>
            <a:endParaRPr lang="en-US"/>
          </a:p>
        </p:txBody>
      </p:sp>
    </p:spTree>
    <p:extLst>
      <p:ext uri="{BB962C8B-B14F-4D97-AF65-F5344CB8AC3E}">
        <p14:creationId xmlns:p14="http://schemas.microsoft.com/office/powerpoint/2010/main" val="2539473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0F20AE-5DBB-4654-83C6-C64C092865B2}" type="datetimeFigureOut">
              <a:rPr lang="en-US" smtClean="0"/>
              <a:t>10-Dec-20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C3733-5066-4C4B-84AE-315050423CF6}" type="slidenum">
              <a:rPr lang="en-US" smtClean="0"/>
              <a:t>‹#›</a:t>
            </a:fld>
            <a:endParaRPr lang="en-US"/>
          </a:p>
        </p:txBody>
      </p:sp>
    </p:spTree>
    <p:extLst>
      <p:ext uri="{BB962C8B-B14F-4D97-AF65-F5344CB8AC3E}">
        <p14:creationId xmlns:p14="http://schemas.microsoft.com/office/powerpoint/2010/main" val="39495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0F20AE-5DBB-4654-83C6-C64C092865B2}" type="datetimeFigureOut">
              <a:rPr lang="en-US" smtClean="0"/>
              <a:t>10-Dec-20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C3733-5066-4C4B-84AE-315050423CF6}" type="slidenum">
              <a:rPr lang="en-US" smtClean="0"/>
              <a:t>‹#›</a:t>
            </a:fld>
            <a:endParaRPr lang="en-US"/>
          </a:p>
        </p:txBody>
      </p:sp>
    </p:spTree>
    <p:extLst>
      <p:ext uri="{BB962C8B-B14F-4D97-AF65-F5344CB8AC3E}">
        <p14:creationId xmlns:p14="http://schemas.microsoft.com/office/powerpoint/2010/main" val="1143081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0F20AE-5DBB-4654-83C6-C64C092865B2}" type="datetimeFigureOut">
              <a:rPr lang="en-US" smtClean="0"/>
              <a:t>10-Dec-20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7C3733-5066-4C4B-84AE-315050423CF6}" type="slidenum">
              <a:rPr lang="en-US" smtClean="0"/>
              <a:t>‹#›</a:t>
            </a:fld>
            <a:endParaRPr lang="en-US"/>
          </a:p>
        </p:txBody>
      </p:sp>
    </p:spTree>
    <p:extLst>
      <p:ext uri="{BB962C8B-B14F-4D97-AF65-F5344CB8AC3E}">
        <p14:creationId xmlns:p14="http://schemas.microsoft.com/office/powerpoint/2010/main" val="3559489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0F20AE-5DBB-4654-83C6-C64C092865B2}" type="datetimeFigureOut">
              <a:rPr lang="en-US" smtClean="0"/>
              <a:t>10-Dec-20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7C3733-5066-4C4B-84AE-315050423CF6}" type="slidenum">
              <a:rPr lang="en-US" smtClean="0"/>
              <a:t>‹#›</a:t>
            </a:fld>
            <a:endParaRPr lang="en-US"/>
          </a:p>
        </p:txBody>
      </p:sp>
    </p:spTree>
    <p:extLst>
      <p:ext uri="{BB962C8B-B14F-4D97-AF65-F5344CB8AC3E}">
        <p14:creationId xmlns:p14="http://schemas.microsoft.com/office/powerpoint/2010/main" val="212534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F20AE-5DBB-4654-83C6-C64C092865B2}" type="datetimeFigureOut">
              <a:rPr lang="en-US" smtClean="0"/>
              <a:t>10-Dec-20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7C3733-5066-4C4B-84AE-315050423CF6}" type="slidenum">
              <a:rPr lang="en-US" smtClean="0"/>
              <a:t>‹#›</a:t>
            </a:fld>
            <a:endParaRPr lang="en-US"/>
          </a:p>
        </p:txBody>
      </p:sp>
    </p:spTree>
    <p:extLst>
      <p:ext uri="{BB962C8B-B14F-4D97-AF65-F5344CB8AC3E}">
        <p14:creationId xmlns:p14="http://schemas.microsoft.com/office/powerpoint/2010/main" val="422803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F20AE-5DBB-4654-83C6-C64C092865B2}" type="datetimeFigureOut">
              <a:rPr lang="en-US" smtClean="0"/>
              <a:t>10-Dec-20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C3733-5066-4C4B-84AE-315050423CF6}" type="slidenum">
              <a:rPr lang="en-US" smtClean="0"/>
              <a:t>‹#›</a:t>
            </a:fld>
            <a:endParaRPr lang="en-US"/>
          </a:p>
        </p:txBody>
      </p:sp>
    </p:spTree>
    <p:extLst>
      <p:ext uri="{BB962C8B-B14F-4D97-AF65-F5344CB8AC3E}">
        <p14:creationId xmlns:p14="http://schemas.microsoft.com/office/powerpoint/2010/main" val="125374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F20AE-5DBB-4654-83C6-C64C092865B2}" type="datetimeFigureOut">
              <a:rPr lang="en-US" smtClean="0"/>
              <a:t>10-Dec-20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C3733-5066-4C4B-84AE-315050423CF6}" type="slidenum">
              <a:rPr lang="en-US" smtClean="0"/>
              <a:t>‹#›</a:t>
            </a:fld>
            <a:endParaRPr lang="en-US"/>
          </a:p>
        </p:txBody>
      </p:sp>
    </p:spTree>
    <p:extLst>
      <p:ext uri="{BB962C8B-B14F-4D97-AF65-F5344CB8AC3E}">
        <p14:creationId xmlns:p14="http://schemas.microsoft.com/office/powerpoint/2010/main" val="739929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F20AE-5DBB-4654-83C6-C64C092865B2}" type="datetimeFigureOut">
              <a:rPr lang="en-US" smtClean="0"/>
              <a:t>10-Dec-20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C3733-5066-4C4B-84AE-315050423CF6}" type="slidenum">
              <a:rPr lang="en-US" smtClean="0"/>
              <a:t>‹#›</a:t>
            </a:fld>
            <a:endParaRPr lang="en-US"/>
          </a:p>
        </p:txBody>
      </p:sp>
    </p:spTree>
    <p:extLst>
      <p:ext uri="{BB962C8B-B14F-4D97-AF65-F5344CB8AC3E}">
        <p14:creationId xmlns:p14="http://schemas.microsoft.com/office/powerpoint/2010/main" val="169043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947161" cy="6858000"/>
          </a:xfrm>
          <a:prstGeom prst="rect">
            <a:avLst/>
          </a:prstGeom>
        </p:spPr>
      </p:pic>
    </p:spTree>
    <p:extLst>
      <p:ext uri="{BB962C8B-B14F-4D97-AF65-F5344CB8AC3E}">
        <p14:creationId xmlns:p14="http://schemas.microsoft.com/office/powerpoint/2010/main" val="10689520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730583"/>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err="1">
                <a:solidFill>
                  <a:srgbClr val="002060"/>
                </a:solidFill>
              </a:rPr>
              <a:t>বিওডি</a:t>
            </a:r>
            <a:r>
              <a:rPr lang="en-US" sz="3600" dirty="0">
                <a:solidFill>
                  <a:srgbClr val="002060"/>
                </a:solidFill>
              </a:rPr>
              <a:t>(BOD)ঃ</a:t>
            </a:r>
            <a:r>
              <a:rPr lang="en-US" sz="2400" dirty="0"/>
              <a:t> </a:t>
            </a:r>
            <a:r>
              <a:rPr lang="en-US" sz="2400" dirty="0">
                <a:ln w="0"/>
                <a:solidFill>
                  <a:schemeClr val="tx1"/>
                </a:solidFill>
                <a:effectLst>
                  <a:outerShdw blurRad="38100" dist="19050" dir="2700000" algn="tl" rotWithShape="0">
                    <a:schemeClr val="dk1">
                      <a:alpha val="40000"/>
                    </a:schemeClr>
                  </a:outerShdw>
                </a:effectLst>
              </a:rPr>
              <a:t>BOD </a:t>
            </a:r>
            <a:r>
              <a:rPr lang="en-US" sz="2400" dirty="0" err="1">
                <a:ln w="0"/>
                <a:solidFill>
                  <a:schemeClr val="tx1"/>
                </a:solidFill>
                <a:effectLst>
                  <a:outerShdw blurRad="38100" dist="19050" dir="2700000" algn="tl" rotWithShape="0">
                    <a:schemeClr val="dk1">
                      <a:alpha val="40000"/>
                    </a:schemeClr>
                  </a:outerShdw>
                </a:effectLst>
              </a:rPr>
              <a:t>এর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পূর্ণ</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রূপ</a:t>
            </a:r>
            <a:r>
              <a:rPr lang="en-US" sz="2400" dirty="0">
                <a:ln w="0"/>
                <a:solidFill>
                  <a:schemeClr val="tx1"/>
                </a:solidFill>
                <a:effectLst>
                  <a:outerShdw blurRad="38100" dist="19050" dir="2700000" algn="tl" rotWithShape="0">
                    <a:schemeClr val="dk1">
                      <a:alpha val="40000"/>
                    </a:schemeClr>
                  </a:outerShdw>
                </a:effectLst>
              </a:rPr>
              <a:t>  Biological Oxygen </a:t>
            </a:r>
            <a:r>
              <a:rPr lang="en-US" sz="2400" dirty="0" err="1">
                <a:ln w="0"/>
                <a:solidFill>
                  <a:schemeClr val="tx1"/>
                </a:solidFill>
                <a:effectLst>
                  <a:outerShdw blurRad="38100" dist="19050" dir="2700000" algn="tl" rotWithShape="0">
                    <a:schemeClr val="dk1">
                      <a:alpha val="40000"/>
                    </a:schemeClr>
                  </a:outerShdw>
                </a:effectLst>
              </a:rPr>
              <a:t>Demand।অর্থা</a:t>
            </a:r>
            <a:r>
              <a:rPr lang="en-US" sz="2400" dirty="0">
                <a:ln w="0"/>
                <a:solidFill>
                  <a:schemeClr val="tx1"/>
                </a:solidFill>
                <a:effectLst>
                  <a:outerShdw blurRad="38100" dist="19050" dir="2700000" algn="tl" rotWithShape="0">
                    <a:schemeClr val="dk1">
                      <a:alpha val="40000"/>
                    </a:schemeClr>
                  </a:outerShdw>
                </a:effectLst>
              </a:rPr>
              <a:t>ৎ BOD </a:t>
            </a:r>
            <a:r>
              <a:rPr lang="en-US" sz="2400" dirty="0" err="1">
                <a:ln w="0"/>
                <a:solidFill>
                  <a:schemeClr val="tx1"/>
                </a:solidFill>
                <a:effectLst>
                  <a:outerShdw blurRad="38100" dist="19050" dir="2700000" algn="tl" rotWithShape="0">
                    <a:schemeClr val="dk1">
                      <a:alpha val="40000"/>
                    </a:schemeClr>
                  </a:outerShdw>
                </a:effectLst>
              </a:rPr>
              <a:t>এর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অর্থ</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হলো</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জৈব</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রাসায়নিক</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অক্সিজেন</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চাহিদা</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এক</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লিটার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পানিতে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উপস্থিত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পচনযোগ্য</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জৈব</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দূষককে</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ব্যাকটেরিয়ার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মত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অনুজীব</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দ্বারা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ভাঙতে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যে</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পরিমাণ</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অক্সিজেনের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প্রয়োজন</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হয়</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তাকে</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উক্ত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পানির</a:t>
            </a:r>
            <a:r>
              <a:rPr lang="en-US" sz="2400" dirty="0">
                <a:ln w="0"/>
                <a:solidFill>
                  <a:schemeClr val="tx1"/>
                </a:solidFill>
                <a:effectLst>
                  <a:outerShdw blurRad="38100" dist="19050" dir="2700000" algn="tl" rotWithShape="0">
                    <a:schemeClr val="dk1">
                      <a:alpha val="40000"/>
                    </a:schemeClr>
                  </a:outerShdw>
                </a:effectLst>
              </a:rPr>
              <a:t>  BOD </a:t>
            </a:r>
            <a:r>
              <a:rPr lang="en-US" sz="2400" dirty="0" err="1">
                <a:ln w="0"/>
                <a:solidFill>
                  <a:schemeClr val="tx1"/>
                </a:solidFill>
                <a:effectLst>
                  <a:outerShdw blurRad="38100" dist="19050" dir="2700000" algn="tl" rotWithShape="0">
                    <a:schemeClr val="dk1">
                      <a:alpha val="40000"/>
                    </a:schemeClr>
                  </a:outerShdw>
                </a:effectLst>
              </a:rPr>
              <a:t>বলে</a:t>
            </a:r>
            <a:r>
              <a:rPr lang="en-US" sz="2400" dirty="0">
                <a:ln w="0"/>
                <a:solidFill>
                  <a:schemeClr val="tx1"/>
                </a:solidFill>
                <a:effectLst>
                  <a:outerShdw blurRad="38100" dist="19050" dir="2700000" algn="tl" rotWithShape="0">
                    <a:schemeClr val="dk1">
                      <a:alpha val="40000"/>
                    </a:schemeClr>
                  </a:outerShdw>
                </a:effectLst>
              </a:rPr>
              <a:t> । </a:t>
            </a:r>
            <a:r>
              <a:rPr lang="en-US" sz="2400" dirty="0" err="1">
                <a:ln w="0"/>
                <a:solidFill>
                  <a:schemeClr val="tx1"/>
                </a:solidFill>
                <a:effectLst>
                  <a:outerShdw blurRad="38100" dist="19050" dir="2700000" algn="tl" rotWithShape="0">
                    <a:schemeClr val="dk1">
                      <a:alpha val="40000"/>
                    </a:schemeClr>
                  </a:outerShdw>
                </a:effectLst>
              </a:rPr>
              <a:t>কোনো</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পানির</a:t>
            </a:r>
            <a:r>
              <a:rPr lang="en-US" sz="2400" dirty="0">
                <a:ln w="0"/>
                <a:solidFill>
                  <a:schemeClr val="tx1"/>
                </a:solidFill>
                <a:effectLst>
                  <a:outerShdw blurRad="38100" dist="19050" dir="2700000" algn="tl" rotWithShape="0">
                    <a:schemeClr val="dk1">
                      <a:alpha val="40000"/>
                    </a:schemeClr>
                  </a:outerShdw>
                </a:effectLst>
              </a:rPr>
              <a:t> BOD </a:t>
            </a:r>
            <a:r>
              <a:rPr lang="en-US" sz="2400" dirty="0" err="1">
                <a:ln w="0"/>
                <a:solidFill>
                  <a:schemeClr val="tx1"/>
                </a:solidFill>
                <a:effectLst>
                  <a:outerShdw blurRad="38100" dist="19050" dir="2700000" algn="tl" rotWithShape="0">
                    <a:schemeClr val="dk1">
                      <a:alpha val="40000"/>
                    </a:schemeClr>
                  </a:outerShdw>
                </a:effectLst>
              </a:rPr>
              <a:t>এর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মান</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যত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বেশি</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হয়</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সে</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পানি</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তত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বেশি</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দূষিত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হয়</a:t>
            </a:r>
            <a:r>
              <a:rPr lang="en-US" sz="2400" dirty="0">
                <a:ln w="0"/>
                <a:solidFill>
                  <a:schemeClr val="tx1"/>
                </a:solidFill>
                <a:effectLst>
                  <a:outerShdw blurRad="38100" dist="19050" dir="2700000" algn="tl" rotWithShape="0">
                    <a:schemeClr val="dk1">
                      <a:alpha val="40000"/>
                    </a:schemeClr>
                  </a:outerShdw>
                </a:effectLst>
              </a:rPr>
              <a:t> </a:t>
            </a:r>
            <a:r>
              <a:rPr lang="en-US" sz="2400" dirty="0" smtClean="0">
                <a:ln w="0"/>
                <a:solidFill>
                  <a:schemeClr val="tx1"/>
                </a:solidFill>
                <a:effectLst>
                  <a:outerShdw blurRad="38100" dist="19050" dir="2700000" algn="tl" rotWithShape="0">
                    <a:schemeClr val="dk1">
                      <a:alpha val="40000"/>
                    </a:schemeClr>
                  </a:outerShdw>
                </a:effectLst>
              </a:rPr>
              <a:t>।</a:t>
            </a:r>
            <a:endParaRPr lang="bn-IN" sz="2400" dirty="0" smtClean="0">
              <a:ln w="0"/>
              <a:solidFill>
                <a:schemeClr val="tx1"/>
              </a:solidFill>
              <a:effectLst>
                <a:outerShdw blurRad="38100" dist="19050" dir="2700000" algn="tl" rotWithShape="0">
                  <a:schemeClr val="dk1">
                    <a:alpha val="40000"/>
                  </a:schemeClr>
                </a:outerShdw>
              </a:effectLst>
            </a:endParaRPr>
          </a:p>
          <a:p>
            <a:endParaRPr lang="en-US" sz="2400" dirty="0">
              <a:ln w="0"/>
              <a:solidFill>
                <a:schemeClr val="tx1"/>
              </a:solidFill>
              <a:effectLst>
                <a:outerShdw blurRad="38100" dist="19050" dir="2700000" algn="tl" rotWithShape="0">
                  <a:schemeClr val="dk1">
                    <a:alpha val="40000"/>
                  </a:schemeClr>
                </a:outerShdw>
              </a:effectLst>
            </a:endParaRPr>
          </a:p>
          <a:p>
            <a:r>
              <a:rPr lang="en-US" sz="3600" dirty="0" err="1">
                <a:solidFill>
                  <a:srgbClr val="002060"/>
                </a:solidFill>
              </a:rPr>
              <a:t>সিওডি</a:t>
            </a:r>
            <a:r>
              <a:rPr lang="en-US" sz="3600" dirty="0">
                <a:solidFill>
                  <a:srgbClr val="002060"/>
                </a:solidFill>
              </a:rPr>
              <a:t>( COD)ঃ </a:t>
            </a:r>
            <a:r>
              <a:rPr lang="en-US" sz="2400" dirty="0">
                <a:ln w="0"/>
                <a:solidFill>
                  <a:schemeClr val="tx1"/>
                </a:solidFill>
                <a:effectLst>
                  <a:outerShdw blurRad="38100" dist="19050" dir="2700000" algn="tl" rotWithShape="0">
                    <a:schemeClr val="dk1">
                      <a:alpha val="40000"/>
                    </a:schemeClr>
                  </a:outerShdw>
                </a:effectLst>
              </a:rPr>
              <a:t>COD </a:t>
            </a:r>
            <a:r>
              <a:rPr lang="en-US" sz="2400" dirty="0" err="1">
                <a:ln w="0"/>
                <a:solidFill>
                  <a:schemeClr val="tx1"/>
                </a:solidFill>
                <a:effectLst>
                  <a:outerShdw blurRad="38100" dist="19050" dir="2700000" algn="tl" rotWithShape="0">
                    <a:schemeClr val="dk1">
                      <a:alpha val="40000"/>
                    </a:schemeClr>
                  </a:outerShdw>
                </a:effectLst>
              </a:rPr>
              <a:t>এর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অর্থ</a:t>
            </a:r>
            <a:r>
              <a:rPr lang="en-US" sz="2400" dirty="0">
                <a:ln w="0"/>
                <a:solidFill>
                  <a:schemeClr val="tx1"/>
                </a:solidFill>
                <a:effectLst>
                  <a:outerShdw blurRad="38100" dist="19050" dir="2700000" algn="tl" rotWithShape="0">
                    <a:schemeClr val="dk1">
                      <a:alpha val="40000"/>
                    </a:schemeClr>
                  </a:outerShdw>
                </a:effectLst>
              </a:rPr>
              <a:t>  Chemical Oxygen Demand । </a:t>
            </a:r>
            <a:r>
              <a:rPr lang="en-US" sz="2400" dirty="0" err="1">
                <a:ln w="0"/>
                <a:solidFill>
                  <a:schemeClr val="tx1"/>
                </a:solidFill>
                <a:effectLst>
                  <a:outerShdw blurRad="38100" dist="19050" dir="2700000" algn="tl" rotWithShape="0">
                    <a:schemeClr val="dk1">
                      <a:alpha val="40000"/>
                    </a:schemeClr>
                  </a:outerShdw>
                </a:effectLst>
              </a:rPr>
              <a:t>অর্থা</a:t>
            </a:r>
            <a:r>
              <a:rPr lang="en-US" sz="2400" dirty="0">
                <a:ln w="0"/>
                <a:solidFill>
                  <a:schemeClr val="tx1"/>
                </a:solidFill>
                <a:effectLst>
                  <a:outerShdw blurRad="38100" dist="19050" dir="2700000" algn="tl" rotWithShape="0">
                    <a:schemeClr val="dk1">
                      <a:alpha val="40000"/>
                    </a:schemeClr>
                  </a:outerShdw>
                </a:effectLst>
              </a:rPr>
              <a:t>ৎ COD </a:t>
            </a:r>
            <a:r>
              <a:rPr lang="en-US" sz="2400" dirty="0" err="1">
                <a:ln w="0"/>
                <a:solidFill>
                  <a:schemeClr val="tx1"/>
                </a:solidFill>
                <a:effectLst>
                  <a:outerShdw blurRad="38100" dist="19050" dir="2700000" algn="tl" rotWithShape="0">
                    <a:schemeClr val="dk1">
                      <a:alpha val="40000"/>
                    </a:schemeClr>
                  </a:outerShdw>
                </a:effectLst>
              </a:rPr>
              <a:t>এর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অর্থ</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হলো</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রাসায়নিক</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অক্সিজেন</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চাহিদা</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এক</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লিটার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পানিতে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উপস্থিত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জৈব</a:t>
            </a:r>
            <a:r>
              <a:rPr lang="en-US" sz="2400" dirty="0">
                <a:ln w="0"/>
                <a:solidFill>
                  <a:schemeClr val="tx1"/>
                </a:solidFill>
                <a:effectLst>
                  <a:outerShdw blurRad="38100" dist="19050" dir="2700000" algn="tl" rotWithShape="0">
                    <a:schemeClr val="dk1">
                      <a:alpha val="40000"/>
                    </a:schemeClr>
                  </a:outerShdw>
                </a:effectLst>
              </a:rPr>
              <a:t> ও </a:t>
            </a:r>
            <a:r>
              <a:rPr lang="en-US" sz="2400" dirty="0" err="1">
                <a:ln w="0"/>
                <a:solidFill>
                  <a:schemeClr val="tx1"/>
                </a:solidFill>
                <a:effectLst>
                  <a:outerShdw blurRad="38100" dist="19050" dir="2700000" algn="tl" rotWithShape="0">
                    <a:schemeClr val="dk1">
                      <a:alpha val="40000"/>
                    </a:schemeClr>
                  </a:outerShdw>
                </a:effectLst>
              </a:rPr>
              <a:t>অজৈব</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দূষককে</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রাসায়নিক</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পদার্থ</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দ্বারা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ভাঙতে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যে</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পরিমাণ</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অক্সিজেনের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প্রয়োজন</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হয়</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তাকে</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উক্ত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পানির</a:t>
            </a:r>
            <a:r>
              <a:rPr lang="en-US" sz="2400" dirty="0">
                <a:ln w="0"/>
                <a:solidFill>
                  <a:schemeClr val="tx1"/>
                </a:solidFill>
                <a:effectLst>
                  <a:outerShdw blurRad="38100" dist="19050" dir="2700000" algn="tl" rotWithShape="0">
                    <a:schemeClr val="dk1">
                      <a:alpha val="40000"/>
                    </a:schemeClr>
                  </a:outerShdw>
                </a:effectLst>
              </a:rPr>
              <a:t> COD </a:t>
            </a:r>
            <a:r>
              <a:rPr lang="en-US" sz="2400" dirty="0" err="1">
                <a:ln w="0"/>
                <a:solidFill>
                  <a:schemeClr val="tx1"/>
                </a:solidFill>
                <a:effectLst>
                  <a:outerShdw blurRad="38100" dist="19050" dir="2700000" algn="tl" rotWithShape="0">
                    <a:schemeClr val="dk1">
                      <a:alpha val="40000"/>
                    </a:schemeClr>
                  </a:outerShdw>
                </a:effectLst>
              </a:rPr>
              <a:t>বলে</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কোন</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পানির</a:t>
            </a:r>
            <a:r>
              <a:rPr lang="en-US" sz="2400" dirty="0">
                <a:ln w="0"/>
                <a:solidFill>
                  <a:schemeClr val="tx1"/>
                </a:solidFill>
                <a:effectLst>
                  <a:outerShdw blurRad="38100" dist="19050" dir="2700000" algn="tl" rotWithShape="0">
                    <a:schemeClr val="dk1">
                      <a:alpha val="40000"/>
                    </a:schemeClr>
                  </a:outerShdw>
                </a:effectLst>
              </a:rPr>
              <a:t> COD </a:t>
            </a:r>
            <a:r>
              <a:rPr lang="en-US" sz="2400" dirty="0" err="1">
                <a:ln w="0"/>
                <a:solidFill>
                  <a:schemeClr val="tx1"/>
                </a:solidFill>
                <a:effectLst>
                  <a:outerShdw blurRad="38100" dist="19050" dir="2700000" algn="tl" rotWithShape="0">
                    <a:schemeClr val="dk1">
                      <a:alpha val="40000"/>
                    </a:schemeClr>
                  </a:outerShdw>
                </a:effectLst>
              </a:rPr>
              <a:t>এর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মান</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যত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বেশি</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হয়</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সে</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পানি</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তত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বেশি</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দূষিত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হয়</a:t>
            </a:r>
            <a:r>
              <a:rPr lang="en-US" sz="2400" dirty="0">
                <a:ln w="0"/>
                <a:solidFill>
                  <a:schemeClr val="tx1"/>
                </a:solidFill>
                <a:effectLst>
                  <a:outerShdw blurRad="38100" dist="19050" dir="2700000" algn="tl" rotWithShape="0">
                    <a:schemeClr val="dk1">
                      <a:alpha val="40000"/>
                    </a:schemeClr>
                  </a:outerShdw>
                </a:effectLst>
              </a:rPr>
              <a:t> ।</a:t>
            </a:r>
          </a:p>
          <a:p>
            <a:r>
              <a:rPr lang="en-US" sz="2400" dirty="0">
                <a:ln w="0"/>
                <a:solidFill>
                  <a:schemeClr val="tx1"/>
                </a:solidFill>
                <a:effectLst>
                  <a:outerShdw blurRad="38100" dist="19050" dir="2700000" algn="tl" rotWithShape="0">
                    <a:schemeClr val="dk1">
                      <a:alpha val="40000"/>
                    </a:schemeClr>
                  </a:outerShdw>
                </a:effectLst>
              </a:rPr>
              <a:t> </a:t>
            </a:r>
            <a:endParaRPr lang="bn-IN" sz="2400" dirty="0" smtClean="0">
              <a:ln w="0"/>
              <a:solidFill>
                <a:schemeClr val="tx1"/>
              </a:solidFill>
              <a:effectLst>
                <a:outerShdw blurRad="38100" dist="19050" dir="2700000" algn="tl" rotWithShape="0">
                  <a:schemeClr val="dk1">
                    <a:alpha val="40000"/>
                  </a:schemeClr>
                </a:outerShdw>
              </a:effectLst>
            </a:endParaRPr>
          </a:p>
          <a:p>
            <a:r>
              <a:rPr lang="en-US" sz="2400" dirty="0" smtClean="0">
                <a:ln w="0"/>
                <a:solidFill>
                  <a:schemeClr val="tx1"/>
                </a:solidFill>
                <a:effectLst>
                  <a:outerShdw blurRad="38100" dist="19050" dir="2700000" algn="tl" rotWithShape="0">
                    <a:schemeClr val="dk1">
                      <a:alpha val="40000"/>
                    </a:schemeClr>
                  </a:outerShdw>
                </a:effectLst>
              </a:rPr>
              <a:t>BOD </a:t>
            </a:r>
            <a:r>
              <a:rPr lang="en-US" sz="2400" dirty="0">
                <a:ln w="0"/>
                <a:solidFill>
                  <a:schemeClr val="tx1"/>
                </a:solidFill>
                <a:effectLst>
                  <a:outerShdw blurRad="38100" dist="19050" dir="2700000" algn="tl" rotWithShape="0">
                    <a:schemeClr val="dk1">
                      <a:alpha val="40000"/>
                    </a:schemeClr>
                  </a:outerShdw>
                </a:effectLst>
              </a:rPr>
              <a:t>ও COD </a:t>
            </a:r>
            <a:r>
              <a:rPr lang="en-US" sz="2400" dirty="0" err="1">
                <a:ln w="0"/>
                <a:solidFill>
                  <a:schemeClr val="tx1"/>
                </a:solidFill>
                <a:effectLst>
                  <a:outerShdw blurRad="38100" dist="19050" dir="2700000" algn="tl" rotWithShape="0">
                    <a:schemeClr val="dk1">
                      <a:alpha val="40000"/>
                    </a:schemeClr>
                  </a:outerShdw>
                </a:effectLst>
              </a:rPr>
              <a:t>উভয়ই</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পানির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দূষণ</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মাত্রা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প্রকাশ</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করতে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ব্যবহৃত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হয়</a:t>
            </a:r>
            <a:r>
              <a:rPr lang="en-US" sz="2400" dirty="0">
                <a:ln w="0"/>
                <a:solidFill>
                  <a:schemeClr val="tx1"/>
                </a:solidFill>
                <a:effectLst>
                  <a:outerShdw blurRad="38100" dist="19050" dir="2700000" algn="tl" rotWithShape="0">
                    <a:schemeClr val="dk1">
                      <a:alpha val="40000"/>
                    </a:schemeClr>
                  </a:outerShdw>
                </a:effectLst>
              </a:rPr>
              <a:t> । </a:t>
            </a:r>
            <a:r>
              <a:rPr lang="en-US" sz="2400" dirty="0" err="1">
                <a:ln w="0"/>
                <a:solidFill>
                  <a:schemeClr val="tx1"/>
                </a:solidFill>
                <a:effectLst>
                  <a:outerShdw blurRad="38100" dist="19050" dir="2700000" algn="tl" rotWithShape="0">
                    <a:schemeClr val="dk1">
                      <a:alpha val="40000"/>
                    </a:schemeClr>
                  </a:outerShdw>
                </a:effectLst>
              </a:rPr>
              <a:t>কোন</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পানির</a:t>
            </a:r>
            <a:r>
              <a:rPr lang="en-US" sz="2400" dirty="0">
                <a:ln w="0"/>
                <a:solidFill>
                  <a:schemeClr val="tx1"/>
                </a:solidFill>
                <a:effectLst>
                  <a:outerShdw blurRad="38100" dist="19050" dir="2700000" algn="tl" rotWithShape="0">
                    <a:schemeClr val="dk1">
                      <a:alpha val="40000"/>
                    </a:schemeClr>
                  </a:outerShdw>
                </a:effectLst>
              </a:rPr>
              <a:t> COD </a:t>
            </a:r>
            <a:r>
              <a:rPr lang="en-US" sz="2400" dirty="0" err="1">
                <a:ln w="0"/>
                <a:solidFill>
                  <a:schemeClr val="tx1"/>
                </a:solidFill>
                <a:effectLst>
                  <a:outerShdw blurRad="38100" dist="19050" dir="2700000" algn="tl" rotWithShape="0">
                    <a:schemeClr val="dk1">
                      <a:alpha val="40000"/>
                    </a:schemeClr>
                  </a:outerShdw>
                </a:effectLst>
              </a:rPr>
              <a:t>এর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মান</a:t>
            </a:r>
            <a:r>
              <a:rPr lang="en-US" sz="2400" dirty="0">
                <a:ln w="0"/>
                <a:solidFill>
                  <a:schemeClr val="tx1"/>
                </a:solidFill>
                <a:effectLst>
                  <a:outerShdw blurRad="38100" dist="19050" dir="2700000" algn="tl" rotWithShape="0">
                    <a:schemeClr val="dk1">
                      <a:alpha val="40000"/>
                    </a:schemeClr>
                  </a:outerShdw>
                </a:effectLst>
              </a:rPr>
              <a:t>  BOD </a:t>
            </a:r>
            <a:r>
              <a:rPr lang="en-US" sz="2400" dirty="0" err="1">
                <a:ln w="0"/>
                <a:solidFill>
                  <a:schemeClr val="tx1"/>
                </a:solidFill>
                <a:effectLst>
                  <a:outerShdw blurRad="38100" dist="19050" dir="2700000" algn="tl" rotWithShape="0">
                    <a:schemeClr val="dk1">
                      <a:alpha val="40000"/>
                    </a:schemeClr>
                  </a:outerShdw>
                </a:effectLst>
              </a:rPr>
              <a:t>অপেক্ষা</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বেশি</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হয়</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কেননা</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পানিতে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উপস্থিত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শুধু</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জৈব</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বস্তুকে</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ভাঙতে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প্রয়োজনীয়</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অক্সিজেনের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পরিমাণ</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হলো</a:t>
            </a:r>
            <a:r>
              <a:rPr lang="en-US" sz="2400" dirty="0">
                <a:ln w="0"/>
                <a:solidFill>
                  <a:schemeClr val="tx1"/>
                </a:solidFill>
                <a:effectLst>
                  <a:outerShdw blurRad="38100" dist="19050" dir="2700000" algn="tl" rotWithShape="0">
                    <a:schemeClr val="dk1">
                      <a:alpha val="40000"/>
                    </a:schemeClr>
                  </a:outerShdw>
                </a:effectLst>
              </a:rPr>
              <a:t> BOD । </a:t>
            </a:r>
            <a:r>
              <a:rPr lang="en-US" sz="2400" dirty="0" err="1">
                <a:ln w="0"/>
                <a:solidFill>
                  <a:schemeClr val="tx1"/>
                </a:solidFill>
                <a:effectLst>
                  <a:outerShdw blurRad="38100" dist="19050" dir="2700000" algn="tl" rotWithShape="0">
                    <a:schemeClr val="dk1">
                      <a:alpha val="40000"/>
                    </a:schemeClr>
                  </a:outerShdw>
                </a:effectLst>
              </a:rPr>
              <a:t>অপরদিকে</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সকল</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জৈব</a:t>
            </a:r>
            <a:r>
              <a:rPr lang="en-US" sz="2400" dirty="0">
                <a:ln w="0"/>
                <a:solidFill>
                  <a:schemeClr val="tx1"/>
                </a:solidFill>
                <a:effectLst>
                  <a:outerShdw blurRad="38100" dist="19050" dir="2700000" algn="tl" rotWithShape="0">
                    <a:schemeClr val="dk1">
                      <a:alpha val="40000"/>
                    </a:schemeClr>
                  </a:outerShdw>
                </a:effectLst>
              </a:rPr>
              <a:t> ও </a:t>
            </a:r>
            <a:r>
              <a:rPr lang="en-US" sz="2400" dirty="0" err="1">
                <a:ln w="0"/>
                <a:solidFill>
                  <a:schemeClr val="tx1"/>
                </a:solidFill>
                <a:effectLst>
                  <a:outerShdw blurRad="38100" dist="19050" dir="2700000" algn="tl" rotWithShape="0">
                    <a:schemeClr val="dk1">
                      <a:alpha val="40000"/>
                    </a:schemeClr>
                  </a:outerShdw>
                </a:effectLst>
              </a:rPr>
              <a:t>অজৈব</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দূষক</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অনুজীব</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দ্বারা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পচনযোগ্য</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হোক</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বা</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না</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হোক</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তাদের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রাসায়নিকভাবে</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সম্পূর্ণরূপে</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জারিত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করতে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যে</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পরিমাণ</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অক্সিজেনের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প্রয়োজন</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হয়</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তাকে</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উক্ত</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পানির</a:t>
            </a:r>
            <a:r>
              <a:rPr lang="en-US" sz="2400" dirty="0">
                <a:ln w="0"/>
                <a:solidFill>
                  <a:schemeClr val="tx1"/>
                </a:solidFill>
                <a:effectLst>
                  <a:outerShdw blurRad="38100" dist="19050" dir="2700000" algn="tl" rotWithShape="0">
                    <a:schemeClr val="dk1">
                      <a:alpha val="40000"/>
                    </a:schemeClr>
                  </a:outerShdw>
                </a:effectLst>
              </a:rPr>
              <a:t> COD </a:t>
            </a:r>
            <a:r>
              <a:rPr lang="en-US" sz="2400" dirty="0" err="1">
                <a:ln w="0"/>
                <a:solidFill>
                  <a:schemeClr val="tx1"/>
                </a:solidFill>
                <a:effectLst>
                  <a:outerShdw blurRad="38100" dist="19050" dir="2700000" algn="tl" rotWithShape="0">
                    <a:schemeClr val="dk1">
                      <a:alpha val="40000"/>
                    </a:schemeClr>
                  </a:outerShdw>
                </a:effectLst>
              </a:rPr>
              <a:t>বলে</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সুতরাং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একই</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পানির</a:t>
            </a:r>
            <a:r>
              <a:rPr lang="en-US" sz="2400" dirty="0">
                <a:ln w="0"/>
                <a:solidFill>
                  <a:schemeClr val="tx1"/>
                </a:solidFill>
                <a:effectLst>
                  <a:outerShdw blurRad="38100" dist="19050" dir="2700000" algn="tl" rotWithShape="0">
                    <a:schemeClr val="dk1">
                      <a:alpha val="40000"/>
                    </a:schemeClr>
                  </a:outerShdw>
                </a:effectLst>
              </a:rPr>
              <a:t>  COD </a:t>
            </a:r>
            <a:r>
              <a:rPr lang="en-US" sz="2400" dirty="0" err="1">
                <a:ln w="0"/>
                <a:solidFill>
                  <a:schemeClr val="tx1"/>
                </a:solidFill>
                <a:effectLst>
                  <a:outerShdw blurRad="38100" dist="19050" dir="2700000" algn="tl" rotWithShape="0">
                    <a:schemeClr val="dk1">
                      <a:alpha val="40000"/>
                    </a:schemeClr>
                  </a:outerShdw>
                </a:effectLst>
              </a:rPr>
              <a:t>এর</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মান</a:t>
            </a:r>
            <a:r>
              <a:rPr lang="en-US" sz="2400" dirty="0">
                <a:ln w="0"/>
                <a:solidFill>
                  <a:schemeClr val="tx1"/>
                </a:solidFill>
                <a:effectLst>
                  <a:outerShdw blurRad="38100" dist="19050" dir="2700000" algn="tl" rotWithShape="0">
                    <a:schemeClr val="dk1">
                      <a:alpha val="40000"/>
                    </a:schemeClr>
                  </a:outerShdw>
                </a:effectLst>
              </a:rPr>
              <a:t> BOD </a:t>
            </a:r>
            <a:r>
              <a:rPr lang="en-US" sz="2400" dirty="0" err="1">
                <a:ln w="0"/>
                <a:solidFill>
                  <a:schemeClr val="tx1"/>
                </a:solidFill>
                <a:effectLst>
                  <a:outerShdw blurRad="38100" dist="19050" dir="2700000" algn="tl" rotWithShape="0">
                    <a:schemeClr val="dk1">
                      <a:alpha val="40000"/>
                    </a:schemeClr>
                  </a:outerShdw>
                </a:effectLst>
              </a:rPr>
              <a:t>অপেক্ষা</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বেশি</a:t>
            </a:r>
            <a:r>
              <a:rPr lang="en-US" sz="2400" dirty="0">
                <a:ln w="0"/>
                <a:solidFill>
                  <a:schemeClr val="tx1"/>
                </a:solidFill>
                <a:effectLst>
                  <a:outerShdw blurRad="38100" dist="19050" dir="2700000" algn="tl" rotWithShape="0">
                    <a:schemeClr val="dk1">
                      <a:alpha val="40000"/>
                    </a:schemeClr>
                  </a:outerShdw>
                </a:effectLst>
              </a:rPr>
              <a:t> </a:t>
            </a:r>
            <a:r>
              <a:rPr lang="en-US" sz="2400" dirty="0" err="1">
                <a:ln w="0"/>
                <a:solidFill>
                  <a:schemeClr val="tx1"/>
                </a:solidFill>
                <a:effectLst>
                  <a:outerShdw blurRad="38100" dist="19050" dir="2700000" algn="tl" rotWithShape="0">
                    <a:schemeClr val="dk1">
                      <a:alpha val="40000"/>
                    </a:schemeClr>
                  </a:outerShdw>
                </a:effectLst>
              </a:rPr>
              <a:t>হয়</a:t>
            </a:r>
            <a:r>
              <a:rPr lang="en-US" sz="2400" dirty="0">
                <a:ln w="0"/>
                <a:solidFill>
                  <a:schemeClr val="tx1"/>
                </a:solidFill>
                <a:effectLst>
                  <a:outerShdw blurRad="38100" dist="19050" dir="2700000" algn="tl" rotWithShape="0">
                    <a:schemeClr val="dk1">
                      <a:alpha val="40000"/>
                    </a:schemeClr>
                  </a:outerShdw>
                </a:effectLst>
              </a:rPr>
              <a:t> </a:t>
            </a:r>
            <a:r>
              <a:rPr lang="en-US" sz="2400" dirty="0" smtClean="0">
                <a:ln w="0"/>
                <a:solidFill>
                  <a:schemeClr val="tx1"/>
                </a:solidFill>
                <a:effectLst>
                  <a:outerShdw blurRad="38100" dist="19050" dir="2700000" algn="tl" rotWithShape="0">
                    <a:schemeClr val="dk1">
                      <a:alpha val="40000"/>
                    </a:schemeClr>
                  </a:outerShdw>
                </a:effectLst>
              </a:rPr>
              <a:t>।</a:t>
            </a:r>
            <a:r>
              <a:rPr lang="bn-IN" sz="2400" dirty="0" smtClean="0">
                <a:ln w="0"/>
                <a:solidFill>
                  <a:schemeClr val="tx1"/>
                </a:solidFill>
                <a:effectLst>
                  <a:outerShdw blurRad="38100" dist="19050" dir="2700000" algn="tl" rotWithShape="0">
                    <a:schemeClr val="dk1">
                      <a:alpha val="40000"/>
                    </a:schemeClr>
                  </a:outerShdw>
                </a:effectLst>
              </a:rPr>
              <a:t> </a:t>
            </a:r>
            <a:r>
              <a:rPr lang="en-US" sz="2400" dirty="0">
                <a:ln w="0"/>
                <a:solidFill>
                  <a:schemeClr val="tx1"/>
                </a:solidFill>
                <a:effectLst>
                  <a:outerShdw blurRad="38100" dist="19050" dir="2700000" algn="tl" rotWithShape="0">
                    <a:schemeClr val="dk1">
                      <a:alpha val="40000"/>
                    </a:schemeClr>
                  </a:outerShdw>
                </a:effectLst>
              </a:rPr>
              <a:t>BOD ও COD </a:t>
            </a:r>
            <a:r>
              <a:rPr lang="bn-IN" sz="2400" dirty="0" smtClean="0">
                <a:ln w="0"/>
                <a:solidFill>
                  <a:schemeClr val="tx1"/>
                </a:solidFill>
                <a:effectLst>
                  <a:outerShdw blurRad="38100" dist="19050" dir="2700000" algn="tl" rotWithShape="0">
                    <a:schemeClr val="dk1">
                      <a:alpha val="40000"/>
                    </a:schemeClr>
                  </a:outerShdw>
                </a:effectLst>
              </a:rPr>
              <a:t>পিপিএম</a:t>
            </a:r>
            <a:r>
              <a:rPr lang="en-US" sz="2400" dirty="0" smtClean="0">
                <a:ln w="0"/>
                <a:solidFill>
                  <a:schemeClr val="tx1"/>
                </a:solidFill>
                <a:effectLst>
                  <a:outerShdw blurRad="38100" dist="19050" dir="2700000" algn="tl" rotWithShape="0">
                    <a:schemeClr val="dk1">
                      <a:alpha val="40000"/>
                    </a:schemeClr>
                  </a:outerShdw>
                </a:effectLst>
              </a:rPr>
              <a:t> ( ppm)</a:t>
            </a:r>
            <a:r>
              <a:rPr lang="bn-IN" sz="2400" dirty="0" smtClean="0">
                <a:ln w="0"/>
                <a:solidFill>
                  <a:schemeClr val="tx1"/>
                </a:solidFill>
                <a:effectLst>
                  <a:outerShdw blurRad="38100" dist="19050" dir="2700000" algn="tl" rotWithShape="0">
                    <a:schemeClr val="dk1">
                      <a:alpha val="40000"/>
                    </a:schemeClr>
                  </a:outerShdw>
                </a:effectLst>
              </a:rPr>
              <a:t> এককে প্রকাশ করা হয়।</a:t>
            </a:r>
            <a:endParaRPr lang="bn-IN" sz="24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1374343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extLst>
              <a:ext uri="{BEBA8EAE-BF5A-486C-A8C5-ECC9F3942E4B}">
                <a14:imgProps xmlns:a14="http://schemas.microsoft.com/office/drawing/2010/main">
                  <a14:imgLayer r:embed="rId3">
                    <a14:imgEffect>
                      <a14:artisticBlur/>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622484" y="119923"/>
            <a:ext cx="5816980" cy="584775"/>
          </a:xfrm>
          <a:prstGeom prst="rect">
            <a:avLst/>
          </a:prstGeom>
          <a:solidFill>
            <a:srgbClr val="92D050"/>
          </a:solidFill>
          <a:ln>
            <a:noFill/>
          </a:ln>
          <a:effectLst>
            <a:glow rad="228600">
              <a:schemeClr val="accent4">
                <a:satMod val="175000"/>
                <a:alpha val="40000"/>
              </a:schemeClr>
            </a:glow>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r>
              <a:rPr lang="bn-IN" sz="3200" dirty="0" smtClean="0">
                <a:solidFill>
                  <a:srgbClr val="002060"/>
                </a:solidFill>
              </a:rPr>
              <a:t>পানি বিশুদ্ধকরণের উপায়সমূহঃ</a:t>
            </a:r>
            <a:endParaRPr lang="bn-IN" sz="3200" dirty="0">
              <a:solidFill>
                <a:srgbClr val="002060"/>
              </a:solidFill>
            </a:endParaRPr>
          </a:p>
        </p:txBody>
      </p:sp>
      <p:sp>
        <p:nvSpPr>
          <p:cNvPr id="2" name="Rectangle 1"/>
          <p:cNvSpPr/>
          <p:nvPr/>
        </p:nvSpPr>
        <p:spPr>
          <a:xfrm>
            <a:off x="0" y="859060"/>
            <a:ext cx="12192000" cy="6264344"/>
          </a:xfrm>
          <a:prstGeom prst="rect">
            <a:avLst/>
          </a:prstGeom>
        </p:spPr>
        <p:txBody>
          <a:bodyPr wrap="square">
            <a:spAutoFit/>
          </a:bodyPr>
          <a:lstStyle/>
          <a:p>
            <a:pPr>
              <a:lnSpc>
                <a:spcPct val="107000"/>
              </a:lnSpc>
              <a:spcAft>
                <a:spcPts val="800"/>
              </a:spcAft>
            </a:pPr>
            <a:r>
              <a:rPr lang="en-US" sz="2400" b="1" dirty="0" err="1" smtClean="0">
                <a:latin typeface="Nirmala UI" panose="020B0502040204020203" pitchFamily="34" charset="0"/>
                <a:ea typeface="Calibri" panose="020F0502020204030204" pitchFamily="34" charset="0"/>
                <a:cs typeface="Vrinda"/>
              </a:rPr>
              <a:t>ক্লোরিনেশন</a:t>
            </a:r>
            <a:r>
              <a:rPr lang="en-US" sz="2400" b="1" dirty="0" smtClean="0">
                <a:latin typeface="Nirmala UI" panose="020B0502040204020203" pitchFamily="34" charset="0"/>
                <a:ea typeface="Calibri" panose="020F0502020204030204" pitchFamily="34" charset="0"/>
                <a:cs typeface="Vrinda"/>
              </a:rPr>
              <a:t>( Chlorination)ঃ </a:t>
            </a:r>
            <a:r>
              <a:rPr lang="en-US" sz="2400" dirty="0" err="1" smtClean="0">
                <a:latin typeface="Nirmala UI" panose="020B0502040204020203" pitchFamily="34" charset="0"/>
                <a:ea typeface="Calibri" panose="020F0502020204030204" pitchFamily="34" charset="0"/>
                <a:cs typeface="Vrinda"/>
              </a:rPr>
              <a:t>পানিকে</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জীবাণুমুক্ত</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করার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সবচেয়ে</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সহজ</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উপায়</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হলো</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ক্লোরিনেশন।পানিতে</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প্রয়োজনীয়</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পরিমাণ</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ব্লিচিং</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পাউডার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যোগ</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করলে</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উৎপন্ন</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ক্লোরিণ</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জারিত</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করার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মাধ্যমে</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জীবাণুকে</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ধ্বংস</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করে।এ</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পদ্ধতিকে</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পানির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ক্লোরিনেশন</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বলা</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হয়</a:t>
            </a:r>
            <a:r>
              <a:rPr lang="en-US" sz="2400" dirty="0" smtClean="0">
                <a:latin typeface="Nirmala UI" panose="020B0502040204020203" pitchFamily="34" charset="0"/>
                <a:ea typeface="Calibri" panose="020F0502020204030204" pitchFamily="34" charset="0"/>
                <a:cs typeface="Vrinda"/>
              </a:rPr>
              <a:t> । </a:t>
            </a:r>
            <a:r>
              <a:rPr lang="en-US" sz="2400" dirty="0" err="1" smtClean="0">
                <a:latin typeface="Nirmala UI" panose="020B0502040204020203" pitchFamily="34" charset="0"/>
                <a:ea typeface="Calibri" panose="020F0502020204030204" pitchFamily="34" charset="0"/>
                <a:cs typeface="Vrinda"/>
              </a:rPr>
              <a:t>এক্ষেত্রে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পানিতে</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ব্লিচিং</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পাউডার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যোগ</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করার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ছেঁকে</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নিলে</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পানি</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পান</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যোগ্য</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হয়</a:t>
            </a:r>
            <a:r>
              <a:rPr lang="en-US" sz="2400" dirty="0" smtClean="0">
                <a:latin typeface="Nirmala UI" panose="020B0502040204020203" pitchFamily="34" charset="0"/>
                <a:ea typeface="Calibri" panose="020F0502020204030204" pitchFamily="34" charset="0"/>
                <a:cs typeface="Vrinda"/>
              </a:rPr>
              <a:t>।</a:t>
            </a:r>
          </a:p>
          <a:p>
            <a:pPr>
              <a:lnSpc>
                <a:spcPct val="107000"/>
              </a:lnSpc>
              <a:spcAft>
                <a:spcPts val="800"/>
              </a:spcAft>
            </a:pPr>
            <a:r>
              <a:rPr lang="en-US" sz="2400" b="1" dirty="0" err="1" smtClean="0">
                <a:effectLst/>
                <a:latin typeface="Nirmala UI" panose="020B0502040204020203" pitchFamily="34" charset="0"/>
                <a:ea typeface="Calibri" panose="020F0502020204030204" pitchFamily="34" charset="0"/>
                <a:cs typeface="Vrinda"/>
              </a:rPr>
              <a:t>ফুটানো</a:t>
            </a:r>
            <a:r>
              <a:rPr lang="en-US" sz="2400" b="1" dirty="0" smtClean="0">
                <a:latin typeface="Nirmala UI" panose="020B0502040204020203" pitchFamily="34" charset="0"/>
                <a:ea typeface="Calibri" panose="020F0502020204030204" pitchFamily="34" charset="0"/>
                <a:cs typeface="Vrinda"/>
              </a:rPr>
              <a:t> (Boiling</a:t>
            </a:r>
            <a:r>
              <a:rPr lang="en-US" sz="2400" dirty="0" smtClean="0">
                <a:latin typeface="Nirmala UI" panose="020B0502040204020203" pitchFamily="34" charset="0"/>
                <a:ea typeface="Calibri" panose="020F0502020204030204" pitchFamily="34" charset="0"/>
                <a:cs typeface="Vrinda"/>
              </a:rPr>
              <a:t>)</a:t>
            </a:r>
            <a:r>
              <a:rPr lang="en-US" sz="2400" b="1" dirty="0" smtClean="0">
                <a:latin typeface="Nirmala UI" panose="020B0502040204020203" pitchFamily="34" charset="0"/>
                <a:ea typeface="Calibri" panose="020F0502020204030204" pitchFamily="34" charset="0"/>
                <a:cs typeface="Vrinda"/>
              </a:rPr>
              <a:t>ঃ</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পানিকে</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কমপক্ষে</a:t>
            </a:r>
            <a:r>
              <a:rPr lang="en-US" sz="2400" dirty="0" smtClean="0">
                <a:latin typeface="Nirmala UI" panose="020B0502040204020203" pitchFamily="34" charset="0"/>
                <a:ea typeface="Calibri" panose="020F0502020204030204" pitchFamily="34" charset="0"/>
                <a:cs typeface="Vrinda"/>
              </a:rPr>
              <a:t> ১৫ </a:t>
            </a:r>
            <a:r>
              <a:rPr lang="en-US" sz="2400" dirty="0" err="1" smtClean="0">
                <a:latin typeface="Nirmala UI" panose="020B0502040204020203" pitchFamily="34" charset="0"/>
                <a:ea typeface="Calibri" panose="020F0502020204030204" pitchFamily="34" charset="0"/>
                <a:cs typeface="Vrinda"/>
              </a:rPr>
              <a:t>থেকে</a:t>
            </a:r>
            <a:r>
              <a:rPr lang="en-US" sz="2400" dirty="0" smtClean="0">
                <a:latin typeface="Nirmala UI" panose="020B0502040204020203" pitchFamily="34" charset="0"/>
                <a:ea typeface="Calibri" panose="020F0502020204030204" pitchFamily="34" charset="0"/>
                <a:cs typeface="Vrinda"/>
              </a:rPr>
              <a:t> ২০ </a:t>
            </a:r>
            <a:r>
              <a:rPr lang="en-US" sz="2400" dirty="0" err="1" smtClean="0">
                <a:latin typeface="Nirmala UI" panose="020B0502040204020203" pitchFamily="34" charset="0"/>
                <a:ea typeface="Calibri" panose="020F0502020204030204" pitchFamily="34" charset="0"/>
                <a:cs typeface="Vrinda"/>
              </a:rPr>
              <a:t>মিনিট</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ধরে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ফুটালে</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পানি</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ফুটালে</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পানি</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জীবাণুমুক্ত</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হয়</a:t>
            </a:r>
            <a:r>
              <a:rPr lang="en-US" sz="2400" dirty="0" smtClean="0">
                <a:latin typeface="Nirmala UI" panose="020B0502040204020203" pitchFamily="34" charset="0"/>
                <a:ea typeface="Calibri" panose="020F0502020204030204" pitchFamily="34" charset="0"/>
                <a:cs typeface="Vrinda"/>
              </a:rPr>
              <a:t> । </a:t>
            </a:r>
            <a:r>
              <a:rPr lang="en-US" sz="2400" dirty="0" err="1" smtClean="0">
                <a:latin typeface="Nirmala UI" panose="020B0502040204020203" pitchFamily="34" charset="0"/>
                <a:ea typeface="Calibri" panose="020F0502020204030204" pitchFamily="34" charset="0"/>
                <a:cs typeface="Vrinda"/>
              </a:rPr>
              <a:t>তবে</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আর্সেনিকযুক্ত</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পানি</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ফুটালে</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তা</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আরও</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ক্ষতিকর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হয়</a:t>
            </a:r>
            <a:r>
              <a:rPr lang="en-US" sz="2400" dirty="0" smtClean="0">
                <a:latin typeface="Nirmala UI" panose="020B0502040204020203" pitchFamily="34" charset="0"/>
                <a:ea typeface="Calibri" panose="020F0502020204030204" pitchFamily="34" charset="0"/>
                <a:cs typeface="Vrinda"/>
              </a:rPr>
              <a:t>।</a:t>
            </a:r>
          </a:p>
          <a:p>
            <a:pPr>
              <a:lnSpc>
                <a:spcPct val="107000"/>
              </a:lnSpc>
              <a:spcAft>
                <a:spcPts val="800"/>
              </a:spcAft>
            </a:pPr>
            <a:r>
              <a:rPr lang="en-US" sz="2400" b="1" dirty="0" err="1" smtClean="0">
                <a:latin typeface="Nirmala UI" panose="020B0502040204020203" pitchFamily="34" charset="0"/>
                <a:ea typeface="Calibri" panose="020F0502020204030204" pitchFamily="34" charset="0"/>
                <a:cs typeface="Vrinda"/>
              </a:rPr>
              <a:t>থিতানো</a:t>
            </a:r>
            <a:r>
              <a:rPr lang="en-US" sz="2400" b="1" dirty="0" smtClean="0">
                <a:latin typeface="Nirmala UI" panose="020B0502040204020203" pitchFamily="34" charset="0"/>
                <a:ea typeface="Calibri" panose="020F0502020204030204" pitchFamily="34" charset="0"/>
                <a:cs typeface="Vrinda"/>
              </a:rPr>
              <a:t> ( Sedimentation)ঃ </a:t>
            </a:r>
            <a:r>
              <a:rPr lang="en-US" sz="2400" dirty="0" err="1" smtClean="0">
                <a:latin typeface="Nirmala UI" panose="020B0502040204020203" pitchFamily="34" charset="0"/>
                <a:ea typeface="Calibri" panose="020F0502020204030204" pitchFamily="34" charset="0"/>
                <a:cs typeface="Vrinda"/>
              </a:rPr>
              <a:t>এক</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বালতি</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পানিতে</a:t>
            </a:r>
            <a:r>
              <a:rPr lang="en-US" sz="2400" dirty="0" smtClean="0">
                <a:latin typeface="Nirmala UI" panose="020B0502040204020203" pitchFamily="34" charset="0"/>
                <a:ea typeface="Calibri" panose="020F0502020204030204" pitchFamily="34" charset="0"/>
                <a:cs typeface="Vrinda"/>
              </a:rPr>
              <a:t> ১ </a:t>
            </a:r>
            <a:r>
              <a:rPr lang="en-US" sz="2400" dirty="0" err="1" smtClean="0">
                <a:latin typeface="Nirmala UI" panose="020B0502040204020203" pitchFamily="34" charset="0"/>
                <a:ea typeface="Calibri" panose="020F0502020204030204" pitchFamily="34" charset="0"/>
                <a:cs typeface="Vrinda"/>
              </a:rPr>
              <a:t>চামচ</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ফিটকিরি</a:t>
            </a:r>
            <a:r>
              <a:rPr lang="en-US" sz="2400" dirty="0" smtClean="0">
                <a:latin typeface="Nirmala UI" panose="020B0502040204020203" pitchFamily="34" charset="0"/>
                <a:ea typeface="Calibri" panose="020F0502020204030204" pitchFamily="34" charset="0"/>
                <a:cs typeface="Vrinda"/>
              </a:rPr>
              <a:t> (</a:t>
            </a:r>
            <a:r>
              <a:rPr lang="en-US" sz="2400" dirty="0" smtClean="0"/>
              <a:t>K</a:t>
            </a:r>
            <a:r>
              <a:rPr lang="en-US" sz="2400" baseline="-25000" dirty="0" smtClean="0"/>
              <a:t>2</a:t>
            </a:r>
            <a:r>
              <a:rPr lang="en-US" sz="2400" dirty="0" smtClean="0"/>
              <a:t>SO</a:t>
            </a:r>
            <a:r>
              <a:rPr lang="en-US" sz="2400" baseline="-25000" dirty="0" smtClean="0"/>
              <a:t>4</a:t>
            </a:r>
            <a:r>
              <a:rPr lang="en-US" sz="2400" dirty="0" smtClean="0"/>
              <a:t>.Al</a:t>
            </a:r>
            <a:r>
              <a:rPr lang="en-US" sz="2400" baseline="-25000" dirty="0" smtClean="0"/>
              <a:t>2</a:t>
            </a:r>
            <a:r>
              <a:rPr lang="en-US" sz="2400" dirty="0" smtClean="0"/>
              <a:t>(SO4)</a:t>
            </a:r>
            <a:r>
              <a:rPr lang="en-US" sz="2400" baseline="-25000" dirty="0" smtClean="0"/>
              <a:t>3</a:t>
            </a:r>
            <a:r>
              <a:rPr lang="en-US" sz="2400" dirty="0" smtClean="0"/>
              <a:t>.24H</a:t>
            </a:r>
            <a:r>
              <a:rPr lang="en-US" sz="2400" baseline="-25000" dirty="0" smtClean="0"/>
              <a:t>2</a:t>
            </a:r>
            <a:r>
              <a:rPr lang="en-US" sz="2400" dirty="0" smtClean="0"/>
              <a:t>O</a:t>
            </a:r>
            <a:r>
              <a:rPr lang="en-US" sz="2400" dirty="0" smtClean="0">
                <a:latin typeface="Nirmala UI" panose="020B0502040204020203" pitchFamily="34" charset="0"/>
                <a:ea typeface="Calibri" panose="020F0502020204030204" pitchFamily="34" charset="0"/>
                <a:cs typeface="Vrinda"/>
              </a:rPr>
              <a:t> ) </a:t>
            </a:r>
            <a:r>
              <a:rPr lang="en-US" sz="2400" dirty="0" err="1" smtClean="0">
                <a:latin typeface="Nirmala UI" panose="020B0502040204020203" pitchFamily="34" charset="0"/>
                <a:ea typeface="Calibri" panose="020F0502020204030204" pitchFamily="34" charset="0"/>
                <a:cs typeface="Vrinda"/>
              </a:rPr>
              <a:t>গুঁড়া</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যোগ</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করে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আধা</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ঘণ্টা</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রেখে</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দিলে</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পানির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সব</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অপদ্রব্য</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থিতিয়ে</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বালতির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তলায়</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জমা</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হয়</a:t>
            </a:r>
            <a:r>
              <a:rPr lang="en-US" sz="2400" dirty="0" smtClean="0">
                <a:latin typeface="Nirmala UI" panose="020B0502040204020203" pitchFamily="34" charset="0"/>
                <a:ea typeface="Calibri" panose="020F0502020204030204" pitchFamily="34" charset="0"/>
                <a:cs typeface="Vrinda"/>
              </a:rPr>
              <a:t> । </a:t>
            </a:r>
            <a:r>
              <a:rPr lang="en-US" sz="2400" dirty="0" err="1" smtClean="0">
                <a:latin typeface="Nirmala UI" panose="020B0502040204020203" pitchFamily="34" charset="0"/>
                <a:ea typeface="Calibri" panose="020F0502020204030204" pitchFamily="34" charset="0"/>
                <a:cs typeface="Vrinda"/>
              </a:rPr>
              <a:t>তারপর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উপর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থেকে</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পানি</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ঢেলে</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পৃথক</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করা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হয়</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এভাবে</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অদ্রবণীয়</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দূষক</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দূর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হয়</a:t>
            </a:r>
            <a:r>
              <a:rPr lang="en-US" sz="2400" dirty="0" smtClean="0">
                <a:latin typeface="Nirmala UI" panose="020B0502040204020203" pitchFamily="34" charset="0"/>
                <a:ea typeface="Calibri" panose="020F0502020204030204" pitchFamily="34" charset="0"/>
                <a:cs typeface="Vrinda"/>
              </a:rPr>
              <a:t>।</a:t>
            </a:r>
          </a:p>
          <a:p>
            <a:r>
              <a:rPr lang="en-US" sz="2400" b="1" dirty="0" err="1" smtClean="0">
                <a:latin typeface="Nirmala UI" panose="020B0502040204020203" pitchFamily="34" charset="0"/>
                <a:ea typeface="Calibri" panose="020F0502020204030204" pitchFamily="34" charset="0"/>
                <a:cs typeface="Vrinda"/>
              </a:rPr>
              <a:t>ছাঁকন</a:t>
            </a:r>
            <a:r>
              <a:rPr lang="en-US" sz="2400" b="1" dirty="0" smtClean="0">
                <a:latin typeface="Nirmala UI" panose="020B0502040204020203" pitchFamily="34" charset="0"/>
                <a:ea typeface="Calibri" panose="020F0502020204030204" pitchFamily="34" charset="0"/>
                <a:cs typeface="Vrinda"/>
              </a:rPr>
              <a:t>(Filtration)</a:t>
            </a:r>
            <a:r>
              <a:rPr lang="en-US" sz="2400" dirty="0" smtClean="0">
                <a:latin typeface="Nirmala UI" panose="020B0502040204020203" pitchFamily="34" charset="0"/>
                <a:ea typeface="Calibri" panose="020F0502020204030204" pitchFamily="34" charset="0"/>
                <a:cs typeface="Vrinda"/>
              </a:rPr>
              <a:t> </a:t>
            </a:r>
            <a:r>
              <a:rPr lang="en-US" sz="2400" b="1" dirty="0" err="1" smtClean="0">
                <a:latin typeface="Nirmala UI" panose="020B0502040204020203" pitchFamily="34" charset="0"/>
                <a:ea typeface="Calibri" panose="020F0502020204030204" pitchFamily="34" charset="0"/>
                <a:cs typeface="Vrinda"/>
              </a:rPr>
              <a:t>ঃ</a:t>
            </a:r>
            <a:r>
              <a:rPr lang="en-US" sz="2400" dirty="0" err="1" smtClean="0">
                <a:latin typeface="Nirmala UI" panose="020B0502040204020203" pitchFamily="34" charset="0"/>
                <a:ea typeface="Calibri" panose="020F0502020204030204" pitchFamily="34" charset="0"/>
                <a:cs typeface="Vrinda"/>
              </a:rPr>
              <a:t>বর্তমানে</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বাজারে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জীবাণু</a:t>
            </a:r>
            <a:r>
              <a:rPr lang="en-US" sz="2400" dirty="0" smtClean="0">
                <a:latin typeface="Nirmala UI" panose="020B0502040204020203" pitchFamily="34" charset="0"/>
                <a:ea typeface="Calibri" panose="020F0502020204030204" pitchFamily="34" charset="0"/>
                <a:cs typeface="Vrinda"/>
              </a:rPr>
              <a:t> , </a:t>
            </a:r>
            <a:r>
              <a:rPr lang="en-US" sz="2400" dirty="0" err="1" smtClean="0">
                <a:latin typeface="Nirmala UI" panose="020B0502040204020203" pitchFamily="34" charset="0"/>
                <a:ea typeface="Calibri" panose="020F0502020204030204" pitchFamily="34" charset="0"/>
                <a:cs typeface="Vrinda"/>
              </a:rPr>
              <a:t>আর্সেনিক</a:t>
            </a:r>
            <a:r>
              <a:rPr lang="en-US" sz="2400" dirty="0" smtClean="0">
                <a:latin typeface="Nirmala UI" panose="020B0502040204020203" pitchFamily="34" charset="0"/>
                <a:ea typeface="Calibri" panose="020F0502020204030204" pitchFamily="34" charset="0"/>
                <a:cs typeface="Vrinda"/>
              </a:rPr>
              <a:t> ও </a:t>
            </a:r>
            <a:r>
              <a:rPr lang="en-US" sz="2400" dirty="0" err="1" smtClean="0">
                <a:latin typeface="Nirmala UI" panose="020B0502040204020203" pitchFamily="34" charset="0"/>
                <a:ea typeface="Calibri" panose="020F0502020204030204" pitchFamily="34" charset="0"/>
                <a:cs typeface="Vrinda"/>
              </a:rPr>
              <a:t>অন্য</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দূষক</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দূর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করতে</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ফিল্টার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পাওয়া</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যাচ্ছে</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এই</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ফিল্টার</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দিয়ে</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ছেঁকে</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নিলে</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বিশুদ্ধ</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পানি</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পাওয়া</a:t>
            </a:r>
            <a:r>
              <a:rPr lang="en-US" sz="2400" dirty="0" smtClean="0">
                <a:latin typeface="Nirmala UI" panose="020B0502040204020203" pitchFamily="34" charset="0"/>
                <a:ea typeface="Calibri" panose="020F0502020204030204" pitchFamily="34" charset="0"/>
                <a:cs typeface="Vrinda"/>
              </a:rPr>
              <a:t> </a:t>
            </a:r>
            <a:r>
              <a:rPr lang="en-US" sz="2400" dirty="0" err="1" smtClean="0">
                <a:latin typeface="Nirmala UI" panose="020B0502040204020203" pitchFamily="34" charset="0"/>
                <a:ea typeface="Calibri" panose="020F0502020204030204" pitchFamily="34" charset="0"/>
                <a:cs typeface="Vrinda"/>
              </a:rPr>
              <a:t>যায়</a:t>
            </a:r>
            <a:r>
              <a:rPr lang="en-US" sz="2800" dirty="0" smtClean="0">
                <a:latin typeface="Nirmala UI" panose="020B0502040204020203" pitchFamily="34" charset="0"/>
                <a:ea typeface="Calibri" panose="020F0502020204030204" pitchFamily="34" charset="0"/>
                <a:cs typeface="Vrinda"/>
              </a:rPr>
              <a:t> ।</a:t>
            </a:r>
            <a:endParaRPr lang="bn-IN" sz="2800" dirty="0" smtClean="0">
              <a:latin typeface="Nirmala UI" panose="020B0502040204020203" pitchFamily="34" charset="0"/>
              <a:ea typeface="Calibri" panose="020F0502020204030204" pitchFamily="34" charset="0"/>
              <a:cs typeface="Vrinda"/>
            </a:endParaRPr>
          </a:p>
          <a:p>
            <a:r>
              <a:rPr lang="en-US" sz="2800" b="1" dirty="0" err="1" smtClean="0">
                <a:latin typeface="Nirmala UI" panose="020B0502040204020203" pitchFamily="34" charset="0"/>
              </a:rPr>
              <a:t>সৌর</a:t>
            </a:r>
            <a:r>
              <a:rPr lang="en-US" sz="2800" b="1" dirty="0" smtClean="0">
                <a:latin typeface="Nirmala UI" panose="020B0502040204020203" pitchFamily="34" charset="0"/>
              </a:rPr>
              <a:t> </a:t>
            </a:r>
            <a:r>
              <a:rPr lang="en-US" sz="2800" b="1" dirty="0" err="1" smtClean="0">
                <a:latin typeface="Nirmala UI" panose="020B0502040204020203" pitchFamily="34" charset="0"/>
              </a:rPr>
              <a:t>পদ্ধতিঃ</a:t>
            </a:r>
            <a:r>
              <a:rPr lang="bn-IN" sz="2000" dirty="0" smtClean="0"/>
              <a:t>যেসব </a:t>
            </a:r>
            <a:r>
              <a:rPr lang="bn-IN" sz="2000" dirty="0"/>
              <a:t>প্রত্যন্ত স্থানে পরিশোধিত পানির অন্য কোনও উপায় নেই সেখানে প্রাথমিক অবস্থায় সৌর পদ্ধতিতে পানি বিশুদ্ধ করা যেতে পারে</a:t>
            </a:r>
            <a:r>
              <a:rPr lang="bn-IN" sz="2000" dirty="0" smtClean="0"/>
              <a:t>।</a:t>
            </a:r>
            <a:r>
              <a:rPr lang="en-US" sz="2000" dirty="0" smtClean="0"/>
              <a:t> </a:t>
            </a:r>
            <a:r>
              <a:rPr lang="bn-IN" sz="2000" dirty="0" smtClean="0"/>
              <a:t>এ </a:t>
            </a:r>
            <a:r>
              <a:rPr lang="bn-IN" sz="2000" dirty="0"/>
              <a:t>পদ্ধতিতে দুষিত পানিকে জীবাণুমুক্ত করতে কয়েকঘণ্টা তীব্র সূর্যের আলো ও তাপে রেখে দিতে হবে</a:t>
            </a:r>
            <a:r>
              <a:rPr lang="bn-IN" sz="2000" dirty="0" smtClean="0"/>
              <a:t>।</a:t>
            </a:r>
            <a:r>
              <a:rPr lang="en-US" sz="2000" dirty="0" smtClean="0"/>
              <a:t>  </a:t>
            </a:r>
            <a:r>
              <a:rPr lang="bn-IN" sz="2000" dirty="0" smtClean="0"/>
              <a:t>এতে </a:t>
            </a:r>
            <a:r>
              <a:rPr lang="bn-IN" sz="2000" dirty="0"/>
              <a:t>করে পানির সব ব্যাকটেরিয়া নষ্ট হয়ে যায়।</a:t>
            </a:r>
          </a:p>
          <a:p>
            <a:pPr>
              <a:lnSpc>
                <a:spcPct val="107000"/>
              </a:lnSpc>
              <a:spcAft>
                <a:spcPts val="800"/>
              </a:spcAft>
            </a:pPr>
            <a:endParaRPr lang="en-US" sz="2800" dirty="0">
              <a:effectLst/>
              <a:latin typeface="Calibri" panose="020F0502020204030204" pitchFamily="34" charset="0"/>
              <a:ea typeface="Calibri" panose="020F0502020204030204" pitchFamily="34" charset="0"/>
              <a:cs typeface="Vrinda"/>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83444" y="-18221"/>
            <a:ext cx="3408556" cy="877281"/>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8221"/>
            <a:ext cx="2503356" cy="877281"/>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86377" y="6265889"/>
            <a:ext cx="2860784" cy="592111"/>
          </a:xfrm>
          <a:prstGeom prst="rect">
            <a:avLst/>
          </a:prstGeom>
        </p:spPr>
      </p:pic>
    </p:spTree>
    <p:extLst>
      <p:ext uri="{BB962C8B-B14F-4D97-AF65-F5344CB8AC3E}">
        <p14:creationId xmlns:p14="http://schemas.microsoft.com/office/powerpoint/2010/main" val="134760313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784030"/>
          </a:xfrm>
          <a:prstGeom prst="rect">
            <a:avLst/>
          </a:prstGeom>
        </p:spPr>
      </p:pic>
      <p:sp>
        <p:nvSpPr>
          <p:cNvPr id="5" name="Rectangle 4"/>
          <p:cNvSpPr/>
          <p:nvPr/>
        </p:nvSpPr>
        <p:spPr>
          <a:xfrm>
            <a:off x="2859759" y="309094"/>
            <a:ext cx="3876382" cy="923330"/>
          </a:xfrm>
          <a:prstGeom prst="rect">
            <a:avLst/>
          </a:prstGeom>
        </p:spPr>
        <p:txBody>
          <a:bodyPr wrap="none">
            <a:spAutoFit/>
          </a:bodyPr>
          <a:lstStyle/>
          <a:p>
            <a:r>
              <a:rPr lang="bn-IN" sz="5400" u="sng" dirty="0" smtClean="0"/>
              <a:t>একক কাজঃ</a:t>
            </a:r>
            <a:endParaRPr lang="en-US" sz="5400" u="sng" dirty="0"/>
          </a:p>
        </p:txBody>
      </p:sp>
      <p:sp>
        <p:nvSpPr>
          <p:cNvPr id="6" name="Rectangle 5"/>
          <p:cNvSpPr/>
          <p:nvPr/>
        </p:nvSpPr>
        <p:spPr>
          <a:xfrm>
            <a:off x="1571234" y="2653259"/>
            <a:ext cx="10001802" cy="2554545"/>
          </a:xfrm>
          <a:prstGeom prst="rect">
            <a:avLst/>
          </a:prstGeom>
        </p:spPr>
        <p:txBody>
          <a:bodyPr wrap="square">
            <a:spAutoFit/>
          </a:bodyPr>
          <a:lstStyle/>
          <a:p>
            <a:pPr marL="285750" indent="-285750">
              <a:buFont typeface="Wingdings" panose="05000000000000000000" pitchFamily="2" charset="2"/>
              <a:buChar char="v"/>
            </a:pPr>
            <a:r>
              <a:rPr lang="bn-IN" sz="4000" dirty="0" smtClean="0"/>
              <a:t>পানি দূষন পরীক্ষা করার উপায় গুলি লিখ।</a:t>
            </a:r>
          </a:p>
          <a:p>
            <a:pPr marL="285750" indent="-285750">
              <a:buFont typeface="Wingdings" panose="05000000000000000000" pitchFamily="2" charset="2"/>
              <a:buChar char="v"/>
            </a:pPr>
            <a:r>
              <a:rPr lang="bn-IN" sz="4000" dirty="0"/>
              <a:t> </a:t>
            </a:r>
            <a:r>
              <a:rPr lang="en-US" sz="4000" dirty="0" smtClean="0"/>
              <a:t>BOD ও COD </a:t>
            </a:r>
            <a:r>
              <a:rPr lang="bn-IN" sz="4000" dirty="0" smtClean="0"/>
              <a:t>কী</a:t>
            </a:r>
            <a:r>
              <a:rPr lang="en-US" sz="4000" dirty="0" smtClean="0"/>
              <a:t> ?</a:t>
            </a:r>
          </a:p>
          <a:p>
            <a:pPr marL="285750" indent="-285750">
              <a:buFont typeface="Wingdings" panose="05000000000000000000" pitchFamily="2" charset="2"/>
              <a:buChar char="v"/>
            </a:pPr>
            <a:r>
              <a:rPr lang="en-US" sz="4000" dirty="0" err="1" smtClean="0"/>
              <a:t>ফিটকিরির</a:t>
            </a:r>
            <a:r>
              <a:rPr lang="en-US" sz="4000" dirty="0" smtClean="0"/>
              <a:t> </a:t>
            </a:r>
            <a:r>
              <a:rPr lang="en-US" sz="4000" dirty="0" err="1" smtClean="0"/>
              <a:t>সংকেত</a:t>
            </a:r>
            <a:r>
              <a:rPr lang="en-US" sz="4000" dirty="0" smtClean="0"/>
              <a:t> </a:t>
            </a:r>
            <a:r>
              <a:rPr lang="en-US" sz="4000" dirty="0" err="1" smtClean="0"/>
              <a:t>লিখ</a:t>
            </a:r>
            <a:endParaRPr lang="en-US" sz="4000" dirty="0" smtClean="0"/>
          </a:p>
          <a:p>
            <a:pPr marL="285750" indent="-285750">
              <a:buFont typeface="Wingdings" panose="05000000000000000000" pitchFamily="2" charset="2"/>
              <a:buChar char="v"/>
            </a:pPr>
            <a:r>
              <a:rPr lang="en-US" sz="4000" dirty="0"/>
              <a:t>BOD ও </a:t>
            </a:r>
            <a:r>
              <a:rPr lang="en-US" sz="4000" dirty="0" smtClean="0"/>
              <a:t>COD </a:t>
            </a:r>
            <a:r>
              <a:rPr lang="en-US" sz="4000" dirty="0" err="1" smtClean="0"/>
              <a:t>কোন</a:t>
            </a:r>
            <a:r>
              <a:rPr lang="en-US" sz="4000" dirty="0" smtClean="0"/>
              <a:t> </a:t>
            </a:r>
            <a:r>
              <a:rPr lang="en-US" sz="4000" dirty="0" err="1" smtClean="0"/>
              <a:t>এককে</a:t>
            </a:r>
            <a:r>
              <a:rPr lang="en-US" sz="4000" dirty="0" smtClean="0"/>
              <a:t> </a:t>
            </a:r>
            <a:r>
              <a:rPr lang="en-US" sz="4000" dirty="0" err="1" smtClean="0"/>
              <a:t>মাপা</a:t>
            </a:r>
            <a:r>
              <a:rPr lang="en-US" sz="4000" dirty="0" smtClean="0"/>
              <a:t> </a:t>
            </a:r>
            <a:r>
              <a:rPr lang="en-US" sz="4000" dirty="0" err="1" smtClean="0"/>
              <a:t>হয়</a:t>
            </a:r>
            <a:r>
              <a:rPr lang="en-US" sz="4000" dirty="0" smtClean="0"/>
              <a:t>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515615" cy="2653259"/>
          </a:xfrm>
          <a:prstGeom prst="rect">
            <a:avLst/>
          </a:prstGeom>
        </p:spPr>
      </p:pic>
    </p:spTree>
    <p:extLst>
      <p:ext uri="{BB962C8B-B14F-4D97-AF65-F5344CB8AC3E}">
        <p14:creationId xmlns:p14="http://schemas.microsoft.com/office/powerpoint/2010/main" val="39960308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914" y="87992"/>
            <a:ext cx="11932171" cy="6682015"/>
          </a:xfrm>
          <a:prstGeom prst="rect">
            <a:avLst/>
          </a:prstGeom>
        </p:spPr>
      </p:pic>
      <p:sp>
        <p:nvSpPr>
          <p:cNvPr id="5" name="Rectangle 4"/>
          <p:cNvSpPr/>
          <p:nvPr/>
        </p:nvSpPr>
        <p:spPr>
          <a:xfrm>
            <a:off x="4538806" y="621056"/>
            <a:ext cx="3684022" cy="830997"/>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spAutoFit/>
          </a:bodyPr>
          <a:lstStyle/>
          <a:p>
            <a:r>
              <a:rPr lang="bn-IN" sz="4800" dirty="0" smtClean="0">
                <a:ln w="0"/>
                <a:effectLst>
                  <a:outerShdw blurRad="38100" dist="19050" dir="2700000" algn="tl" rotWithShape="0">
                    <a:schemeClr val="dk1">
                      <a:alpha val="40000"/>
                    </a:schemeClr>
                  </a:outerShdw>
                </a:effectLst>
              </a:rPr>
              <a:t>দলগত কাজঃ</a:t>
            </a:r>
            <a:endParaRPr lang="en-US" sz="4800" dirty="0">
              <a:ln w="0"/>
              <a:effectLst>
                <a:outerShdw blurRad="38100" dist="19050" dir="2700000" algn="tl" rotWithShape="0">
                  <a:schemeClr val="dk1">
                    <a:alpha val="40000"/>
                  </a:schemeClr>
                </a:outerShdw>
              </a:effectLst>
            </a:endParaRPr>
          </a:p>
        </p:txBody>
      </p:sp>
      <p:sp>
        <p:nvSpPr>
          <p:cNvPr id="6" name="Rectangle 5"/>
          <p:cNvSpPr/>
          <p:nvPr/>
        </p:nvSpPr>
        <p:spPr>
          <a:xfrm>
            <a:off x="2057073" y="4698674"/>
            <a:ext cx="9875097" cy="646331"/>
          </a:xfrm>
          <a:prstGeom prst="rect">
            <a:avLst/>
          </a:prstGeom>
        </p:spPr>
        <p:txBody>
          <a:bodyPr wrap="square">
            <a:spAutoFit/>
          </a:bodyPr>
          <a:lstStyle/>
          <a:p>
            <a:r>
              <a:rPr lang="en-US" sz="3600" dirty="0" err="1" smtClean="0"/>
              <a:t>পানি</a:t>
            </a:r>
            <a:r>
              <a:rPr lang="en-US" sz="3600" dirty="0" smtClean="0"/>
              <a:t> </a:t>
            </a:r>
            <a:r>
              <a:rPr lang="en-US" sz="3600" dirty="0" err="1" smtClean="0"/>
              <a:t>দূষণের</a:t>
            </a:r>
            <a:r>
              <a:rPr lang="en-US" sz="3600" dirty="0" smtClean="0"/>
              <a:t> </a:t>
            </a:r>
            <a:r>
              <a:rPr lang="en-US" sz="3600" dirty="0" err="1" smtClean="0"/>
              <a:t>কারণ</a:t>
            </a:r>
            <a:r>
              <a:rPr lang="en-US" sz="3600" dirty="0" smtClean="0"/>
              <a:t> </a:t>
            </a:r>
            <a:r>
              <a:rPr lang="en-US" sz="3600" dirty="0" err="1" smtClean="0"/>
              <a:t>লিখ</a:t>
            </a:r>
            <a:endParaRPr lang="en-US" sz="2800" dirty="0"/>
          </a:p>
        </p:txBody>
      </p:sp>
      <p:sp>
        <p:nvSpPr>
          <p:cNvPr id="7" name="Rectangle 6"/>
          <p:cNvSpPr/>
          <p:nvPr/>
        </p:nvSpPr>
        <p:spPr>
          <a:xfrm>
            <a:off x="506450" y="4698674"/>
            <a:ext cx="1269899" cy="584775"/>
          </a:xfrm>
          <a:prstGeom prst="rect">
            <a:avLst/>
          </a:prstGeom>
        </p:spPr>
        <p:txBody>
          <a:bodyPr wrap="square">
            <a:spAutoFit/>
          </a:bodyPr>
          <a:lstStyle/>
          <a:p>
            <a:r>
              <a:rPr lang="bn-IN" sz="3200" dirty="0" smtClean="0"/>
              <a:t>দল-২</a:t>
            </a:r>
            <a:endParaRPr lang="en-US" sz="3200" dirty="0"/>
          </a:p>
        </p:txBody>
      </p:sp>
      <p:sp>
        <p:nvSpPr>
          <p:cNvPr id="8" name="Rectangle 7"/>
          <p:cNvSpPr/>
          <p:nvPr/>
        </p:nvSpPr>
        <p:spPr>
          <a:xfrm>
            <a:off x="506450" y="2655650"/>
            <a:ext cx="1269899" cy="646331"/>
          </a:xfrm>
          <a:prstGeom prst="rect">
            <a:avLst/>
          </a:prstGeom>
        </p:spPr>
        <p:txBody>
          <a:bodyPr wrap="none">
            <a:spAutoFit/>
          </a:bodyPr>
          <a:lstStyle/>
          <a:p>
            <a:r>
              <a:rPr lang="bn-IN" sz="3600" dirty="0" smtClean="0"/>
              <a:t>দল-১</a:t>
            </a:r>
            <a:r>
              <a:rPr lang="bn-IN" dirty="0" smtClean="0"/>
              <a:t> </a:t>
            </a:r>
            <a:endParaRPr lang="en-US" dirty="0"/>
          </a:p>
        </p:txBody>
      </p:sp>
      <p:sp>
        <p:nvSpPr>
          <p:cNvPr id="9" name="Rectangle 8"/>
          <p:cNvSpPr/>
          <p:nvPr/>
        </p:nvSpPr>
        <p:spPr>
          <a:xfrm>
            <a:off x="2057073" y="2718002"/>
            <a:ext cx="9875097" cy="646331"/>
          </a:xfrm>
          <a:prstGeom prst="rect">
            <a:avLst/>
          </a:prstGeom>
        </p:spPr>
        <p:txBody>
          <a:bodyPr wrap="square">
            <a:spAutoFit/>
          </a:bodyPr>
          <a:lstStyle/>
          <a:p>
            <a:r>
              <a:rPr lang="en-US" sz="3600" dirty="0" err="1" smtClean="0"/>
              <a:t>পানি</a:t>
            </a:r>
            <a:r>
              <a:rPr lang="en-US" sz="3600" dirty="0" smtClean="0"/>
              <a:t> </a:t>
            </a:r>
            <a:r>
              <a:rPr lang="en-US" sz="3600" dirty="0" err="1" smtClean="0"/>
              <a:t>বিশুদ্ধকরনের</a:t>
            </a:r>
            <a:r>
              <a:rPr lang="en-US" sz="3600" dirty="0" smtClean="0"/>
              <a:t> </a:t>
            </a:r>
            <a:r>
              <a:rPr lang="en-US" sz="3600" dirty="0" err="1" smtClean="0"/>
              <a:t>উপায়</a:t>
            </a:r>
            <a:r>
              <a:rPr lang="en-US" sz="3600" dirty="0" smtClean="0"/>
              <a:t> </a:t>
            </a:r>
            <a:r>
              <a:rPr lang="en-US" sz="3600" dirty="0" err="1" smtClean="0"/>
              <a:t>গুলি</a:t>
            </a:r>
            <a:r>
              <a:rPr lang="en-US" sz="3600" dirty="0" smtClean="0"/>
              <a:t> </a:t>
            </a:r>
            <a:r>
              <a:rPr lang="en-US" sz="3600" dirty="0" err="1" smtClean="0"/>
              <a:t>বর্ণ্না</a:t>
            </a:r>
            <a:r>
              <a:rPr lang="en-US" sz="3600" dirty="0" smtClean="0"/>
              <a:t> </a:t>
            </a:r>
            <a:r>
              <a:rPr lang="en-US" sz="3600" dirty="0" err="1" smtClean="0"/>
              <a:t>করো</a:t>
            </a:r>
            <a:endParaRPr lang="en-US" sz="3600" dirty="0"/>
          </a:p>
        </p:txBody>
      </p:sp>
    </p:spTree>
    <p:extLst>
      <p:ext uri="{BB962C8B-B14F-4D97-AF65-F5344CB8AC3E}">
        <p14:creationId xmlns:p14="http://schemas.microsoft.com/office/powerpoint/2010/main" val="2531580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70" y="109133"/>
            <a:ext cx="11856665" cy="6639733"/>
          </a:xfrm>
          <a:prstGeom prst="rect">
            <a:avLst/>
          </a:prstGeom>
        </p:spPr>
      </p:pic>
      <p:sp>
        <p:nvSpPr>
          <p:cNvPr id="5" name="Rectangle 4"/>
          <p:cNvSpPr/>
          <p:nvPr/>
        </p:nvSpPr>
        <p:spPr>
          <a:xfrm>
            <a:off x="4037692" y="609623"/>
            <a:ext cx="4029252" cy="923330"/>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ctr"/>
            <a:r>
              <a:rPr lang="bn-IN"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বাড়ির কাজ</a:t>
            </a:r>
            <a:endParaRPr lang="bn-IN"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808" y="258703"/>
            <a:ext cx="3428759" cy="2649390"/>
          </a:xfrm>
          <a:prstGeom prst="rect">
            <a:avLst/>
          </a:prstGeom>
        </p:spPr>
      </p:pic>
      <p:sp>
        <p:nvSpPr>
          <p:cNvPr id="2" name="Rectangle 1"/>
          <p:cNvSpPr/>
          <p:nvPr/>
        </p:nvSpPr>
        <p:spPr>
          <a:xfrm>
            <a:off x="63470" y="3252866"/>
            <a:ext cx="11748780" cy="2862322"/>
          </a:xfrm>
          <a:prstGeom prst="rect">
            <a:avLst/>
          </a:prstGeom>
          <a:solidFill>
            <a:schemeClr val="accent1">
              <a:lumMod val="40000"/>
              <a:lumOff val="60000"/>
            </a:schemeClr>
          </a:solidFill>
        </p:spPr>
        <p:txBody>
          <a:bodyPr wrap="square">
            <a:spAutoFit/>
          </a:bodyPr>
          <a:lstStyle/>
          <a:p>
            <a:r>
              <a:rPr lang="en-US" sz="6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পানি</a:t>
            </a: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বিশুদ্ধকরনের</a:t>
            </a: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উপায়</a:t>
            </a: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গুলি</a:t>
            </a: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বর্ণ্না</a:t>
            </a: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করো</a:t>
            </a: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এবং</a:t>
            </a: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দূষিত</a:t>
            </a: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পানি</a:t>
            </a: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কি</a:t>
            </a: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কি</a:t>
            </a: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পরীক্ষা</a:t>
            </a: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দ্বারা</a:t>
            </a: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নির্ণয়</a:t>
            </a: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করা</a:t>
            </a: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6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যায়</a:t>
            </a:r>
            <a:r>
              <a:rPr lang="en-US" sz="6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endParaRPr lang="bn-IN" sz="6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3778056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922" y="154977"/>
            <a:ext cx="11865656" cy="6500656"/>
          </a:xfrm>
          <a:prstGeom prst="rect">
            <a:avLst/>
          </a:prstGeom>
        </p:spPr>
      </p:pic>
    </p:spTree>
    <p:extLst>
      <p:ext uri="{BB962C8B-B14F-4D97-AF65-F5344CB8AC3E}">
        <p14:creationId xmlns:p14="http://schemas.microsoft.com/office/powerpoint/2010/main" val="4013050344"/>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38" y="-7496"/>
            <a:ext cx="12067082" cy="727023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3330312" y="3335310"/>
            <a:ext cx="5546360" cy="584618"/>
          </a:xfrm>
          <a:prstGeom prst="rect">
            <a:avLst/>
          </a:prstGeom>
        </p:spPr>
      </p:pic>
      <p:sp>
        <p:nvSpPr>
          <p:cNvPr id="22" name="Rectangle 21"/>
          <p:cNvSpPr/>
          <p:nvPr/>
        </p:nvSpPr>
        <p:spPr>
          <a:xfrm>
            <a:off x="1199194" y="2473376"/>
            <a:ext cx="4572001" cy="1969770"/>
          </a:xfrm>
          <a:prstGeom prst="rect">
            <a:avLst/>
          </a:prstGeom>
          <a:solidFill>
            <a:schemeClr val="accent4">
              <a:lumMod val="60000"/>
              <a:lumOff val="40000"/>
            </a:schemeClr>
          </a:solidFill>
        </p:spPr>
        <p:txBody>
          <a:bodyPr wrap="square">
            <a:spAutoFit/>
          </a:bodyPr>
          <a:lstStyle/>
          <a:p>
            <a:pPr algn="ctr"/>
            <a:r>
              <a:rPr lang="bn-IN"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মোঃসুম</a:t>
            </a:r>
            <a:r>
              <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ন</a:t>
            </a:r>
            <a:r>
              <a:rPr lang="bn-IN"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হোসেন</a:t>
            </a:r>
            <a:endParaRPr lang="bn-IN"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ctr"/>
            <a:r>
              <a:rPr lang="bn-IN" dirty="0">
                <a:ln w="0"/>
                <a:effectLst>
                  <a:outerShdw blurRad="38100" dist="19050" dir="2700000" algn="tl" rotWithShape="0">
                    <a:schemeClr val="dk1">
                      <a:alpha val="40000"/>
                    </a:schemeClr>
                  </a:outerShdw>
                </a:effectLst>
              </a:rPr>
              <a:t>সহকারী শিক্ষক (বিজ্ঞান),</a:t>
            </a:r>
          </a:p>
          <a:p>
            <a:pPr algn="ctr"/>
            <a:r>
              <a:rPr lang="bn-IN" dirty="0">
                <a:ln w="0"/>
                <a:effectLst>
                  <a:outerShdw blurRad="38100" dist="19050" dir="2700000" algn="tl" rotWithShape="0">
                    <a:schemeClr val="dk1">
                      <a:alpha val="40000"/>
                    </a:schemeClr>
                  </a:outerShdw>
                </a:effectLst>
              </a:rPr>
              <a:t>বি,এসসি ( অনার্স), এম,এসসি(রসায়ন),</a:t>
            </a:r>
          </a:p>
          <a:p>
            <a:pPr algn="ctr"/>
            <a:r>
              <a:rPr lang="bn-IN" dirty="0">
                <a:ln w="0"/>
                <a:effectLst>
                  <a:outerShdw blurRad="38100" dist="19050" dir="2700000" algn="tl" rotWithShape="0">
                    <a:schemeClr val="dk1">
                      <a:alpha val="40000"/>
                    </a:schemeClr>
                  </a:outerShdw>
                </a:effectLst>
              </a:rPr>
              <a:t>বি,এড((১ম শ্রেণী) </a:t>
            </a:r>
          </a:p>
          <a:p>
            <a:pPr algn="ctr"/>
            <a:r>
              <a:rPr lang="bn-IN" dirty="0">
                <a:ln w="0"/>
                <a:effectLst>
                  <a:outerShdw blurRad="38100" dist="19050" dir="2700000" algn="tl" rotWithShape="0">
                    <a:schemeClr val="dk1">
                      <a:alpha val="40000"/>
                    </a:schemeClr>
                  </a:outerShdw>
                </a:effectLst>
              </a:rPr>
              <a:t>ডুমুরিয়া এনজিসি অ্যান্ড এনসিকে মাধ্যমিক বিদ্যালয়, ডুমুরিয়া, খুলনা</a:t>
            </a:r>
            <a:endParaRPr lang="en-US" dirty="0">
              <a:ln w="0"/>
              <a:effectLst>
                <a:outerShdw blurRad="38100" dist="19050" dir="2700000" algn="tl" rotWithShape="0">
                  <a:schemeClr val="dk1">
                    <a:alpha val="40000"/>
                  </a:schemeClr>
                </a:outerShdw>
              </a:effectLst>
            </a:endParaRPr>
          </a:p>
        </p:txBody>
      </p:sp>
      <p:sp>
        <p:nvSpPr>
          <p:cNvPr id="23" name="Rectangle 22"/>
          <p:cNvSpPr/>
          <p:nvPr/>
        </p:nvSpPr>
        <p:spPr>
          <a:xfrm>
            <a:off x="1918741" y="1768839"/>
            <a:ext cx="3267856" cy="584775"/>
          </a:xfrm>
          <a:prstGeom prst="rect">
            <a:avLst/>
          </a:prstGeom>
        </p:spPr>
        <p:txBody>
          <a:bodyPr wrap="square">
            <a:spAutoFit/>
          </a:bodyPr>
          <a:lstStyle/>
          <a:p>
            <a:pPr algn="ctr"/>
            <a:r>
              <a:rPr lang="en-US" sz="3200" b="1" dirty="0" err="1" smtClean="0">
                <a:ln w="9525">
                  <a:solidFill>
                    <a:schemeClr val="bg1"/>
                  </a:solidFill>
                  <a:prstDash val="solid"/>
                </a:ln>
                <a:effectLst>
                  <a:outerShdw blurRad="12700" dist="38100" dir="2700000" algn="tl" rotWithShape="0">
                    <a:schemeClr val="bg1">
                      <a:lumMod val="50000"/>
                    </a:schemeClr>
                  </a:outerShdw>
                </a:effectLst>
              </a:rPr>
              <a:t>শিক্ষক</a:t>
            </a:r>
            <a:r>
              <a:rPr lang="en-US" sz="3200" b="1" dirty="0" smtClean="0">
                <a:ln w="9525">
                  <a:solidFill>
                    <a:schemeClr val="bg1"/>
                  </a:solidFill>
                  <a:prstDash val="solid"/>
                </a:ln>
                <a:effectLst>
                  <a:outerShdw blurRad="12700" dist="38100" dir="2700000" algn="tl" rotWithShape="0">
                    <a:schemeClr val="bg1">
                      <a:lumMod val="50000"/>
                    </a:schemeClr>
                  </a:outerShdw>
                </a:effectLst>
              </a:rPr>
              <a:t> </a:t>
            </a:r>
            <a:r>
              <a:rPr lang="en-US" sz="3200" b="1" dirty="0" err="1" smtClean="0">
                <a:ln w="9525">
                  <a:solidFill>
                    <a:schemeClr val="bg1"/>
                  </a:solidFill>
                  <a:prstDash val="solid"/>
                </a:ln>
                <a:effectLst>
                  <a:outerShdw blurRad="12700" dist="38100" dir="2700000" algn="tl" rotWithShape="0">
                    <a:schemeClr val="bg1">
                      <a:lumMod val="50000"/>
                    </a:schemeClr>
                  </a:outerShdw>
                </a:effectLst>
              </a:rPr>
              <a:t>পরচিতি</a:t>
            </a:r>
            <a:endParaRPr lang="en-US" b="1" dirty="0">
              <a:ln w="9525">
                <a:solidFill>
                  <a:schemeClr val="bg1"/>
                </a:solidFill>
                <a:prstDash val="solid"/>
              </a:ln>
              <a:effectLst>
                <a:outerShdw blurRad="12700" dist="38100" dir="2700000" algn="tl" rotWithShape="0">
                  <a:schemeClr val="bg1">
                    <a:lumMod val="50000"/>
                  </a:schemeClr>
                </a:outerShdw>
              </a:effectLst>
            </a:endParaRPr>
          </a:p>
        </p:txBody>
      </p:sp>
      <p:sp>
        <p:nvSpPr>
          <p:cNvPr id="24" name="Rectangle 23"/>
          <p:cNvSpPr/>
          <p:nvPr/>
        </p:nvSpPr>
        <p:spPr>
          <a:xfrm>
            <a:off x="6688110" y="1707283"/>
            <a:ext cx="3310329" cy="646331"/>
          </a:xfrm>
          <a:prstGeom prst="rect">
            <a:avLst/>
          </a:prstGeom>
        </p:spPr>
        <p:txBody>
          <a:bodyPr wrap="square">
            <a:spAutoFit/>
          </a:bodyPr>
          <a:lstStyle/>
          <a:p>
            <a:pPr algn="ctr"/>
            <a:r>
              <a:rPr lang="bn-IN"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পাঠ পরিচিতি</a:t>
            </a:r>
            <a:endParaRPr lang="en-US" sz="2000" dirty="0"/>
          </a:p>
        </p:txBody>
      </p:sp>
      <p:sp>
        <p:nvSpPr>
          <p:cNvPr id="25" name="Rectangle 24"/>
          <p:cNvSpPr/>
          <p:nvPr/>
        </p:nvSpPr>
        <p:spPr>
          <a:xfrm>
            <a:off x="6415782" y="2442200"/>
            <a:ext cx="4646959" cy="2062103"/>
          </a:xfrm>
          <a:prstGeom prst="rect">
            <a:avLst/>
          </a:prstGeom>
          <a:solidFill>
            <a:schemeClr val="accent4">
              <a:lumMod val="40000"/>
              <a:lumOff val="60000"/>
            </a:schemeClr>
          </a:solidFill>
        </p:spPr>
        <p:txBody>
          <a:bodyPr wrap="square">
            <a:spAutoFit/>
          </a:bodyPr>
          <a:lstStyle/>
          <a:p>
            <a:pPr algn="ctr"/>
            <a:r>
              <a:rPr lang="bn-IN" sz="3200" dirty="0" smtClean="0">
                <a:ln w="0"/>
                <a:effectLst>
                  <a:outerShdw blurRad="38100" dist="19050" dir="2700000" algn="tl" rotWithShape="0">
                    <a:schemeClr val="dk1">
                      <a:alpha val="40000"/>
                    </a:schemeClr>
                  </a:outerShdw>
                </a:effectLst>
              </a:rPr>
              <a:t>শ্রেণীঃ নবম- দশম</a:t>
            </a:r>
          </a:p>
          <a:p>
            <a:pPr algn="ctr"/>
            <a:r>
              <a:rPr lang="bn-IN" sz="3200" dirty="0" smtClean="0">
                <a:ln w="0"/>
                <a:effectLst>
                  <a:outerShdw blurRad="38100" dist="19050" dir="2700000" algn="tl" rotWithShape="0">
                    <a:schemeClr val="dk1">
                      <a:alpha val="40000"/>
                    </a:schemeClr>
                  </a:outerShdw>
                </a:effectLst>
              </a:rPr>
              <a:t>বিষয়ঃ রসায়ন</a:t>
            </a:r>
          </a:p>
          <a:p>
            <a:pPr algn="ctr"/>
            <a:r>
              <a:rPr lang="bn-IN" sz="3200" dirty="0" smtClean="0">
                <a:ln w="0"/>
                <a:effectLst>
                  <a:outerShdw blurRad="38100" dist="19050" dir="2700000" algn="tl" rotWithShape="0">
                    <a:schemeClr val="dk1">
                      <a:alpha val="40000"/>
                    </a:schemeClr>
                  </a:outerShdw>
                </a:effectLst>
              </a:rPr>
              <a:t>অধ্যায়ঃ৯ম(এসিড-ক্ষারক সমতা</a:t>
            </a:r>
            <a:endParaRPr lang="en-US"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677219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Rectangle 5"/>
          <p:cNvSpPr/>
          <p:nvPr/>
        </p:nvSpPr>
        <p:spPr>
          <a:xfrm>
            <a:off x="112651" y="239843"/>
            <a:ext cx="11879479" cy="461665"/>
          </a:xfrm>
          <a:prstGeom prst="rect">
            <a:avLst/>
          </a:prstGeom>
          <a:solidFill>
            <a:schemeClr val="accent1">
              <a:lumMod val="20000"/>
              <a:lumOff val="80000"/>
            </a:schemeClr>
          </a:solidFill>
        </p:spPr>
        <p:txBody>
          <a:bodyPr wrap="square">
            <a:spAutoFit/>
          </a:bodyPr>
          <a:lstStyle/>
          <a:p>
            <a:pPr algn="ctr"/>
            <a:r>
              <a:rPr lang="en-US" sz="2400" dirty="0" err="1" smtClean="0">
                <a:ln w="0"/>
                <a:effectLst>
                  <a:outerShdw blurRad="38100" dist="19050" dir="2700000" algn="tl" rotWithShape="0">
                    <a:schemeClr val="dk1">
                      <a:alpha val="40000"/>
                    </a:schemeClr>
                  </a:outerShdw>
                </a:effectLst>
              </a:rPr>
              <a:t>শিক্ষার্থী</a:t>
            </a:r>
            <a:r>
              <a:rPr lang="en-US" sz="2400" dirty="0" smtClean="0">
                <a:ln w="0"/>
                <a:effectLst>
                  <a:outerShdw blurRad="38100" dist="19050" dir="2700000" algn="tl" rotWithShape="0">
                    <a:schemeClr val="dk1">
                      <a:alpha val="40000"/>
                    </a:schemeClr>
                  </a:outerShdw>
                </a:effectLst>
              </a:rPr>
              <a:t> </a:t>
            </a:r>
            <a:r>
              <a:rPr lang="en-US" sz="2400" dirty="0" err="1" smtClean="0">
                <a:ln w="0"/>
                <a:effectLst>
                  <a:outerShdw blurRad="38100" dist="19050" dir="2700000" algn="tl" rotWithShape="0">
                    <a:schemeClr val="dk1">
                      <a:alpha val="40000"/>
                    </a:schemeClr>
                  </a:outerShdw>
                </a:effectLst>
              </a:rPr>
              <a:t>বন্ধুরা</a:t>
            </a:r>
            <a:r>
              <a:rPr lang="bn-IN" sz="2400" dirty="0" smtClean="0">
                <a:ln w="0"/>
                <a:effectLst>
                  <a:outerShdw blurRad="38100" dist="19050" dir="2700000" algn="tl" rotWithShape="0">
                    <a:schemeClr val="dk1">
                      <a:alpha val="40000"/>
                    </a:schemeClr>
                  </a:outerShdw>
                </a:effectLst>
              </a:rPr>
              <a:t>, </a:t>
            </a:r>
            <a:r>
              <a:rPr lang="en-US" sz="2400" dirty="0" smtClean="0">
                <a:ln w="0"/>
                <a:effectLst>
                  <a:outerShdw blurRad="38100" dist="19050" dir="2700000" algn="tl" rotWithShape="0">
                    <a:schemeClr val="dk1">
                      <a:alpha val="40000"/>
                    </a:schemeClr>
                  </a:outerShdw>
                </a:effectLst>
              </a:rPr>
              <a:t> </a:t>
            </a:r>
            <a:r>
              <a:rPr lang="bn-IN" sz="2400" dirty="0" smtClean="0">
                <a:ln w="0"/>
                <a:effectLst>
                  <a:outerShdw blurRad="38100" dist="19050" dir="2700000" algn="tl" rotWithShape="0">
                    <a:schemeClr val="dk1">
                      <a:alpha val="40000"/>
                    </a:schemeClr>
                  </a:outerShdw>
                </a:effectLst>
              </a:rPr>
              <a:t>নিচের চিত্র গুলিতে কি দেখানো হয়েছে?</a:t>
            </a:r>
            <a:endParaRPr lang="en-US" sz="2400" dirty="0">
              <a:ln w="0"/>
              <a:effectLst>
                <a:outerShdw blurRad="38100" dist="19050" dir="2700000" algn="tl" rotWithShape="0">
                  <a:schemeClr val="dk1">
                    <a:alpha val="40000"/>
                  </a:schemeClr>
                </a:outerShdw>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650" y="809469"/>
            <a:ext cx="6078288" cy="3237877"/>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650" y="4112297"/>
            <a:ext cx="6078288" cy="263327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95870" y="4020394"/>
            <a:ext cx="5696260" cy="2837605"/>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5870" y="809469"/>
            <a:ext cx="5631572" cy="3102964"/>
          </a:xfrm>
          <a:prstGeom prst="rect">
            <a:avLst/>
          </a:prstGeom>
        </p:spPr>
      </p:pic>
    </p:spTree>
    <p:extLst>
      <p:ext uri="{BB962C8B-B14F-4D97-AF65-F5344CB8AC3E}">
        <p14:creationId xmlns:p14="http://schemas.microsoft.com/office/powerpoint/2010/main" val="267023651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extLst>
              <a:ext uri="{BEBA8EAE-BF5A-486C-A8C5-ECC9F3942E4B}">
                <a14:imgProps xmlns:a14="http://schemas.microsoft.com/office/drawing/2010/main">
                  <a14:imgLayer r:embed="rId3">
                    <a14:imgEffect>
                      <a14:artisticMosiaicBubbles/>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5" name="Rectangle 4"/>
          <p:cNvSpPr/>
          <p:nvPr/>
        </p:nvSpPr>
        <p:spPr>
          <a:xfrm>
            <a:off x="239415" y="2102367"/>
            <a:ext cx="11567160" cy="1446550"/>
          </a:xfrm>
          <a:prstGeom prst="rect">
            <a:avLst/>
          </a:prstGeom>
          <a:solidFill>
            <a:schemeClr val="accent6">
              <a:lumMod val="20000"/>
              <a:lumOff val="80000"/>
            </a:schemeClr>
          </a:solidFill>
        </p:spPr>
        <p:txBody>
          <a:bodyPr wrap="square">
            <a:spAutoFit/>
          </a:bodyPr>
          <a:lstStyle/>
          <a:p>
            <a:pPr algn="ctr"/>
            <a:r>
              <a:rPr lang="bn-IN"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সঠিক উত্তর দেয়ার জন্য তোমাদের সকলকে </a:t>
            </a:r>
          </a:p>
          <a:p>
            <a:pPr algn="ctr"/>
            <a:r>
              <a:rPr lang="bn-IN"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প্রাণঢালা অভিনন্দন ও শুভেচ্ছা </a:t>
            </a:r>
            <a:endParaRPr lang="bn-IN" sz="6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7" name="Rectangle 6"/>
          <p:cNvSpPr/>
          <p:nvPr/>
        </p:nvSpPr>
        <p:spPr>
          <a:xfrm>
            <a:off x="239416" y="4702489"/>
            <a:ext cx="11567160" cy="1569660"/>
          </a:xfrm>
          <a:prstGeom prst="rect">
            <a:avLst/>
          </a:prstGeom>
          <a:solidFill>
            <a:schemeClr val="accent4">
              <a:lumMod val="75000"/>
            </a:schemeClr>
          </a:solidFill>
        </p:spPr>
        <p:txBody>
          <a:bodyPr wrap="square">
            <a:spAutoFit/>
          </a:bodyPr>
          <a:lstStyle/>
          <a:p>
            <a:pPr algn="ctr"/>
            <a:r>
              <a:rPr lang="bn-IN" sz="4800" dirty="0" smtClean="0">
                <a:ln w="0"/>
                <a:effectLst>
                  <a:outerShdw blurRad="38100" dist="19050" dir="2700000" algn="tl" rotWithShape="0">
                    <a:schemeClr val="dk1">
                      <a:alpha val="40000"/>
                    </a:schemeClr>
                  </a:outerShdw>
                </a:effectLst>
              </a:rPr>
              <a:t>তাহলে আমাদের আজকের পাঠের বিষয়ঃ  </a:t>
            </a:r>
          </a:p>
          <a:p>
            <a:pPr algn="ctr"/>
            <a:r>
              <a:rPr lang="en-US" sz="4800" dirty="0" smtClean="0"/>
              <a:t> </a:t>
            </a:r>
            <a:r>
              <a:rPr lang="bn-IN" sz="4800" dirty="0" smtClean="0"/>
              <a:t>পানি দূষ</a:t>
            </a:r>
            <a:r>
              <a:rPr lang="en-US" sz="4800" dirty="0" err="1" smtClean="0"/>
              <a:t>ণের</a:t>
            </a:r>
            <a:r>
              <a:rPr lang="en-US" sz="4800" dirty="0" smtClean="0"/>
              <a:t> </a:t>
            </a:r>
            <a:r>
              <a:rPr lang="bn-IN" sz="4800" dirty="0" smtClean="0"/>
              <a:t>কারণ ও প্রতিকার</a:t>
            </a:r>
            <a:endParaRPr lang="bn-IN" sz="6600" dirty="0">
              <a:ln w="0"/>
              <a:effectLst>
                <a:outerShdw blurRad="38100" dist="19050" dir="2700000" algn="tl" rotWithShape="0">
                  <a:schemeClr val="dk1">
                    <a:alpha val="40000"/>
                  </a:schemeClr>
                </a:outerShdw>
              </a:effectLst>
            </a:endParaRPr>
          </a:p>
        </p:txBody>
      </p:sp>
      <p:sp>
        <p:nvSpPr>
          <p:cNvPr id="3" name="Rectangle 2"/>
          <p:cNvSpPr/>
          <p:nvPr/>
        </p:nvSpPr>
        <p:spPr>
          <a:xfrm>
            <a:off x="2203461" y="287726"/>
            <a:ext cx="6723315" cy="830997"/>
          </a:xfrm>
          <a:prstGeom prst="rect">
            <a:avLst/>
          </a:prstGeom>
          <a:solidFill>
            <a:schemeClr val="tx1">
              <a:lumMod val="85000"/>
              <a:lumOff val="15000"/>
            </a:schemeClr>
          </a:solidFill>
        </p:spPr>
        <p:txBody>
          <a:bodyPr wrap="none">
            <a:spAutoFit/>
            <a:scene3d>
              <a:camera prst="orthographicFront"/>
              <a:lightRig rig="soft" dir="t">
                <a:rot lat="0" lon="0" rev="15600000"/>
              </a:lightRig>
            </a:scene3d>
            <a:sp3d extrusionH="57150" prstMaterial="softEdge">
              <a:bevelT w="25400" h="38100"/>
            </a:sp3d>
          </a:bodyPr>
          <a:lstStyle/>
          <a:p>
            <a:r>
              <a:rPr lang="bn-IN" sz="4800" b="1" dirty="0" smtClean="0">
                <a:ln/>
                <a:solidFill>
                  <a:schemeClr val="accent4"/>
                </a:solidFill>
              </a:rPr>
              <a:t>সঠিক উত্তরঃ পানি দূষণ</a:t>
            </a:r>
            <a:endParaRPr lang="en-US" sz="4800" b="1" dirty="0">
              <a:ln/>
              <a:solidFill>
                <a:schemeClr val="accent4"/>
              </a:solidFill>
            </a:endParaRPr>
          </a:p>
        </p:txBody>
      </p:sp>
    </p:spTree>
    <p:extLst>
      <p:ext uri="{BB962C8B-B14F-4D97-AF65-F5344CB8AC3E}">
        <p14:creationId xmlns:p14="http://schemas.microsoft.com/office/powerpoint/2010/main" val="18216640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50" y="141013"/>
            <a:ext cx="11597640" cy="6461760"/>
          </a:xfrm>
          <a:prstGeom prst="rect">
            <a:avLst/>
          </a:prstGeom>
        </p:spPr>
      </p:pic>
      <p:sp>
        <p:nvSpPr>
          <p:cNvPr id="8" name="Rectangle 7"/>
          <p:cNvSpPr/>
          <p:nvPr/>
        </p:nvSpPr>
        <p:spPr>
          <a:xfrm>
            <a:off x="1289154" y="257292"/>
            <a:ext cx="9129010" cy="833347"/>
          </a:xfrm>
          <a:prstGeom prst="rect">
            <a:avLst/>
          </a:prstGeom>
          <a:pattFill prst="pct40">
            <a:fgClr>
              <a:schemeClr val="accent1"/>
            </a:fgClr>
            <a:bgClr>
              <a:schemeClr val="bg1"/>
            </a:bgClr>
          </a:pattFill>
          <a:ln>
            <a:solidFill>
              <a:schemeClr val="tx1"/>
            </a:solidFill>
            <a:prstDash val="sysDot"/>
          </a:ln>
          <a:effectLst/>
          <a:scene3d>
            <a:camera prst="orthographicFront">
              <a:rot lat="0" lon="0" rev="0"/>
            </a:camera>
            <a:lightRig rig="glow" dir="t">
              <a:rot lat="0" lon="0" rev="14100000"/>
            </a:lightRig>
          </a:scene3d>
          <a:sp3d prstMaterial="softEdge">
            <a:bevelT w="127000" prst="artDeco"/>
          </a:sp3d>
        </p:spPr>
        <p:txBody>
          <a:bodyPr wrap="none">
            <a:prstTxWarp prst="textDoubleWave1">
              <a:avLst/>
            </a:prstTxWarp>
            <a:spAutoFit/>
          </a:bodyPr>
          <a:lstStyle/>
          <a:p>
            <a:pPr algn="ctr"/>
            <a:r>
              <a:rPr lang="bn-IN" sz="2800" dirty="0" smtClean="0"/>
              <a:t> এই পাঠ শেষে শিক্ষার্থীরা যা যা শিখতে পারবে </a:t>
            </a:r>
            <a:endParaRPr lang="en-US" sz="2800" dirty="0"/>
          </a:p>
        </p:txBody>
      </p:sp>
      <p:sp>
        <p:nvSpPr>
          <p:cNvPr id="10" name="Rectangle 9"/>
          <p:cNvSpPr/>
          <p:nvPr/>
        </p:nvSpPr>
        <p:spPr>
          <a:xfrm>
            <a:off x="710847" y="1645276"/>
            <a:ext cx="11115643" cy="2862322"/>
          </a:xfrm>
          <a:prstGeom prst="rect">
            <a:avLst/>
          </a:prstGeom>
        </p:spPr>
        <p:txBody>
          <a:bodyPr wrap="square">
            <a:spAutoFit/>
          </a:bodyPr>
          <a:lstStyle/>
          <a:p>
            <a:r>
              <a:rPr lang="en-US" sz="3600" dirty="0" smtClean="0"/>
              <a:t> </a:t>
            </a:r>
          </a:p>
          <a:p>
            <a:pPr marL="285750" indent="-285750">
              <a:buFont typeface="Wingdings" panose="05000000000000000000" pitchFamily="2" charset="2"/>
              <a:buChar char="q"/>
            </a:pPr>
            <a:r>
              <a:rPr lang="en-US" sz="3600" dirty="0" err="1" smtClean="0"/>
              <a:t>পানি</a:t>
            </a:r>
            <a:r>
              <a:rPr lang="en-US" sz="3600" dirty="0" smtClean="0"/>
              <a:t> </a:t>
            </a:r>
            <a:r>
              <a:rPr lang="en-US" sz="3600" dirty="0" err="1" smtClean="0"/>
              <a:t>দূষণ</a:t>
            </a:r>
            <a:r>
              <a:rPr lang="en-US" sz="3600" dirty="0" smtClean="0"/>
              <a:t> </a:t>
            </a:r>
            <a:r>
              <a:rPr lang="en-US" sz="3600" dirty="0" err="1" smtClean="0"/>
              <a:t>কী</a:t>
            </a:r>
            <a:r>
              <a:rPr lang="en-US" sz="3600" dirty="0" smtClean="0"/>
              <a:t> </a:t>
            </a:r>
            <a:r>
              <a:rPr lang="en-US" sz="3600" dirty="0" err="1" smtClean="0"/>
              <a:t>তা</a:t>
            </a:r>
            <a:r>
              <a:rPr lang="en-US" sz="3600" dirty="0" smtClean="0"/>
              <a:t> </a:t>
            </a:r>
            <a:r>
              <a:rPr lang="en-US" sz="3600" dirty="0" err="1" smtClean="0"/>
              <a:t>বলতে</a:t>
            </a:r>
            <a:r>
              <a:rPr lang="en-US" sz="3600" dirty="0" smtClean="0"/>
              <a:t> </a:t>
            </a:r>
            <a:r>
              <a:rPr lang="en-US" sz="3600" dirty="0" err="1" smtClean="0"/>
              <a:t>পারবে</a:t>
            </a:r>
            <a:endParaRPr lang="bn-IN" sz="3600" dirty="0" smtClean="0"/>
          </a:p>
          <a:p>
            <a:pPr marL="285750" indent="-285750">
              <a:buFont typeface="Wingdings" panose="05000000000000000000" pitchFamily="2" charset="2"/>
              <a:buChar char="q"/>
            </a:pPr>
            <a:r>
              <a:rPr lang="en-US" sz="3600" dirty="0" smtClean="0"/>
              <a:t> </a:t>
            </a:r>
            <a:r>
              <a:rPr lang="en-US" sz="3600" dirty="0" err="1" smtClean="0"/>
              <a:t>পানি</a:t>
            </a:r>
            <a:r>
              <a:rPr lang="en-US" sz="3600" dirty="0" smtClean="0"/>
              <a:t> </a:t>
            </a:r>
            <a:r>
              <a:rPr lang="en-US" sz="3600" dirty="0" err="1" smtClean="0"/>
              <a:t>দূষণের</a:t>
            </a:r>
            <a:r>
              <a:rPr lang="en-US" sz="3600" dirty="0" smtClean="0"/>
              <a:t> </a:t>
            </a:r>
            <a:r>
              <a:rPr lang="en-US" sz="3600" dirty="0" err="1" smtClean="0"/>
              <a:t>কারণ</a:t>
            </a:r>
            <a:r>
              <a:rPr lang="en-US" sz="3600" dirty="0" smtClean="0"/>
              <a:t> ও </a:t>
            </a:r>
            <a:r>
              <a:rPr lang="en-US" sz="3600" dirty="0" err="1" smtClean="0"/>
              <a:t>প্রতিকার</a:t>
            </a:r>
            <a:r>
              <a:rPr lang="en-US" sz="3600" dirty="0" smtClean="0"/>
              <a:t> </a:t>
            </a:r>
            <a:r>
              <a:rPr lang="en-US" sz="3600" dirty="0" err="1" smtClean="0"/>
              <a:t>বলতে</a:t>
            </a:r>
            <a:r>
              <a:rPr lang="en-US" sz="3600" dirty="0" smtClean="0"/>
              <a:t> </a:t>
            </a:r>
            <a:r>
              <a:rPr lang="en-US" sz="3600" dirty="0" err="1" smtClean="0"/>
              <a:t>পারবে</a:t>
            </a:r>
            <a:endParaRPr lang="bn-IN" sz="3600" dirty="0" smtClean="0"/>
          </a:p>
          <a:p>
            <a:pPr marL="285750" indent="-285750">
              <a:buFont typeface="Wingdings" panose="05000000000000000000" pitchFamily="2" charset="2"/>
              <a:buChar char="q"/>
            </a:pPr>
            <a:r>
              <a:rPr lang="en-US" sz="3600" dirty="0" err="1" smtClean="0"/>
              <a:t>পানির</a:t>
            </a:r>
            <a:r>
              <a:rPr lang="en-US" sz="3600" dirty="0" smtClean="0"/>
              <a:t> </a:t>
            </a:r>
            <a:r>
              <a:rPr lang="en-US" sz="3600" dirty="0" err="1" smtClean="0"/>
              <a:t>বিশুদ্ধতার</a:t>
            </a:r>
            <a:r>
              <a:rPr lang="en-US" sz="3600" dirty="0" smtClean="0"/>
              <a:t> </a:t>
            </a:r>
            <a:r>
              <a:rPr lang="en-US" sz="3600" dirty="0" err="1" smtClean="0"/>
              <a:t>পরীক্ষা</a:t>
            </a:r>
            <a:r>
              <a:rPr lang="en-US" sz="3600" dirty="0" smtClean="0"/>
              <a:t> </a:t>
            </a:r>
            <a:r>
              <a:rPr lang="bn-IN" sz="3600" dirty="0" smtClean="0"/>
              <a:t>গুলো বর্ণনা করতে পারবে</a:t>
            </a:r>
          </a:p>
          <a:p>
            <a:pPr marL="285750" indent="-285750">
              <a:buFont typeface="Wingdings" panose="05000000000000000000" pitchFamily="2" charset="2"/>
              <a:buChar char="q"/>
            </a:pPr>
            <a:r>
              <a:rPr lang="bn-IN" sz="3600" dirty="0" smtClean="0"/>
              <a:t>পানির</a:t>
            </a:r>
            <a:r>
              <a:rPr lang="en-US" sz="3600" dirty="0" smtClean="0"/>
              <a:t> </a:t>
            </a:r>
            <a:r>
              <a:rPr lang="en-US" sz="3600" dirty="0" err="1" smtClean="0"/>
              <a:t>বিশুদ্ধকরণের</a:t>
            </a:r>
            <a:r>
              <a:rPr lang="en-US" sz="3600" dirty="0" smtClean="0"/>
              <a:t> </a:t>
            </a:r>
            <a:r>
              <a:rPr lang="bn-IN" sz="3600" dirty="0" smtClean="0"/>
              <a:t>বিভিন্ন </a:t>
            </a:r>
            <a:r>
              <a:rPr lang="en-US" sz="3600" dirty="0" err="1" smtClean="0"/>
              <a:t>উপায়</a:t>
            </a:r>
            <a:r>
              <a:rPr lang="en-US" sz="3600" dirty="0" smtClean="0"/>
              <a:t> </a:t>
            </a:r>
            <a:r>
              <a:rPr lang="en-US" sz="3600" dirty="0" err="1" smtClean="0"/>
              <a:t>বলতে</a:t>
            </a:r>
            <a:r>
              <a:rPr lang="en-US" sz="3600" dirty="0" smtClean="0"/>
              <a:t> </a:t>
            </a:r>
            <a:r>
              <a:rPr lang="en-US" sz="3600" dirty="0" err="1" smtClean="0"/>
              <a:t>পারবে</a:t>
            </a:r>
            <a:endParaRPr lang="en-US" sz="3600" dirty="0"/>
          </a:p>
        </p:txBody>
      </p:sp>
    </p:spTree>
    <p:extLst>
      <p:ext uri="{BB962C8B-B14F-4D97-AF65-F5344CB8AC3E}">
        <p14:creationId xmlns:p14="http://schemas.microsoft.com/office/powerpoint/2010/main" val="14905190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164891" y="337279"/>
            <a:ext cx="11902191" cy="6385810"/>
          </a:xfrm>
          <a:prstGeom prst="flowChartAlternateProcess">
            <a:avLst/>
          </a:prstGeom>
          <a:solidFill>
            <a:schemeClr val="accent4">
              <a:lumMod val="60000"/>
              <a:lumOff val="40000"/>
            </a:schemeClr>
          </a:solidFill>
          <a:ln>
            <a:noFill/>
          </a:ln>
          <a:effectLst>
            <a:glow rad="228600">
              <a:schemeClr val="accent5">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4800" u="sng" dirty="0" smtClean="0"/>
          </a:p>
          <a:p>
            <a:pPr algn="ctr"/>
            <a:endParaRPr lang="bn-IN" sz="4800" u="sng" dirty="0" smtClean="0"/>
          </a:p>
          <a:p>
            <a:pPr algn="ctr"/>
            <a:endParaRPr lang="bn-IN" sz="4800" u="sng" dirty="0" smtClean="0"/>
          </a:p>
          <a:p>
            <a:pPr algn="ctr"/>
            <a:endParaRPr lang="bn-IN" sz="4800" u="sng" dirty="0" smtClean="0"/>
          </a:p>
          <a:p>
            <a:pPr algn="ctr"/>
            <a:endParaRPr lang="bn-IN" sz="4800" u="sng" dirty="0"/>
          </a:p>
          <a:p>
            <a:pPr algn="ctr"/>
            <a:endParaRPr lang="bn-IN" sz="3600" dirty="0" smtClean="0">
              <a:ln w="0"/>
              <a:solidFill>
                <a:schemeClr val="tx1"/>
              </a:solidFill>
              <a:effectLst>
                <a:outerShdw blurRad="38100" dist="19050" dir="2700000" algn="tl" rotWithShape="0">
                  <a:schemeClr val="dk1">
                    <a:alpha val="40000"/>
                  </a:schemeClr>
                </a:outerShdw>
              </a:effectLst>
            </a:endParaRPr>
          </a:p>
          <a:p>
            <a:pPr algn="ctr"/>
            <a:endParaRPr lang="bn-IN" sz="3600" dirty="0">
              <a:ln w="0"/>
              <a:solidFill>
                <a:schemeClr val="tx1"/>
              </a:solidFill>
              <a:effectLst>
                <a:outerShdw blurRad="38100" dist="19050" dir="2700000" algn="tl" rotWithShape="0">
                  <a:schemeClr val="dk1">
                    <a:alpha val="40000"/>
                  </a:schemeClr>
                </a:outerShdw>
              </a:effectLst>
            </a:endParaRPr>
          </a:p>
          <a:p>
            <a:pPr algn="ctr"/>
            <a:endParaRPr lang="bn-IN" sz="3600" dirty="0" smtClean="0">
              <a:ln w="0"/>
              <a:solidFill>
                <a:schemeClr val="tx1"/>
              </a:solidFill>
              <a:effectLst>
                <a:outerShdw blurRad="38100" dist="19050" dir="2700000" algn="tl" rotWithShape="0">
                  <a:schemeClr val="dk1">
                    <a:alpha val="40000"/>
                  </a:schemeClr>
                </a:outerShdw>
              </a:effectLst>
            </a:endParaRPr>
          </a:p>
          <a:p>
            <a:pPr algn="ctr"/>
            <a:endParaRPr lang="bn-IN" sz="3600" dirty="0">
              <a:ln w="0"/>
              <a:solidFill>
                <a:schemeClr val="tx1"/>
              </a:solidFill>
              <a:effectLst>
                <a:outerShdw blurRad="38100" dist="19050" dir="2700000" algn="tl" rotWithShape="0">
                  <a:schemeClr val="dk1">
                    <a:alpha val="40000"/>
                  </a:schemeClr>
                </a:outerShdw>
              </a:effectLst>
            </a:endParaRPr>
          </a:p>
          <a:p>
            <a:pPr algn="ctr"/>
            <a:endParaRPr lang="bn-IN" sz="3600" dirty="0" smtClean="0">
              <a:ln w="0"/>
              <a:solidFill>
                <a:schemeClr val="tx1"/>
              </a:solidFill>
              <a:effectLst>
                <a:outerShdw blurRad="38100" dist="19050" dir="2700000" algn="tl" rotWithShape="0">
                  <a:schemeClr val="dk1">
                    <a:alpha val="40000"/>
                  </a:schemeClr>
                </a:outerShdw>
              </a:effectLst>
            </a:endParaRPr>
          </a:p>
          <a:p>
            <a:pPr algn="ctr"/>
            <a:endParaRPr lang="bn-IN" sz="3600" dirty="0">
              <a:ln w="0"/>
              <a:solidFill>
                <a:schemeClr val="tx1"/>
              </a:solidFill>
              <a:effectLst>
                <a:outerShdw blurRad="38100" dist="19050" dir="2700000" algn="tl" rotWithShape="0">
                  <a:schemeClr val="dk1">
                    <a:alpha val="40000"/>
                  </a:schemeClr>
                </a:outerShdw>
              </a:effectLst>
            </a:endParaRPr>
          </a:p>
          <a:p>
            <a:pPr algn="ctr"/>
            <a:endParaRPr lang="bn-IN" sz="3600" dirty="0" smtClean="0">
              <a:ln w="0"/>
              <a:solidFill>
                <a:schemeClr val="tx1"/>
              </a:solidFill>
              <a:effectLst>
                <a:outerShdw blurRad="38100" dist="19050" dir="2700000" algn="tl" rotWithShape="0">
                  <a:schemeClr val="dk1">
                    <a:alpha val="40000"/>
                  </a:schemeClr>
                </a:outerShdw>
              </a:effectLst>
            </a:endParaRPr>
          </a:p>
          <a:p>
            <a:pPr algn="ctr"/>
            <a:endParaRPr lang="bn-IN" sz="4400" dirty="0" smtClean="0">
              <a:ln w="0"/>
              <a:solidFill>
                <a:srgbClr val="002060"/>
              </a:solidFill>
              <a:effectLst>
                <a:glow rad="228600">
                  <a:schemeClr val="accent4">
                    <a:satMod val="175000"/>
                    <a:alpha val="40000"/>
                  </a:schemeClr>
                </a:glow>
                <a:outerShdw blurRad="38100" dist="19050" dir="2700000" algn="tl" rotWithShape="0">
                  <a:schemeClr val="dk1">
                    <a:alpha val="40000"/>
                  </a:schemeClr>
                </a:outerShdw>
              </a:effectLst>
            </a:endParaRPr>
          </a:p>
          <a:p>
            <a:pPr algn="ctr"/>
            <a:r>
              <a:rPr lang="en-US" sz="4400" dirty="0" err="1" smtClean="0">
                <a:ln w="0"/>
                <a:solidFill>
                  <a:srgbClr val="002060"/>
                </a:solidFill>
                <a:effectLst>
                  <a:glow rad="228600">
                    <a:schemeClr val="accent4">
                      <a:satMod val="175000"/>
                      <a:alpha val="40000"/>
                    </a:schemeClr>
                  </a:glow>
                  <a:outerShdw blurRad="38100" dist="19050" dir="2700000" algn="tl" rotWithShape="0">
                    <a:schemeClr val="dk1">
                      <a:alpha val="40000"/>
                    </a:schemeClr>
                  </a:outerShdw>
                </a:effectLst>
              </a:rPr>
              <a:t>পানি</a:t>
            </a:r>
            <a:r>
              <a:rPr lang="en-US" sz="4400" dirty="0" smtClean="0">
                <a:ln w="0"/>
                <a:solidFill>
                  <a:srgbClr val="002060"/>
                </a:solidFill>
                <a:effectLst>
                  <a:glow rad="228600">
                    <a:schemeClr val="accent4">
                      <a:satMod val="175000"/>
                      <a:alpha val="40000"/>
                    </a:schemeClr>
                  </a:glow>
                  <a:outerShdw blurRad="38100" dist="19050" dir="2700000" algn="tl" rotWithShape="0">
                    <a:schemeClr val="dk1">
                      <a:alpha val="40000"/>
                    </a:schemeClr>
                  </a:outerShdw>
                </a:effectLst>
              </a:rPr>
              <a:t> </a:t>
            </a:r>
            <a:r>
              <a:rPr lang="en-US" sz="4400" dirty="0" err="1" smtClean="0">
                <a:ln w="0"/>
                <a:solidFill>
                  <a:srgbClr val="002060"/>
                </a:solidFill>
                <a:effectLst>
                  <a:glow rad="228600">
                    <a:schemeClr val="accent4">
                      <a:satMod val="175000"/>
                      <a:alpha val="40000"/>
                    </a:schemeClr>
                  </a:glow>
                  <a:outerShdw blurRad="38100" dist="19050" dir="2700000" algn="tl" rotWithShape="0">
                    <a:schemeClr val="dk1">
                      <a:alpha val="40000"/>
                    </a:schemeClr>
                  </a:outerShdw>
                </a:effectLst>
              </a:rPr>
              <a:t>দূষণ</a:t>
            </a:r>
            <a:r>
              <a:rPr lang="bn-IN" sz="4400" dirty="0" smtClean="0">
                <a:ln w="0"/>
                <a:solidFill>
                  <a:srgbClr val="002060"/>
                </a:solidFill>
                <a:effectLst>
                  <a:glow rad="228600">
                    <a:schemeClr val="accent4">
                      <a:satMod val="175000"/>
                      <a:alpha val="40000"/>
                    </a:schemeClr>
                  </a:glow>
                  <a:outerShdw blurRad="38100" dist="19050" dir="2700000" algn="tl" rotWithShape="0">
                    <a:schemeClr val="dk1">
                      <a:alpha val="40000"/>
                    </a:schemeClr>
                  </a:outerShdw>
                </a:effectLst>
              </a:rPr>
              <a:t>ঃ</a:t>
            </a:r>
          </a:p>
          <a:p>
            <a:pPr algn="just"/>
            <a:r>
              <a:rPr lang="bn-IN" sz="4000" dirty="0" smtClean="0">
                <a:ln w="0"/>
                <a:solidFill>
                  <a:schemeClr val="tx1"/>
                </a:solidFill>
                <a:effectLst>
                  <a:outerShdw blurRad="38100" dist="19050" dir="2700000" algn="tl" rotWithShape="0">
                    <a:schemeClr val="dk1">
                      <a:alpha val="40000"/>
                    </a:schemeClr>
                  </a:outerShdw>
                </a:effectLst>
              </a:rPr>
              <a:t>পানিতে কোন অবাঞ্চিত পদার্থের উপস্থিতির কারনে যদি তা পানের অযোগ্য হয় তাহলে তাকে দূষিত পানি বলে। আর যে প্রক্রিয়ার মাধ্যমে পানি দূষিত হয় তাকে পানি দূষণ বলে।</a:t>
            </a:r>
          </a:p>
          <a:p>
            <a:pPr algn="just"/>
            <a:r>
              <a:rPr lang="bn-IN" sz="4000" dirty="0" smtClean="0">
                <a:ln w="0"/>
                <a:solidFill>
                  <a:schemeClr val="tx1"/>
                </a:solidFill>
                <a:effectLst>
                  <a:outerShdw blurRad="38100" dist="19050" dir="2700000" algn="tl" rotWithShape="0">
                    <a:schemeClr val="dk1">
                      <a:alpha val="40000"/>
                    </a:schemeClr>
                  </a:outerShdw>
                </a:effectLst>
              </a:rPr>
              <a:t>জীব ও উদ্ভিদের বেঁচে থাকার জন্য পানি অপরিহার্য। তাই প্রতিটি জীবের জন্য বিশুদ্ধ পানির প্রয়োজন।কিন্তু বিভিন্ন কারনে এই পানি দূষিত হচ্ছে এবং তা পানের অযোগ্য হয়ে উঠছে। </a:t>
            </a:r>
          </a:p>
          <a:p>
            <a:pPr algn="ctr"/>
            <a:endParaRPr lang="bn-IN" sz="3600" dirty="0" smtClean="0">
              <a:ln w="0"/>
              <a:solidFill>
                <a:schemeClr val="tx1"/>
              </a:solidFill>
              <a:effectLst>
                <a:outerShdw blurRad="38100" dist="19050" dir="2700000" algn="tl" rotWithShape="0">
                  <a:schemeClr val="dk1">
                    <a:alpha val="40000"/>
                  </a:schemeClr>
                </a:outerShdw>
              </a:effectLst>
            </a:endParaRPr>
          </a:p>
          <a:p>
            <a:pPr algn="ctr"/>
            <a:endParaRPr lang="bn-IN" sz="6000" u="sng" dirty="0">
              <a:ln w="0"/>
              <a:solidFill>
                <a:schemeClr val="tx1"/>
              </a:solidFill>
              <a:effectLst>
                <a:outerShdw blurRad="38100" dist="19050" dir="2700000" algn="tl" rotWithShape="0">
                  <a:schemeClr val="dk1">
                    <a:alpha val="40000"/>
                  </a:schemeClr>
                </a:outerShdw>
              </a:effectLst>
            </a:endParaRPr>
          </a:p>
          <a:p>
            <a:pPr algn="ctr"/>
            <a:endParaRPr lang="bn-IN" sz="6000" u="sng" dirty="0" smtClean="0">
              <a:ln w="0"/>
              <a:solidFill>
                <a:schemeClr val="tx1"/>
              </a:solidFill>
              <a:effectLst>
                <a:outerShdw blurRad="38100" dist="19050" dir="2700000" algn="tl" rotWithShape="0">
                  <a:schemeClr val="dk1">
                    <a:alpha val="40000"/>
                  </a:schemeClr>
                </a:outerShdw>
              </a:effectLst>
            </a:endParaRPr>
          </a:p>
          <a:p>
            <a:pPr algn="ctr"/>
            <a:endParaRPr lang="bn-IN" sz="6000" u="sng" dirty="0">
              <a:ln w="0"/>
              <a:solidFill>
                <a:schemeClr val="tx1"/>
              </a:solidFill>
              <a:effectLst>
                <a:outerShdw blurRad="38100" dist="19050" dir="2700000" algn="tl" rotWithShape="0">
                  <a:schemeClr val="dk1">
                    <a:alpha val="40000"/>
                  </a:schemeClr>
                </a:outerShdw>
              </a:effectLst>
            </a:endParaRPr>
          </a:p>
          <a:p>
            <a:pPr algn="ctr"/>
            <a:endParaRPr lang="bn-IN" sz="6000" u="sng" dirty="0" smtClean="0">
              <a:ln w="0"/>
              <a:solidFill>
                <a:schemeClr val="tx1"/>
              </a:solidFill>
              <a:effectLst>
                <a:outerShdw blurRad="38100" dist="19050" dir="2700000" algn="tl" rotWithShape="0">
                  <a:schemeClr val="dk1">
                    <a:alpha val="40000"/>
                  </a:schemeClr>
                </a:outerShdw>
              </a:effectLst>
            </a:endParaRPr>
          </a:p>
          <a:p>
            <a:pPr algn="ctr"/>
            <a:endParaRPr lang="bn-IN" sz="6000" u="sng" dirty="0">
              <a:ln w="0"/>
              <a:solidFill>
                <a:schemeClr val="tx1"/>
              </a:solidFill>
              <a:effectLst>
                <a:outerShdw blurRad="38100" dist="19050" dir="2700000" algn="tl" rotWithShape="0">
                  <a:schemeClr val="dk1">
                    <a:alpha val="40000"/>
                  </a:schemeClr>
                </a:outerShdw>
              </a:effectLst>
            </a:endParaRPr>
          </a:p>
          <a:p>
            <a:pPr algn="ctr"/>
            <a:endParaRPr lang="bn-IN" sz="6000" u="sng" dirty="0" smtClean="0">
              <a:ln w="0"/>
              <a:solidFill>
                <a:schemeClr val="tx1"/>
              </a:solidFill>
              <a:effectLst>
                <a:outerShdw blurRad="38100" dist="19050" dir="2700000" algn="tl" rotWithShape="0">
                  <a:schemeClr val="dk1">
                    <a:alpha val="40000"/>
                  </a:schemeClr>
                </a:outerShdw>
              </a:effectLst>
            </a:endParaRPr>
          </a:p>
          <a:p>
            <a:pPr algn="ctr"/>
            <a:endParaRPr lang="bn-IN" sz="3600" dirty="0" smtClean="0"/>
          </a:p>
          <a:p>
            <a:pPr algn="ctr"/>
            <a:endParaRPr lang="bn-IN" sz="3600" dirty="0" smtClean="0"/>
          </a:p>
          <a:p>
            <a:pPr algn="ctr"/>
            <a:endParaRPr lang="bn-IN" sz="3600" dirty="0" smtClean="0"/>
          </a:p>
          <a:p>
            <a:pPr algn="ctr"/>
            <a:endParaRPr lang="bn-IN" sz="3600" dirty="0" smtClean="0"/>
          </a:p>
          <a:p>
            <a:pPr algn="ctr"/>
            <a:endParaRPr lang="en-US" sz="36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9056" y="337279"/>
            <a:ext cx="2368446" cy="83195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9620" y="5425374"/>
            <a:ext cx="3402767" cy="1140318"/>
          </a:xfrm>
          <a:prstGeom prst="rect">
            <a:avLst/>
          </a:prstGeom>
        </p:spPr>
      </p:pic>
    </p:spTree>
    <p:extLst>
      <p:ext uri="{BB962C8B-B14F-4D97-AF65-F5344CB8AC3E}">
        <p14:creationId xmlns:p14="http://schemas.microsoft.com/office/powerpoint/2010/main" val="1262346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40">
          <a:fgClr>
            <a:schemeClr val="accent1"/>
          </a:fgClr>
          <a:bgClr>
            <a:schemeClr val="accent6">
              <a:lumMod val="60000"/>
              <a:lumOff val="40000"/>
            </a:schemeClr>
          </a:bgClr>
        </a:pattFill>
        <a:effectLst/>
      </p:bgPr>
    </p:bg>
    <p:spTree>
      <p:nvGrpSpPr>
        <p:cNvPr id="1" name=""/>
        <p:cNvGrpSpPr/>
        <p:nvPr/>
      </p:nvGrpSpPr>
      <p:grpSpPr>
        <a:xfrm>
          <a:off x="0" y="0"/>
          <a:ext cx="0" cy="0"/>
          <a:chOff x="0" y="0"/>
          <a:chExt cx="0" cy="0"/>
        </a:xfrm>
      </p:grpSpPr>
      <p:sp>
        <p:nvSpPr>
          <p:cNvPr id="4" name="Rectangle 3"/>
          <p:cNvSpPr/>
          <p:nvPr/>
        </p:nvSpPr>
        <p:spPr>
          <a:xfrm>
            <a:off x="3560945" y="27652"/>
            <a:ext cx="5902578" cy="584775"/>
          </a:xfrm>
          <a:prstGeom prst="rect">
            <a:avLst/>
          </a:prstGeom>
        </p:spPr>
        <p:txBody>
          <a:bodyPr wrap="none">
            <a:spAutoFit/>
          </a:bodyPr>
          <a:lstStyle/>
          <a:p>
            <a:r>
              <a:rPr lang="bn-IN" sz="3200" b="1" u="sng" dirty="0" smtClean="0">
                <a:solidFill>
                  <a:srgbClr val="002060"/>
                </a:solidFill>
              </a:rPr>
              <a:t>পানি দূষনের কারণ ও প্রতিকার</a:t>
            </a:r>
            <a:endParaRPr lang="bn-IN" sz="3200" b="1" u="sng" dirty="0">
              <a:solidFill>
                <a:srgbClr val="002060"/>
              </a:solidFill>
            </a:endParaRPr>
          </a:p>
        </p:txBody>
      </p:sp>
      <p:sp>
        <p:nvSpPr>
          <p:cNvPr id="5" name="Rectangle 4"/>
          <p:cNvSpPr/>
          <p:nvPr/>
        </p:nvSpPr>
        <p:spPr>
          <a:xfrm>
            <a:off x="0" y="568533"/>
            <a:ext cx="12192000" cy="6186309"/>
          </a:xfrm>
          <a:prstGeom prst="rect">
            <a:avLst/>
          </a:prstGeom>
          <a:effectLst>
            <a:glow rad="228600">
              <a:schemeClr val="accent4">
                <a:satMod val="175000"/>
                <a:alpha val="40000"/>
              </a:schemeClr>
            </a:glow>
          </a:effectLst>
        </p:spPr>
        <p:txBody>
          <a:bodyPr wrap="square">
            <a:spAutoFit/>
          </a:bodyPr>
          <a:lstStyle/>
          <a:p>
            <a:r>
              <a:rPr lang="bn-IN" sz="3600" b="1" u="sng" dirty="0" smtClean="0">
                <a:ln w="9525">
                  <a:solidFill>
                    <a:schemeClr val="bg1"/>
                  </a:solidFill>
                  <a:prstDash val="solid"/>
                </a:ln>
                <a:effectLst>
                  <a:outerShdw blurRad="12700" dist="38100" dir="2700000" algn="tl" rotWithShape="0">
                    <a:schemeClr val="accent5">
                      <a:lumMod val="60000"/>
                      <a:lumOff val="40000"/>
                    </a:schemeClr>
                  </a:outerShdw>
                </a:effectLst>
              </a:rPr>
              <a:t>কারণঃ</a:t>
            </a:r>
          </a:p>
          <a:p>
            <a:r>
              <a:rPr lang="bn-IN" sz="2800" dirty="0" smtClean="0"/>
              <a:t>১। গৃহস্থালির বর্জ্য বা মল-মূত্র বৃষ্টির পানিতে বা অন্যভাবে ধুয়ে বিভিন্ন জলাশয়ে পড়লে।</a:t>
            </a:r>
          </a:p>
          <a:p>
            <a:r>
              <a:rPr lang="bn-IN" sz="2800" dirty="0" smtClean="0"/>
              <a:t>২। ঔষধপথ্য বা রোগীর বিভিন্ন ব্যবহার্য দ্রব্য ধুয়ে বিভিন্ন জলাশয়ে পড়লে</a:t>
            </a:r>
          </a:p>
          <a:p>
            <a:r>
              <a:rPr lang="bn-IN" sz="2800" dirty="0" smtClean="0"/>
              <a:t>৩। কৃষিক্ষেত্রে ব্যবহৃত কীটনাশক ও সার বৃষ্টির পানিতে ধুয়ে বিভিন্ন জলাশয়ে </a:t>
            </a:r>
            <a:r>
              <a:rPr lang="bn-IN" sz="2400" dirty="0" smtClean="0"/>
              <a:t>পড়লে</a:t>
            </a:r>
            <a:endParaRPr lang="bn-IN" sz="2000" dirty="0" smtClean="0"/>
          </a:p>
          <a:p>
            <a:r>
              <a:rPr lang="bn-IN" sz="2800" dirty="0" smtClean="0"/>
              <a:t>৪। শিল্পকারখানা হতে বিভিন্ন রাসায়নিক বর্জ্য জলাশয়ে পড়লে</a:t>
            </a:r>
          </a:p>
          <a:p>
            <a:r>
              <a:rPr lang="bn-IN" sz="2800" dirty="0" smtClean="0"/>
              <a:t>৫। বিভিন্ন যানবাহন বিশেষ করে তেলবাহী জাহাজ বা ট্রলার হতে কোন কারনে তেল পানিতে  এসে পড়লে</a:t>
            </a:r>
          </a:p>
          <a:p>
            <a:r>
              <a:rPr lang="bn-IN" sz="2800" dirty="0" smtClean="0"/>
              <a:t>৬। জলাশয়ে গরু ,ছাগল গোসল করালে</a:t>
            </a:r>
          </a:p>
          <a:p>
            <a:r>
              <a:rPr lang="bn-IN" sz="2800" dirty="0" smtClean="0"/>
              <a:t>৭। অতিরিক্ত সাবান বা ডিটারজেন্ট ব্যবহার করলে পানি দূষিত হয় ।</a:t>
            </a:r>
          </a:p>
          <a:p>
            <a:r>
              <a:rPr lang="bn-IN" sz="2800" dirty="0" smtClean="0"/>
              <a:t>মানুষের কর্মকান্ডে শুধু ভূ-পৃষ্ঠের পানি নয় ভূ-গর্ভস্থ পানিও দূষিত হয় । যেমন- অগভীর নলকূপের সাহায্যে অতিরিক্ত পানি উত্তোলনের ফলে এবং অতিরিক্ত খননের ফলে ভূ-গর্ভস্থ পানিতে আর্সেনিক পাওয়া যায়। এর কারনে পানি দূষিত হয়।     </a:t>
            </a:r>
            <a:endParaRPr lang="bn-IN"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523" y="27652"/>
            <a:ext cx="2728477" cy="117156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387" y="0"/>
            <a:ext cx="1937558" cy="1199213"/>
          </a:xfrm>
          <a:prstGeom prst="rect">
            <a:avLst/>
          </a:prstGeom>
        </p:spPr>
      </p:pic>
    </p:spTree>
    <p:extLst>
      <p:ext uri="{BB962C8B-B14F-4D97-AF65-F5344CB8AC3E}">
        <p14:creationId xmlns:p14="http://schemas.microsoft.com/office/powerpoint/2010/main" val="332206671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48720" cy="6795182"/>
          </a:xfrm>
          <a:prstGeom prst="rect">
            <a:avLst/>
          </a:prstGeom>
        </p:spPr>
      </p:pic>
      <p:sp>
        <p:nvSpPr>
          <p:cNvPr id="2" name="Rectangle 1"/>
          <p:cNvSpPr/>
          <p:nvPr/>
        </p:nvSpPr>
        <p:spPr>
          <a:xfrm>
            <a:off x="3527027" y="0"/>
            <a:ext cx="5094664" cy="707886"/>
          </a:xfrm>
          <a:prstGeom prst="rect">
            <a:avLst/>
          </a:prstGeom>
          <a:effectLst>
            <a:glow rad="228600">
              <a:schemeClr val="accent5">
                <a:satMod val="175000"/>
                <a:alpha val="40000"/>
              </a:schemeClr>
            </a:glow>
          </a:effectLst>
        </p:spPr>
        <p:txBody>
          <a:bodyPr wrap="none">
            <a:spAutoFit/>
          </a:bodyPr>
          <a:lstStyle/>
          <a:p>
            <a:r>
              <a:rPr lang="bn-IN" sz="4000" dirty="0" smtClean="0">
                <a:ln w="0"/>
                <a:effectLst>
                  <a:outerShdw blurRad="38100" dist="19050" dir="2700000" algn="tl" rotWithShape="0">
                    <a:schemeClr val="dk1">
                      <a:alpha val="40000"/>
                    </a:schemeClr>
                  </a:outerShdw>
                </a:effectLst>
              </a:rPr>
              <a:t>পানি দুষনের প্রতিকারঃ</a:t>
            </a:r>
            <a:endParaRPr lang="bn-IN" sz="4000" dirty="0">
              <a:ln w="0"/>
              <a:effectLst>
                <a:outerShdw blurRad="38100" dist="19050" dir="2700000" algn="tl" rotWithShape="0">
                  <a:schemeClr val="dk1">
                    <a:alpha val="40000"/>
                  </a:schemeClr>
                </a:outerShdw>
              </a:effectLst>
            </a:endParaRPr>
          </a:p>
        </p:txBody>
      </p:sp>
      <p:sp>
        <p:nvSpPr>
          <p:cNvPr id="3" name="Rectangle 2"/>
          <p:cNvSpPr/>
          <p:nvPr/>
        </p:nvSpPr>
        <p:spPr>
          <a:xfrm>
            <a:off x="-1" y="501794"/>
            <a:ext cx="12148718" cy="6617196"/>
          </a:xfrm>
          <a:prstGeom prst="rect">
            <a:avLst/>
          </a:prstGeom>
        </p:spPr>
        <p:txBody>
          <a:bodyPr wrap="square">
            <a:spAutoFit/>
          </a:bodyPr>
          <a:lstStyle/>
          <a:p>
            <a:endParaRPr lang="bn-IN" sz="2800" dirty="0" smtClean="0"/>
          </a:p>
          <a:p>
            <a:r>
              <a:rPr lang="bn-IN" sz="2800" dirty="0" smtClean="0"/>
              <a:t>পানি দূষনের ফলে পানি দুর্গন্ধযুক্ত ও বিষাক্ত হয়। বিভিন্ন ধরণের দূষক পদার্থের সাথে পানিতে লেড , ক্যাডমিয়াম,মার্কারি, ক্রোমিয়াম প্রভৃতি ভারীধাতু মেশে। ভারী ধাতুগুলো মানুষের শরীরে ক্যান্সারের মত কথিন রোগের সৃষ্টি করতে পারে।এছাড়া আর্সেনিক যুক্ত পানি পান করলে আর্সেনোকেসিস রোগ হয় এমনকি মানুষের মৃত্যু পর্যন্ত হতে পারে। তাই পানি দূষনের আশু প্রতিকার একান্ত প্রয়োজন। নিম্নোক্ত উপায়ে পানি দূষণ নিয়ন্ত্রণ করা যেতে পারে।</a:t>
            </a:r>
            <a:endParaRPr lang="en-US" sz="2800" dirty="0" smtClean="0"/>
          </a:p>
          <a:p>
            <a:r>
              <a:rPr lang="bn-IN" sz="2800" dirty="0" smtClean="0"/>
              <a:t>১। শিল্পকারখানায় বর্জ্য  শোধানাগার স্থাপন করতে হবে</a:t>
            </a:r>
          </a:p>
          <a:p>
            <a:r>
              <a:rPr lang="bn-IN" sz="2800" dirty="0" smtClean="0"/>
              <a:t>২। বায়োগ্যাস প্লান্ট স্থাপন করে পয়ঃপ্রণালীর বর্জ্য এবং গৃহস্থালির বর্জ্য,পশুপাখির মলমূত্র ব্যবহার করে বায়োগ্যাস ও জৈব সার প্রস্তুত করা যায়।</a:t>
            </a:r>
          </a:p>
          <a:p>
            <a:r>
              <a:rPr lang="bn-IN" sz="2800" dirty="0" smtClean="0"/>
              <a:t>এছাড়া যেখানে সেখানে ময়লা আবর্জনা না ফেলে  একটি নির্দিষ্ট স্থানে ফেললে তা পানিতে ধুয়ে যেতে পারেনা ফলে পানি দূষণ হতে পারে না।</a:t>
            </a:r>
          </a:p>
          <a:p>
            <a:r>
              <a:rPr lang="en-US" sz="2800" dirty="0" err="1" smtClean="0"/>
              <a:t>সর্বো</a:t>
            </a:r>
            <a:r>
              <a:rPr lang="bn-IN" sz="2800" dirty="0" smtClean="0"/>
              <a:t>পুরি জনসচে</a:t>
            </a:r>
            <a:r>
              <a:rPr lang="en-US" sz="2800" dirty="0" err="1" smtClean="0"/>
              <a:t>তনতা</a:t>
            </a:r>
            <a:r>
              <a:rPr lang="en-US" sz="2800" dirty="0" smtClean="0"/>
              <a:t> ও </a:t>
            </a:r>
            <a:r>
              <a:rPr lang="en-US" sz="2800" dirty="0" err="1" smtClean="0"/>
              <a:t>জনমত</a:t>
            </a:r>
            <a:r>
              <a:rPr lang="en-US" sz="2800" dirty="0" smtClean="0"/>
              <a:t> </a:t>
            </a:r>
            <a:r>
              <a:rPr lang="en-US" sz="2800" dirty="0" err="1" smtClean="0"/>
              <a:t>গঠন</a:t>
            </a:r>
            <a:r>
              <a:rPr lang="en-US" sz="2800" dirty="0" smtClean="0"/>
              <a:t> </a:t>
            </a:r>
            <a:r>
              <a:rPr lang="en-US" sz="2800" dirty="0" err="1" smtClean="0"/>
              <a:t>করে</a:t>
            </a:r>
            <a:r>
              <a:rPr lang="en-US" sz="2800" dirty="0" smtClean="0"/>
              <a:t> </a:t>
            </a:r>
            <a:r>
              <a:rPr lang="en-US" sz="2800" dirty="0" err="1" smtClean="0"/>
              <a:t>পানি</a:t>
            </a:r>
            <a:r>
              <a:rPr lang="en-US" sz="2800" dirty="0" smtClean="0"/>
              <a:t> </a:t>
            </a:r>
            <a:r>
              <a:rPr lang="en-US" sz="2800" dirty="0" err="1" smtClean="0"/>
              <a:t>দূষণ</a:t>
            </a:r>
            <a:r>
              <a:rPr lang="en-US" sz="2800" dirty="0" smtClean="0"/>
              <a:t> </a:t>
            </a:r>
            <a:r>
              <a:rPr lang="en-US" sz="2800" dirty="0" err="1" smtClean="0"/>
              <a:t>রোধে</a:t>
            </a:r>
            <a:r>
              <a:rPr lang="en-US" sz="2800" dirty="0" smtClean="0"/>
              <a:t> </a:t>
            </a:r>
            <a:r>
              <a:rPr lang="en-US" sz="2800" dirty="0" err="1" smtClean="0"/>
              <a:t>কার্যকর</a:t>
            </a:r>
            <a:r>
              <a:rPr lang="en-US" sz="2800" dirty="0" smtClean="0"/>
              <a:t> </a:t>
            </a:r>
            <a:r>
              <a:rPr lang="en-US" sz="2800" dirty="0" err="1" smtClean="0"/>
              <a:t>পদক্ষেপ</a:t>
            </a:r>
            <a:r>
              <a:rPr lang="en-US" sz="2800" dirty="0" smtClean="0"/>
              <a:t> </a:t>
            </a:r>
            <a:r>
              <a:rPr lang="en-US" sz="2800" dirty="0" err="1" smtClean="0"/>
              <a:t>গ্রহণ</a:t>
            </a:r>
            <a:r>
              <a:rPr lang="en-US" sz="2800" dirty="0" smtClean="0"/>
              <a:t> </a:t>
            </a:r>
            <a:r>
              <a:rPr lang="en-US" sz="2800" dirty="0" err="1" smtClean="0"/>
              <a:t>করা</a:t>
            </a:r>
            <a:r>
              <a:rPr lang="en-US" sz="2800" dirty="0" smtClean="0"/>
              <a:t> </a:t>
            </a:r>
            <a:r>
              <a:rPr lang="en-US" sz="2800" dirty="0" err="1" smtClean="0"/>
              <a:t>যায়</a:t>
            </a:r>
            <a:r>
              <a:rPr lang="en-US" sz="2800" dirty="0" smtClean="0"/>
              <a:t>।</a:t>
            </a:r>
            <a:r>
              <a:rPr lang="bn-IN" sz="2800" dirty="0" smtClean="0"/>
              <a:t> </a:t>
            </a:r>
            <a:endParaRPr lang="bn-IN" sz="3200" dirty="0" smtClean="0"/>
          </a:p>
          <a:p>
            <a:endParaRPr lang="en-US" sz="3200" dirty="0"/>
          </a:p>
        </p:txBody>
      </p:sp>
    </p:spTree>
    <p:extLst>
      <p:ext uri="{BB962C8B-B14F-4D97-AF65-F5344CB8AC3E}">
        <p14:creationId xmlns:p14="http://schemas.microsoft.com/office/powerpoint/2010/main" val="202252404"/>
      </p:ext>
    </p:extLst>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40">
          <a:fgClr>
            <a:schemeClr val="accent1"/>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109929" y="134912"/>
            <a:ext cx="11807251" cy="1015663"/>
          </a:xfrm>
          <a:prstGeom prst="rect">
            <a:avLst/>
          </a:prstGeom>
        </p:spPr>
        <p:txBody>
          <a:bodyPr wrap="square">
            <a:spAutoFit/>
          </a:bodyPr>
          <a:lstStyle/>
          <a:p>
            <a:r>
              <a:rPr lang="bn-IN" sz="3200" b="1" dirty="0" smtClean="0">
                <a:ln w="0"/>
                <a:effectLst>
                  <a:outerShdw blurRad="38100" dist="19050" dir="2700000" algn="tl" rotWithShape="0">
                    <a:schemeClr val="dk1">
                      <a:alpha val="40000"/>
                    </a:schemeClr>
                  </a:outerShdw>
                </a:effectLst>
              </a:rPr>
              <a:t>পানির বিশুদ্ধতার পরীক্ষা </a:t>
            </a:r>
            <a:r>
              <a:rPr lang="bn-IN" sz="2800" b="1" dirty="0" smtClean="0">
                <a:ln w="0"/>
                <a:effectLst>
                  <a:outerShdw blurRad="38100" dist="19050" dir="2700000" algn="tl" rotWithShape="0">
                    <a:schemeClr val="dk1">
                      <a:alpha val="40000"/>
                    </a:schemeClr>
                  </a:outerShdw>
                </a:effectLst>
              </a:rPr>
              <a:t>বা </a:t>
            </a:r>
            <a:r>
              <a:rPr lang="bn-IN" sz="2800" b="1" dirty="0">
                <a:ln w="0"/>
                <a:effectLst>
                  <a:outerShdw blurRad="38100" dist="19050" dir="2700000" algn="tl" rotWithShape="0">
                    <a:schemeClr val="dk1">
                      <a:alpha val="40000"/>
                    </a:schemeClr>
                  </a:outerShdw>
                </a:effectLst>
              </a:rPr>
              <a:t>পানি </a:t>
            </a:r>
            <a:r>
              <a:rPr lang="bn-IN" sz="2800" b="1" dirty="0" smtClean="0">
                <a:ln w="0"/>
                <a:effectLst>
                  <a:outerShdw blurRad="38100" dist="19050" dir="2700000" algn="tl" rotWithShape="0">
                    <a:schemeClr val="dk1">
                      <a:alpha val="40000"/>
                    </a:schemeClr>
                  </a:outerShdw>
                </a:effectLst>
              </a:rPr>
              <a:t>যে দূষিত কি কি পরীক্ষা দ্বারা জানা যায় যে পানি দূষিতঃ</a:t>
            </a:r>
            <a:endParaRPr lang="bn-IN" sz="2800" b="1" dirty="0">
              <a:ln w="0"/>
              <a:effectLst>
                <a:outerShdw blurRad="38100" dist="19050" dir="2700000" algn="tl" rotWithShape="0">
                  <a:schemeClr val="dk1">
                    <a:alpha val="40000"/>
                  </a:schemeClr>
                </a:outerShdw>
              </a:effectLst>
            </a:endParaRPr>
          </a:p>
        </p:txBody>
      </p:sp>
      <p:sp>
        <p:nvSpPr>
          <p:cNvPr id="3" name="Rectangle 2"/>
          <p:cNvSpPr/>
          <p:nvPr/>
        </p:nvSpPr>
        <p:spPr>
          <a:xfrm>
            <a:off x="-27482" y="972288"/>
            <a:ext cx="12082071" cy="6001643"/>
          </a:xfrm>
          <a:prstGeom prst="rect">
            <a:avLst/>
          </a:prstGeom>
        </p:spPr>
        <p:txBody>
          <a:bodyPr wrap="square">
            <a:spAutoFit/>
          </a:bodyPr>
          <a:lstStyle/>
          <a:p>
            <a:r>
              <a:rPr lang="en-US" sz="3200" b="1" dirty="0" err="1" smtClean="0">
                <a:ln w="13462">
                  <a:solidFill>
                    <a:schemeClr val="bg1"/>
                  </a:solidFill>
                  <a:prstDash val="solid"/>
                </a:ln>
                <a:effectLst>
                  <a:outerShdw dist="38100" dir="2700000" algn="bl" rotWithShape="0">
                    <a:schemeClr val="accent5"/>
                  </a:outerShdw>
                </a:effectLst>
              </a:rPr>
              <a:t>বর্ণ</a:t>
            </a:r>
            <a:r>
              <a:rPr lang="en-US" sz="3200" b="1" dirty="0" smtClean="0">
                <a:ln w="13462">
                  <a:solidFill>
                    <a:schemeClr val="bg1"/>
                  </a:solidFill>
                  <a:prstDash val="solid"/>
                </a:ln>
                <a:effectLst>
                  <a:outerShdw dist="38100" dir="2700000" algn="bl" rotWithShape="0">
                    <a:schemeClr val="accent5"/>
                  </a:outerShdw>
                </a:effectLst>
              </a:rPr>
              <a:t> ও </a:t>
            </a:r>
            <a:r>
              <a:rPr lang="en-US" sz="3200" b="1" dirty="0" err="1" smtClean="0">
                <a:ln w="13462">
                  <a:solidFill>
                    <a:schemeClr val="bg1"/>
                  </a:solidFill>
                  <a:prstDash val="solid"/>
                </a:ln>
                <a:effectLst>
                  <a:outerShdw dist="38100" dir="2700000" algn="bl" rotWithShape="0">
                    <a:schemeClr val="accent5"/>
                  </a:outerShdw>
                </a:effectLst>
              </a:rPr>
              <a:t>গন্ধ</a:t>
            </a:r>
            <a:r>
              <a:rPr lang="en-US" sz="3200" b="1" dirty="0" smtClean="0">
                <a:ln w="13462">
                  <a:solidFill>
                    <a:schemeClr val="bg1"/>
                  </a:solidFill>
                  <a:prstDash val="solid"/>
                </a:ln>
                <a:effectLst>
                  <a:outerShdw dist="38100" dir="2700000" algn="bl" rotWithShape="0">
                    <a:schemeClr val="accent5"/>
                  </a:outerShdw>
                </a:effectLst>
              </a:rPr>
              <a:t> </a:t>
            </a:r>
            <a:r>
              <a:rPr lang="en-US" sz="3200" b="1" dirty="0" err="1" smtClean="0">
                <a:ln w="13462">
                  <a:solidFill>
                    <a:schemeClr val="bg1"/>
                  </a:solidFill>
                  <a:prstDash val="solid"/>
                </a:ln>
                <a:effectLst>
                  <a:outerShdw dist="38100" dir="2700000" algn="bl" rotWithShape="0">
                    <a:schemeClr val="accent5"/>
                  </a:outerShdw>
                </a:effectLst>
              </a:rPr>
              <a:t>পর্যবেক্ষণঃ</a:t>
            </a:r>
            <a:r>
              <a:rPr lang="en-US" sz="3200" b="1" dirty="0" smtClean="0">
                <a:ln w="13462">
                  <a:solidFill>
                    <a:schemeClr val="bg1"/>
                  </a:solidFill>
                  <a:prstDash val="solid"/>
                </a:ln>
                <a:effectLst>
                  <a:outerShdw dist="38100" dir="2700000" algn="bl" rotWithShape="0">
                    <a:schemeClr val="accent5"/>
                  </a:outerShdw>
                </a:effectLst>
              </a:rPr>
              <a:t> </a:t>
            </a:r>
            <a:r>
              <a:rPr lang="en-US" sz="2800" dirty="0" err="1" smtClean="0"/>
              <a:t>বিশুদ্ধ</a:t>
            </a:r>
            <a:r>
              <a:rPr lang="en-US" sz="2800" dirty="0" smtClean="0"/>
              <a:t> </a:t>
            </a:r>
            <a:r>
              <a:rPr lang="en-US" sz="2800" dirty="0" err="1" smtClean="0"/>
              <a:t>পানি</a:t>
            </a:r>
            <a:r>
              <a:rPr lang="en-US" sz="2800" dirty="0" smtClean="0"/>
              <a:t> </a:t>
            </a:r>
            <a:r>
              <a:rPr lang="en-US" sz="2800" dirty="0" err="1" smtClean="0"/>
              <a:t>বর্ণহীন</a:t>
            </a:r>
            <a:r>
              <a:rPr lang="en-US" sz="2800" dirty="0" smtClean="0"/>
              <a:t> ও </a:t>
            </a:r>
            <a:r>
              <a:rPr lang="en-US" sz="2800" dirty="0" err="1" smtClean="0"/>
              <a:t>গন্ধহীন,স্বচ্ছ</a:t>
            </a:r>
            <a:r>
              <a:rPr lang="en-US" sz="2800" dirty="0" smtClean="0"/>
              <a:t> </a:t>
            </a:r>
            <a:r>
              <a:rPr lang="en-US" sz="2800" dirty="0" err="1" smtClean="0"/>
              <a:t>তরল</a:t>
            </a:r>
            <a:r>
              <a:rPr lang="en-US" sz="2800" dirty="0" smtClean="0"/>
              <a:t> </a:t>
            </a:r>
            <a:r>
              <a:rPr lang="en-US" sz="2800" dirty="0" err="1" smtClean="0"/>
              <a:t>পদার্থ</a:t>
            </a:r>
            <a:r>
              <a:rPr lang="en-US" sz="2800" dirty="0" smtClean="0"/>
              <a:t>। </a:t>
            </a:r>
            <a:r>
              <a:rPr lang="en-US" sz="2800" dirty="0" err="1" smtClean="0"/>
              <a:t>এতে</a:t>
            </a:r>
            <a:r>
              <a:rPr lang="en-US" sz="2800" dirty="0" smtClean="0"/>
              <a:t> </a:t>
            </a:r>
            <a:r>
              <a:rPr lang="en-US" sz="2800" dirty="0" err="1" smtClean="0"/>
              <a:t>সামান্য</a:t>
            </a:r>
            <a:r>
              <a:rPr lang="en-US" sz="2800" dirty="0" smtClean="0"/>
              <a:t> </a:t>
            </a:r>
            <a:r>
              <a:rPr lang="en-US" sz="2800" dirty="0" err="1" smtClean="0"/>
              <a:t>পরিমাণ</a:t>
            </a:r>
            <a:r>
              <a:rPr lang="en-US" sz="2800" dirty="0" smtClean="0"/>
              <a:t> </a:t>
            </a:r>
            <a:r>
              <a:rPr lang="en-US" sz="2800" dirty="0" err="1" smtClean="0"/>
              <a:t>খনিজ</a:t>
            </a:r>
            <a:r>
              <a:rPr lang="en-US" sz="2800" dirty="0" smtClean="0"/>
              <a:t> </a:t>
            </a:r>
            <a:r>
              <a:rPr lang="en-US" sz="2800" dirty="0" err="1" smtClean="0"/>
              <a:t>লবণ</a:t>
            </a:r>
            <a:r>
              <a:rPr lang="en-US" sz="2800" dirty="0" smtClean="0"/>
              <a:t> </a:t>
            </a:r>
            <a:r>
              <a:rPr lang="en-US" sz="2800" dirty="0" err="1" smtClean="0"/>
              <a:t>দ্রবীভূত</a:t>
            </a:r>
            <a:r>
              <a:rPr lang="en-US" sz="2800" dirty="0" smtClean="0"/>
              <a:t> </a:t>
            </a:r>
            <a:r>
              <a:rPr lang="en-US" sz="2800" dirty="0" err="1" smtClean="0"/>
              <a:t>থাকে</a:t>
            </a:r>
            <a:r>
              <a:rPr lang="en-US" sz="2800" dirty="0" smtClean="0"/>
              <a:t>। </a:t>
            </a:r>
            <a:r>
              <a:rPr lang="en-US" sz="2800" dirty="0" err="1" smtClean="0"/>
              <a:t>তবে</a:t>
            </a:r>
            <a:r>
              <a:rPr lang="en-US" sz="2800" dirty="0" smtClean="0"/>
              <a:t> </a:t>
            </a:r>
            <a:r>
              <a:rPr lang="en-US" sz="2800" dirty="0" err="1" smtClean="0"/>
              <a:t>কোন</a:t>
            </a:r>
            <a:r>
              <a:rPr lang="en-US" sz="2800" dirty="0" smtClean="0"/>
              <a:t> </a:t>
            </a:r>
            <a:r>
              <a:rPr lang="en-US" sz="2800" dirty="0" err="1" smtClean="0"/>
              <a:t>কোন</a:t>
            </a:r>
            <a:r>
              <a:rPr lang="en-US" sz="2800" dirty="0" smtClean="0"/>
              <a:t> </a:t>
            </a:r>
            <a:r>
              <a:rPr lang="en-US" sz="2800" dirty="0" err="1" smtClean="0"/>
              <a:t>খনিজ</a:t>
            </a:r>
            <a:r>
              <a:rPr lang="en-US" sz="2800" dirty="0" smtClean="0"/>
              <a:t> </a:t>
            </a:r>
            <a:r>
              <a:rPr lang="en-US" sz="2800" dirty="0" err="1" smtClean="0"/>
              <a:t>লবণ</a:t>
            </a:r>
            <a:r>
              <a:rPr lang="en-US" sz="2800" dirty="0" smtClean="0"/>
              <a:t> </a:t>
            </a:r>
            <a:r>
              <a:rPr lang="en-US" sz="2800" dirty="0" err="1" smtClean="0"/>
              <a:t>পানিতে</a:t>
            </a:r>
            <a:r>
              <a:rPr lang="en-US" sz="2800" dirty="0" smtClean="0"/>
              <a:t> </a:t>
            </a:r>
            <a:r>
              <a:rPr lang="en-US" sz="2800" dirty="0" err="1" smtClean="0"/>
              <a:t>অধিক</a:t>
            </a:r>
            <a:r>
              <a:rPr lang="en-US" sz="2800" dirty="0" smtClean="0"/>
              <a:t> </a:t>
            </a:r>
            <a:r>
              <a:rPr lang="en-US" sz="2800" dirty="0" err="1" smtClean="0"/>
              <a:t>পরিমান</a:t>
            </a:r>
            <a:r>
              <a:rPr lang="en-US" sz="2800" dirty="0" smtClean="0"/>
              <a:t> </a:t>
            </a:r>
            <a:r>
              <a:rPr lang="en-US" sz="2800" dirty="0" err="1" smtClean="0"/>
              <a:t>দ্রবীভূত</a:t>
            </a:r>
            <a:r>
              <a:rPr lang="en-US" sz="2800" dirty="0" smtClean="0"/>
              <a:t> </a:t>
            </a:r>
            <a:r>
              <a:rPr lang="en-US" sz="2800" dirty="0" err="1" smtClean="0"/>
              <a:t>থাকলে</a:t>
            </a:r>
            <a:r>
              <a:rPr lang="en-US" sz="2800" dirty="0" smtClean="0"/>
              <a:t> </a:t>
            </a:r>
            <a:r>
              <a:rPr lang="en-US" sz="2800" dirty="0" err="1" smtClean="0"/>
              <a:t>পানি</a:t>
            </a:r>
            <a:r>
              <a:rPr lang="en-US" sz="2800" dirty="0" smtClean="0"/>
              <a:t> </a:t>
            </a:r>
            <a:r>
              <a:rPr lang="en-US" sz="2800" dirty="0" err="1" smtClean="0"/>
              <a:t>দূষিত</a:t>
            </a:r>
            <a:r>
              <a:rPr lang="en-US" sz="2800" dirty="0" smtClean="0"/>
              <a:t> </a:t>
            </a:r>
            <a:r>
              <a:rPr lang="en-US" sz="2800" dirty="0" err="1" smtClean="0"/>
              <a:t>হয়</a:t>
            </a:r>
            <a:r>
              <a:rPr lang="en-US" sz="2800" dirty="0" smtClean="0"/>
              <a:t> । </a:t>
            </a:r>
            <a:r>
              <a:rPr lang="en-US" sz="2800" dirty="0" err="1" smtClean="0"/>
              <a:t>কোন</a:t>
            </a:r>
            <a:r>
              <a:rPr lang="en-US" sz="2800" dirty="0" smtClean="0"/>
              <a:t> </a:t>
            </a:r>
            <a:r>
              <a:rPr lang="en-US" sz="2800" dirty="0" err="1" smtClean="0"/>
              <a:t>পানিতে</a:t>
            </a:r>
            <a:r>
              <a:rPr lang="en-US" sz="2800" dirty="0" smtClean="0"/>
              <a:t> </a:t>
            </a:r>
            <a:r>
              <a:rPr lang="en-US" sz="2800" dirty="0" err="1" smtClean="0"/>
              <a:t>গন্ধ</a:t>
            </a:r>
            <a:r>
              <a:rPr lang="en-US" sz="2800" dirty="0" smtClean="0"/>
              <a:t> </a:t>
            </a:r>
            <a:r>
              <a:rPr lang="en-US" sz="2800" dirty="0" err="1" smtClean="0"/>
              <a:t>পাওয়া</a:t>
            </a:r>
            <a:r>
              <a:rPr lang="en-US" sz="2800" dirty="0" smtClean="0"/>
              <a:t> </a:t>
            </a:r>
            <a:r>
              <a:rPr lang="en-US" sz="2800" dirty="0" err="1" smtClean="0"/>
              <a:t>গেলে</a:t>
            </a:r>
            <a:r>
              <a:rPr lang="en-US" sz="2800" dirty="0" smtClean="0"/>
              <a:t> </a:t>
            </a:r>
            <a:r>
              <a:rPr lang="en-US" sz="2800" dirty="0" err="1" smtClean="0"/>
              <a:t>বা</a:t>
            </a:r>
            <a:r>
              <a:rPr lang="en-US" sz="2800" dirty="0" smtClean="0"/>
              <a:t> </a:t>
            </a:r>
            <a:r>
              <a:rPr lang="en-US" sz="2800" dirty="0" err="1" smtClean="0"/>
              <a:t>ঘোলাটে</a:t>
            </a:r>
            <a:r>
              <a:rPr lang="en-US" sz="2800" dirty="0" smtClean="0"/>
              <a:t> </a:t>
            </a:r>
            <a:r>
              <a:rPr lang="en-US" sz="2800" dirty="0" err="1" smtClean="0"/>
              <a:t>দেখা</a:t>
            </a:r>
            <a:r>
              <a:rPr lang="en-US" sz="2800" dirty="0" smtClean="0"/>
              <a:t> </a:t>
            </a:r>
            <a:r>
              <a:rPr lang="en-US" sz="2800" dirty="0" err="1" smtClean="0"/>
              <a:t>গেলে</a:t>
            </a:r>
            <a:r>
              <a:rPr lang="en-US" sz="2800" dirty="0" smtClean="0"/>
              <a:t> </a:t>
            </a:r>
            <a:r>
              <a:rPr lang="en-US" sz="2800" dirty="0" err="1" smtClean="0"/>
              <a:t>অথবা</a:t>
            </a:r>
            <a:r>
              <a:rPr lang="en-US" sz="2800" dirty="0" smtClean="0"/>
              <a:t> </a:t>
            </a:r>
            <a:r>
              <a:rPr lang="en-US" sz="2800" dirty="0" err="1" smtClean="0"/>
              <a:t>ফিল্টার</a:t>
            </a:r>
            <a:r>
              <a:rPr lang="en-US" sz="2800" dirty="0" smtClean="0"/>
              <a:t> </a:t>
            </a:r>
            <a:r>
              <a:rPr lang="en-US" sz="2800" dirty="0" err="1" smtClean="0"/>
              <a:t>পেপারে</a:t>
            </a:r>
            <a:r>
              <a:rPr lang="en-US" sz="2800" dirty="0" smtClean="0"/>
              <a:t> </a:t>
            </a:r>
            <a:r>
              <a:rPr lang="en-US" sz="2800" dirty="0" err="1" smtClean="0"/>
              <a:t>ছাঁকা</a:t>
            </a:r>
            <a:r>
              <a:rPr lang="en-US" sz="2800" dirty="0" smtClean="0"/>
              <a:t> </a:t>
            </a:r>
            <a:r>
              <a:rPr lang="en-US" sz="2800" dirty="0" err="1" smtClean="0"/>
              <a:t>হলে</a:t>
            </a:r>
            <a:r>
              <a:rPr lang="en-US" sz="2800" dirty="0" smtClean="0"/>
              <a:t> </a:t>
            </a:r>
            <a:r>
              <a:rPr lang="en-US" sz="2800" dirty="0" err="1" smtClean="0"/>
              <a:t>তলানী</a:t>
            </a:r>
            <a:r>
              <a:rPr lang="en-US" sz="2800" dirty="0" smtClean="0"/>
              <a:t> </a:t>
            </a:r>
            <a:r>
              <a:rPr lang="en-US" sz="2800" dirty="0" err="1" smtClean="0"/>
              <a:t>পাওয়া</a:t>
            </a:r>
            <a:r>
              <a:rPr lang="en-US" sz="2800" dirty="0" smtClean="0"/>
              <a:t> </a:t>
            </a:r>
            <a:r>
              <a:rPr lang="en-US" sz="2800" dirty="0" err="1" smtClean="0"/>
              <a:t>গেলে</a:t>
            </a:r>
            <a:r>
              <a:rPr lang="en-US" sz="2800" dirty="0" smtClean="0"/>
              <a:t> </a:t>
            </a:r>
            <a:r>
              <a:rPr lang="en-US" sz="2800" dirty="0" err="1" smtClean="0"/>
              <a:t>পানি</a:t>
            </a:r>
            <a:r>
              <a:rPr lang="en-US" sz="2800" dirty="0" smtClean="0"/>
              <a:t> </a:t>
            </a:r>
            <a:r>
              <a:rPr lang="en-US" sz="2800" dirty="0" err="1" smtClean="0"/>
              <a:t>দূষিত</a:t>
            </a:r>
            <a:r>
              <a:rPr lang="en-US" sz="2800" dirty="0" smtClean="0"/>
              <a:t> </a:t>
            </a:r>
            <a:r>
              <a:rPr lang="en-US" sz="2800" dirty="0" err="1" smtClean="0"/>
              <a:t>হয়</a:t>
            </a:r>
            <a:r>
              <a:rPr lang="en-US" sz="2800" dirty="0" smtClean="0"/>
              <a:t> ।</a:t>
            </a:r>
          </a:p>
          <a:p>
            <a:r>
              <a:rPr lang="en-US" sz="3600" b="1" dirty="0" err="1" smtClean="0">
                <a:ln w="13462">
                  <a:solidFill>
                    <a:schemeClr val="bg1"/>
                  </a:solidFill>
                  <a:prstDash val="solid"/>
                </a:ln>
                <a:solidFill>
                  <a:schemeClr val="tx1">
                    <a:lumMod val="95000"/>
                    <a:lumOff val="5000"/>
                  </a:schemeClr>
                </a:solidFill>
                <a:effectLst>
                  <a:outerShdw dist="38100" dir="2700000" algn="bl" rotWithShape="0">
                    <a:schemeClr val="accent5"/>
                  </a:outerShdw>
                </a:effectLst>
              </a:rPr>
              <a:t>পানির</a:t>
            </a:r>
            <a:r>
              <a:rPr lang="en-US" sz="3600" b="1" dirty="0" smtClean="0">
                <a:ln w="13462">
                  <a:solidFill>
                    <a:schemeClr val="bg1"/>
                  </a:solidFill>
                  <a:prstDash val="solid"/>
                </a:ln>
                <a:solidFill>
                  <a:schemeClr val="tx1">
                    <a:lumMod val="95000"/>
                    <a:lumOff val="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95000"/>
                    <a:lumOff val="5000"/>
                  </a:schemeClr>
                </a:solidFill>
                <a:effectLst>
                  <a:outerShdw dist="38100" dir="2700000" algn="bl" rotWithShape="0">
                    <a:schemeClr val="accent5"/>
                  </a:outerShdw>
                </a:effectLst>
              </a:rPr>
              <a:t>তাপমাত্রাঃ</a:t>
            </a:r>
            <a:r>
              <a:rPr lang="en-US" sz="3600" b="1" dirty="0" smtClean="0">
                <a:ln w="13462">
                  <a:solidFill>
                    <a:schemeClr val="bg1"/>
                  </a:solidFill>
                  <a:prstDash val="solid"/>
                </a:ln>
                <a:solidFill>
                  <a:schemeClr val="tx1">
                    <a:lumMod val="95000"/>
                    <a:lumOff val="5000"/>
                  </a:schemeClr>
                </a:solidFill>
                <a:effectLst>
                  <a:outerShdw dist="38100" dir="2700000" algn="bl" rotWithShape="0">
                    <a:schemeClr val="accent5"/>
                  </a:outerShdw>
                </a:effectLst>
              </a:rPr>
              <a:t> </a:t>
            </a:r>
            <a:r>
              <a:rPr lang="en-US" sz="2800" dirty="0" err="1" smtClean="0"/>
              <a:t>গ্রীষ্মকালে</a:t>
            </a:r>
            <a:r>
              <a:rPr lang="en-US" sz="2800" dirty="0" smtClean="0"/>
              <a:t> </a:t>
            </a:r>
            <a:r>
              <a:rPr lang="en-US" sz="2800" dirty="0" err="1" smtClean="0"/>
              <a:t>পানির</a:t>
            </a:r>
            <a:r>
              <a:rPr lang="en-US" sz="2800" dirty="0" smtClean="0"/>
              <a:t> </a:t>
            </a:r>
            <a:r>
              <a:rPr lang="en-US" sz="2800" dirty="0" err="1" smtClean="0"/>
              <a:t>তাপমাত্রা</a:t>
            </a:r>
            <a:r>
              <a:rPr lang="en-US" sz="2800" dirty="0" smtClean="0"/>
              <a:t> 30˚C - 35˚C </a:t>
            </a:r>
            <a:r>
              <a:rPr lang="en-US" sz="2800" dirty="0" err="1" smtClean="0"/>
              <a:t>হয়</a:t>
            </a:r>
            <a:r>
              <a:rPr lang="en-US" sz="2800" dirty="0" smtClean="0"/>
              <a:t>। </a:t>
            </a:r>
            <a:r>
              <a:rPr lang="en-US" sz="2800" dirty="0" err="1" smtClean="0"/>
              <a:t>কখনো</a:t>
            </a:r>
            <a:r>
              <a:rPr lang="en-US" sz="2800" dirty="0" smtClean="0"/>
              <a:t> </a:t>
            </a:r>
            <a:r>
              <a:rPr lang="en-US" sz="2800" dirty="0" err="1" smtClean="0"/>
              <a:t>তা</a:t>
            </a:r>
            <a:r>
              <a:rPr lang="en-US" sz="2800" dirty="0" smtClean="0"/>
              <a:t> 40˚C </a:t>
            </a:r>
            <a:r>
              <a:rPr lang="en-US" sz="2800" dirty="0" err="1" smtClean="0"/>
              <a:t>হতে</a:t>
            </a:r>
            <a:r>
              <a:rPr lang="en-US" sz="2800" dirty="0" smtClean="0"/>
              <a:t> </a:t>
            </a:r>
            <a:r>
              <a:rPr lang="en-US" sz="2800" dirty="0" err="1" smtClean="0"/>
              <a:t>পারে</a:t>
            </a:r>
            <a:r>
              <a:rPr lang="en-US" sz="2800" dirty="0" smtClean="0"/>
              <a:t>। </a:t>
            </a:r>
            <a:r>
              <a:rPr lang="en-US" sz="2800" dirty="0" err="1" smtClean="0"/>
              <a:t>কোন</a:t>
            </a:r>
            <a:r>
              <a:rPr lang="en-US" sz="2800" dirty="0" smtClean="0"/>
              <a:t> </a:t>
            </a:r>
            <a:r>
              <a:rPr lang="en-US" sz="2800" dirty="0" err="1" smtClean="0"/>
              <a:t>কারনে</a:t>
            </a:r>
            <a:r>
              <a:rPr lang="en-US" sz="2800" dirty="0" smtClean="0"/>
              <a:t> </a:t>
            </a:r>
            <a:r>
              <a:rPr lang="en-US" sz="2800" dirty="0" err="1" smtClean="0"/>
              <a:t>পানির</a:t>
            </a:r>
            <a:r>
              <a:rPr lang="en-US" sz="2800" dirty="0" smtClean="0"/>
              <a:t> </a:t>
            </a:r>
            <a:r>
              <a:rPr lang="en-US" sz="2800" dirty="0" err="1" smtClean="0"/>
              <a:t>তাপমাত্রা</a:t>
            </a:r>
            <a:r>
              <a:rPr lang="en-US" sz="2800" dirty="0" smtClean="0"/>
              <a:t> </a:t>
            </a:r>
            <a:r>
              <a:rPr lang="en-US" sz="2800" dirty="0" err="1" smtClean="0"/>
              <a:t>কয়েক</a:t>
            </a:r>
            <a:r>
              <a:rPr lang="en-US" sz="2800" dirty="0" smtClean="0"/>
              <a:t> </a:t>
            </a:r>
            <a:r>
              <a:rPr lang="en-US" sz="2800" dirty="0" err="1" smtClean="0"/>
              <a:t>ডিগ্রি</a:t>
            </a:r>
            <a:r>
              <a:rPr lang="en-US" sz="2800" dirty="0" smtClean="0"/>
              <a:t> </a:t>
            </a:r>
            <a:r>
              <a:rPr lang="en-US" sz="2800" dirty="0" err="1" smtClean="0"/>
              <a:t>বেশি</a:t>
            </a:r>
            <a:r>
              <a:rPr lang="en-US" sz="2800" dirty="0" smtClean="0"/>
              <a:t> </a:t>
            </a:r>
            <a:r>
              <a:rPr lang="en-US" sz="2800" dirty="0" err="1" smtClean="0"/>
              <a:t>হলে</a:t>
            </a:r>
            <a:r>
              <a:rPr lang="en-US" sz="2800" dirty="0" smtClean="0"/>
              <a:t> </a:t>
            </a:r>
            <a:r>
              <a:rPr lang="en-US" sz="2800" dirty="0" err="1" smtClean="0"/>
              <a:t>তাপ</a:t>
            </a:r>
            <a:r>
              <a:rPr lang="en-US" sz="2800" dirty="0" smtClean="0"/>
              <a:t> </a:t>
            </a:r>
            <a:r>
              <a:rPr lang="en-US" sz="2800" dirty="0" err="1" smtClean="0"/>
              <a:t>দূষণ</a:t>
            </a:r>
            <a:r>
              <a:rPr lang="en-US" sz="2800" dirty="0" smtClean="0"/>
              <a:t> </a:t>
            </a:r>
            <a:r>
              <a:rPr lang="en-US" sz="2800" dirty="0" err="1" smtClean="0"/>
              <a:t>হয়েছে</a:t>
            </a:r>
            <a:r>
              <a:rPr lang="en-US" sz="2800" dirty="0" smtClean="0"/>
              <a:t> </a:t>
            </a:r>
            <a:r>
              <a:rPr lang="en-US" sz="2800" dirty="0" err="1" smtClean="0"/>
              <a:t>বলা</a:t>
            </a:r>
            <a:r>
              <a:rPr lang="en-US" sz="2800" dirty="0" smtClean="0"/>
              <a:t> </a:t>
            </a:r>
            <a:r>
              <a:rPr lang="en-US" sz="2800" dirty="0" err="1" smtClean="0"/>
              <a:t>যায়</a:t>
            </a:r>
            <a:r>
              <a:rPr lang="en-US" sz="2800" dirty="0" smtClean="0"/>
              <a:t>। </a:t>
            </a:r>
            <a:r>
              <a:rPr lang="en-US" sz="2800" dirty="0" err="1" smtClean="0"/>
              <a:t>বিদ্যু</a:t>
            </a:r>
            <a:r>
              <a:rPr lang="en-US" sz="2800" dirty="0" smtClean="0"/>
              <a:t>ৎ </a:t>
            </a:r>
            <a:r>
              <a:rPr lang="en-US" sz="2800" dirty="0" err="1" smtClean="0"/>
              <a:t>কেন্দ্রে</a:t>
            </a:r>
            <a:r>
              <a:rPr lang="en-US" sz="2800" dirty="0" smtClean="0"/>
              <a:t> </a:t>
            </a:r>
            <a:r>
              <a:rPr lang="en-US" sz="2800" dirty="0" err="1" smtClean="0"/>
              <a:t>যন্ত্রপাতি</a:t>
            </a:r>
            <a:r>
              <a:rPr lang="en-US" sz="2800" dirty="0" smtClean="0"/>
              <a:t> </a:t>
            </a:r>
            <a:r>
              <a:rPr lang="en-US" sz="2800" dirty="0" err="1" smtClean="0"/>
              <a:t>ঠান্ডা</a:t>
            </a:r>
            <a:r>
              <a:rPr lang="en-US" sz="2800" dirty="0" smtClean="0"/>
              <a:t> </a:t>
            </a:r>
            <a:r>
              <a:rPr lang="en-US" sz="2800" dirty="0" err="1" smtClean="0"/>
              <a:t>করার</a:t>
            </a:r>
            <a:r>
              <a:rPr lang="en-US" sz="2800" dirty="0" smtClean="0"/>
              <a:t> </a:t>
            </a:r>
            <a:r>
              <a:rPr lang="en-US" sz="2800" dirty="0" err="1" smtClean="0"/>
              <a:t>পানি</a:t>
            </a:r>
            <a:r>
              <a:rPr lang="en-US" sz="2800" dirty="0" smtClean="0"/>
              <a:t> </a:t>
            </a:r>
            <a:r>
              <a:rPr lang="en-US" sz="2800" dirty="0" err="1" smtClean="0"/>
              <a:t>বা</a:t>
            </a:r>
            <a:r>
              <a:rPr lang="en-US" sz="2800" dirty="0" smtClean="0"/>
              <a:t> </a:t>
            </a:r>
            <a:r>
              <a:rPr lang="en-US" sz="2800" dirty="0" err="1" smtClean="0"/>
              <a:t>বয়লারের</a:t>
            </a:r>
            <a:r>
              <a:rPr lang="en-US" sz="2800" dirty="0" smtClean="0"/>
              <a:t> </a:t>
            </a:r>
            <a:r>
              <a:rPr lang="en-US" sz="2800" dirty="0" err="1" smtClean="0"/>
              <a:t>পানি</a:t>
            </a:r>
            <a:r>
              <a:rPr lang="en-US" sz="2800" dirty="0" smtClean="0"/>
              <a:t> </a:t>
            </a:r>
            <a:r>
              <a:rPr lang="en-US" sz="2800" dirty="0" err="1" smtClean="0"/>
              <a:t>সরাসরি</a:t>
            </a:r>
            <a:r>
              <a:rPr lang="en-US" sz="2800" dirty="0" smtClean="0"/>
              <a:t> </a:t>
            </a:r>
            <a:r>
              <a:rPr lang="en-US" sz="2800" dirty="0" err="1" smtClean="0"/>
              <a:t>জলাশয়ে</a:t>
            </a:r>
            <a:r>
              <a:rPr lang="en-US" sz="2800" dirty="0" smtClean="0"/>
              <a:t> </a:t>
            </a:r>
            <a:r>
              <a:rPr lang="en-US" sz="2800" dirty="0" err="1" smtClean="0"/>
              <a:t>মুক্ত</a:t>
            </a:r>
            <a:r>
              <a:rPr lang="en-US" sz="2800" dirty="0" smtClean="0"/>
              <a:t> </a:t>
            </a:r>
            <a:r>
              <a:rPr lang="en-US" sz="2800" dirty="0" err="1" smtClean="0"/>
              <a:t>করা</a:t>
            </a:r>
            <a:r>
              <a:rPr lang="en-US" sz="2800" dirty="0" smtClean="0"/>
              <a:t> </a:t>
            </a:r>
            <a:r>
              <a:rPr lang="en-US" sz="2800" dirty="0" err="1" smtClean="0"/>
              <a:t>হলে</a:t>
            </a:r>
            <a:r>
              <a:rPr lang="en-US" sz="2800" dirty="0" smtClean="0"/>
              <a:t> </a:t>
            </a:r>
            <a:r>
              <a:rPr lang="en-US" sz="2800" dirty="0" err="1" smtClean="0"/>
              <a:t>পানির</a:t>
            </a:r>
            <a:r>
              <a:rPr lang="en-US" sz="2800" dirty="0" smtClean="0"/>
              <a:t> </a:t>
            </a:r>
            <a:r>
              <a:rPr lang="en-US" sz="2800" dirty="0" err="1" smtClean="0"/>
              <a:t>তাপ</a:t>
            </a:r>
            <a:r>
              <a:rPr lang="en-US" sz="2800" dirty="0" smtClean="0"/>
              <a:t> </a:t>
            </a:r>
            <a:r>
              <a:rPr lang="en-US" sz="2800" dirty="0" err="1" smtClean="0"/>
              <a:t>দূষণ</a:t>
            </a:r>
            <a:r>
              <a:rPr lang="en-US" sz="2800" dirty="0" smtClean="0"/>
              <a:t> </a:t>
            </a:r>
            <a:r>
              <a:rPr lang="en-US" sz="2800" dirty="0" err="1" smtClean="0"/>
              <a:t>হয়</a:t>
            </a:r>
            <a:r>
              <a:rPr lang="en-US" sz="2800" dirty="0" smtClean="0"/>
              <a:t>। </a:t>
            </a:r>
            <a:r>
              <a:rPr lang="en-US" sz="2800" dirty="0" err="1" smtClean="0"/>
              <a:t>থার্মোমিটার</a:t>
            </a:r>
            <a:r>
              <a:rPr lang="en-US" sz="2800" dirty="0" smtClean="0"/>
              <a:t> </a:t>
            </a:r>
            <a:r>
              <a:rPr lang="en-US" sz="2800" dirty="0" err="1" smtClean="0"/>
              <a:t>দিয়ে</a:t>
            </a:r>
            <a:r>
              <a:rPr lang="en-US" sz="2800" dirty="0" smtClean="0"/>
              <a:t> </a:t>
            </a:r>
            <a:r>
              <a:rPr lang="en-US" sz="2800" dirty="0" err="1" smtClean="0"/>
              <a:t>পানির</a:t>
            </a:r>
            <a:r>
              <a:rPr lang="en-US" sz="2800" dirty="0" smtClean="0"/>
              <a:t> </a:t>
            </a:r>
            <a:r>
              <a:rPr lang="en-US" sz="2800" dirty="0" err="1" smtClean="0"/>
              <a:t>তাপমাত্রা</a:t>
            </a:r>
            <a:r>
              <a:rPr lang="en-US" sz="2800" dirty="0" smtClean="0"/>
              <a:t> </a:t>
            </a:r>
            <a:r>
              <a:rPr lang="en-US" sz="2800" dirty="0" err="1" smtClean="0"/>
              <a:t>নির্ণয়</a:t>
            </a:r>
            <a:r>
              <a:rPr lang="en-US" sz="2800" dirty="0" smtClean="0"/>
              <a:t> </a:t>
            </a:r>
            <a:r>
              <a:rPr lang="en-US" sz="2800" dirty="0" err="1" smtClean="0"/>
              <a:t>করে</a:t>
            </a:r>
            <a:r>
              <a:rPr lang="en-US" sz="2800" dirty="0" smtClean="0"/>
              <a:t> </a:t>
            </a:r>
            <a:r>
              <a:rPr lang="en-US" sz="2800" dirty="0" err="1" smtClean="0"/>
              <a:t>পানির</a:t>
            </a:r>
            <a:r>
              <a:rPr lang="en-US" sz="2800" dirty="0" smtClean="0"/>
              <a:t> </a:t>
            </a:r>
            <a:r>
              <a:rPr lang="en-US" sz="2800" dirty="0" err="1" smtClean="0"/>
              <a:t>তাপ</a:t>
            </a:r>
            <a:r>
              <a:rPr lang="en-US" sz="2800" dirty="0" smtClean="0"/>
              <a:t> </a:t>
            </a:r>
            <a:r>
              <a:rPr lang="en-US" sz="2800" dirty="0" err="1" smtClean="0"/>
              <a:t>দূষণ</a:t>
            </a:r>
            <a:r>
              <a:rPr lang="en-US" sz="2800" dirty="0" smtClean="0"/>
              <a:t> </a:t>
            </a:r>
            <a:r>
              <a:rPr lang="en-US" sz="2800" dirty="0" err="1" smtClean="0"/>
              <a:t>সনাক্ত</a:t>
            </a:r>
            <a:r>
              <a:rPr lang="en-US" sz="2800" dirty="0" smtClean="0"/>
              <a:t> </a:t>
            </a:r>
            <a:r>
              <a:rPr lang="en-US" sz="2800" dirty="0" err="1" smtClean="0"/>
              <a:t>করা</a:t>
            </a:r>
            <a:r>
              <a:rPr lang="en-US" sz="2800" dirty="0" smtClean="0"/>
              <a:t> </a:t>
            </a:r>
            <a:r>
              <a:rPr lang="en-US" sz="2800" dirty="0" err="1" smtClean="0"/>
              <a:t>যায়</a:t>
            </a:r>
            <a:r>
              <a:rPr lang="en-US" sz="2800" dirty="0" smtClean="0"/>
              <a:t>।</a:t>
            </a:r>
          </a:p>
          <a:p>
            <a:r>
              <a:rPr lang="en-US" sz="3600" b="1" dirty="0" err="1" smtClean="0">
                <a:ln w="13462">
                  <a:solidFill>
                    <a:schemeClr val="bg1"/>
                  </a:solidFill>
                  <a:prstDash val="solid"/>
                </a:ln>
                <a:solidFill>
                  <a:schemeClr val="tx1">
                    <a:lumMod val="95000"/>
                    <a:lumOff val="5000"/>
                  </a:schemeClr>
                </a:solidFill>
                <a:effectLst>
                  <a:outerShdw dist="38100" dir="2700000" algn="bl" rotWithShape="0">
                    <a:schemeClr val="accent5"/>
                  </a:outerShdw>
                </a:effectLst>
              </a:rPr>
              <a:t>পানির</a:t>
            </a:r>
            <a:r>
              <a:rPr lang="bn-IN" sz="3600" b="1" dirty="0" smtClean="0">
                <a:ln w="13462">
                  <a:solidFill>
                    <a:schemeClr val="bg1"/>
                  </a:solidFill>
                  <a:prstDash val="solid"/>
                </a:ln>
                <a:solidFill>
                  <a:schemeClr val="tx1">
                    <a:lumMod val="95000"/>
                    <a:lumOff val="5000"/>
                  </a:schemeClr>
                </a:solidFill>
                <a:effectLst>
                  <a:outerShdw dist="38100" dir="2700000" algn="bl" rotWithShape="0">
                    <a:schemeClr val="accent5"/>
                  </a:outerShdw>
                </a:effectLst>
              </a:rPr>
              <a:t> </a:t>
            </a:r>
            <a:r>
              <a:rPr lang="en-US" sz="3600" b="1" dirty="0" smtClean="0">
                <a:ln w="13462">
                  <a:solidFill>
                    <a:schemeClr val="bg1"/>
                  </a:solidFill>
                  <a:prstDash val="solid"/>
                </a:ln>
                <a:solidFill>
                  <a:schemeClr val="tx1">
                    <a:lumMod val="95000"/>
                    <a:lumOff val="5000"/>
                  </a:schemeClr>
                </a:solidFill>
                <a:effectLst>
                  <a:outerShdw dist="38100" dir="2700000" algn="bl" rotWithShape="0">
                    <a:schemeClr val="accent5"/>
                  </a:outerShdw>
                </a:effectLst>
              </a:rPr>
              <a:t>P</a:t>
            </a:r>
            <a:r>
              <a:rPr lang="en-US" sz="3600" b="1" baseline="30000" dirty="0" smtClean="0">
                <a:ln w="13462">
                  <a:solidFill>
                    <a:schemeClr val="bg1"/>
                  </a:solidFill>
                  <a:prstDash val="solid"/>
                </a:ln>
                <a:solidFill>
                  <a:schemeClr val="tx1">
                    <a:lumMod val="95000"/>
                    <a:lumOff val="5000"/>
                  </a:schemeClr>
                </a:solidFill>
                <a:effectLst>
                  <a:outerShdw dist="38100" dir="2700000" algn="bl" rotWithShape="0">
                    <a:schemeClr val="accent5"/>
                  </a:outerShdw>
                </a:effectLst>
              </a:rPr>
              <a:t>H</a:t>
            </a:r>
            <a:r>
              <a:rPr lang="bn-IN" sz="3600" b="1" dirty="0" smtClean="0">
                <a:ln w="13462">
                  <a:solidFill>
                    <a:schemeClr val="bg1"/>
                  </a:solidFill>
                  <a:prstDash val="solid"/>
                </a:ln>
                <a:solidFill>
                  <a:schemeClr val="tx1">
                    <a:lumMod val="95000"/>
                    <a:lumOff val="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95000"/>
                    <a:lumOff val="5000"/>
                  </a:schemeClr>
                </a:solidFill>
                <a:effectLst>
                  <a:outerShdw dist="38100" dir="2700000" algn="bl" rotWithShape="0">
                    <a:schemeClr val="accent5"/>
                  </a:outerShdw>
                </a:effectLst>
              </a:rPr>
              <a:t>মানঃ</a:t>
            </a:r>
            <a:r>
              <a:rPr lang="en-US" sz="3600" b="1" dirty="0" smtClean="0">
                <a:ln w="13462">
                  <a:solidFill>
                    <a:schemeClr val="bg1"/>
                  </a:solidFill>
                  <a:prstDash val="solid"/>
                </a:ln>
                <a:solidFill>
                  <a:schemeClr val="tx1">
                    <a:lumMod val="95000"/>
                    <a:lumOff val="5000"/>
                  </a:schemeClr>
                </a:solidFill>
                <a:effectLst>
                  <a:outerShdw dist="38100" dir="2700000" algn="bl" rotWithShape="0">
                    <a:schemeClr val="accent5"/>
                  </a:outerShdw>
                </a:effectLst>
              </a:rPr>
              <a:t> </a:t>
            </a:r>
            <a:r>
              <a:rPr lang="en-US" sz="2800" dirty="0" err="1" smtClean="0"/>
              <a:t>পানির</a:t>
            </a:r>
            <a:r>
              <a:rPr lang="bn-IN" sz="2800" dirty="0" smtClean="0"/>
              <a:t> </a:t>
            </a:r>
            <a:r>
              <a:rPr lang="en-US" sz="2800" dirty="0" smtClean="0"/>
              <a:t>P</a:t>
            </a:r>
            <a:r>
              <a:rPr lang="en-US" sz="2800" baseline="30000" dirty="0" smtClean="0"/>
              <a:t>H</a:t>
            </a:r>
            <a:r>
              <a:rPr lang="bn-IN" sz="2800" dirty="0" smtClean="0">
                <a:ln w="0"/>
                <a:effectLst>
                  <a:outerShdw blurRad="38100" dist="19050" dir="2700000" algn="tl" rotWithShape="0">
                    <a:schemeClr val="dk1">
                      <a:alpha val="40000"/>
                    </a:schemeClr>
                  </a:outerShdw>
                </a:effectLst>
              </a:rPr>
              <a:t> </a:t>
            </a:r>
            <a:r>
              <a:rPr lang="en-US" sz="2800" dirty="0" err="1" smtClean="0"/>
              <a:t>মান</a:t>
            </a:r>
            <a:r>
              <a:rPr lang="bn-IN" sz="2800" dirty="0" smtClean="0"/>
              <a:t> </a:t>
            </a:r>
            <a:r>
              <a:rPr lang="en-US" sz="2800" dirty="0" smtClean="0"/>
              <a:t>4.5 </a:t>
            </a:r>
            <a:r>
              <a:rPr lang="en-US" sz="2800" dirty="0" err="1" smtClean="0"/>
              <a:t>থেকে</a:t>
            </a:r>
            <a:r>
              <a:rPr lang="en-US" sz="2800" dirty="0" smtClean="0"/>
              <a:t> </a:t>
            </a:r>
            <a:r>
              <a:rPr lang="en-US" sz="2800" dirty="0" err="1" smtClean="0"/>
              <a:t>কম</a:t>
            </a:r>
            <a:r>
              <a:rPr lang="en-US" sz="2800" dirty="0" smtClean="0"/>
              <a:t> </a:t>
            </a:r>
            <a:r>
              <a:rPr lang="en-US" sz="2800" dirty="0" err="1" smtClean="0"/>
              <a:t>এবং</a:t>
            </a:r>
            <a:r>
              <a:rPr lang="en-US" sz="2800" dirty="0" smtClean="0"/>
              <a:t>  9.5 </a:t>
            </a:r>
            <a:r>
              <a:rPr lang="en-US" sz="2800" dirty="0" err="1" smtClean="0"/>
              <a:t>অপেক্ষা</a:t>
            </a:r>
            <a:r>
              <a:rPr lang="en-US" sz="2800" dirty="0" smtClean="0"/>
              <a:t> </a:t>
            </a:r>
            <a:r>
              <a:rPr lang="en-US" sz="2800" dirty="0" err="1" smtClean="0"/>
              <a:t>বেশি</a:t>
            </a:r>
            <a:r>
              <a:rPr lang="en-US" sz="2800" dirty="0" smtClean="0"/>
              <a:t> </a:t>
            </a:r>
            <a:r>
              <a:rPr lang="en-US" sz="2800" dirty="0" err="1" smtClean="0"/>
              <a:t>হলে</a:t>
            </a:r>
            <a:r>
              <a:rPr lang="en-US" sz="2800" dirty="0" smtClean="0"/>
              <a:t> </a:t>
            </a:r>
            <a:r>
              <a:rPr lang="en-US" sz="2800" dirty="0" err="1" smtClean="0"/>
              <a:t>তা</a:t>
            </a:r>
            <a:r>
              <a:rPr lang="en-US" sz="2800" dirty="0" smtClean="0"/>
              <a:t> </a:t>
            </a:r>
            <a:r>
              <a:rPr lang="en-US" sz="2800" dirty="0" err="1" smtClean="0"/>
              <a:t>জীবের</a:t>
            </a:r>
            <a:r>
              <a:rPr lang="en-US" sz="2800" dirty="0" smtClean="0"/>
              <a:t> </a:t>
            </a:r>
            <a:r>
              <a:rPr lang="en-US" sz="2800" dirty="0" err="1" smtClean="0"/>
              <a:t>বসবাসের</a:t>
            </a:r>
            <a:r>
              <a:rPr lang="en-US" sz="2800" dirty="0" smtClean="0"/>
              <a:t> </a:t>
            </a:r>
            <a:r>
              <a:rPr lang="en-US" sz="2800" dirty="0" err="1" smtClean="0"/>
              <a:t>অযোগ্য</a:t>
            </a:r>
            <a:r>
              <a:rPr lang="en-US" sz="2800" dirty="0" smtClean="0"/>
              <a:t> </a:t>
            </a:r>
            <a:r>
              <a:rPr lang="en-US" sz="2800" dirty="0" err="1" smtClean="0"/>
              <a:t>হয়ে</a:t>
            </a:r>
            <a:r>
              <a:rPr lang="en-US" sz="2800" dirty="0" smtClean="0"/>
              <a:t> </a:t>
            </a:r>
            <a:r>
              <a:rPr lang="en-US" sz="2800" dirty="0" err="1" smtClean="0"/>
              <a:t>পড়ে</a:t>
            </a:r>
            <a:r>
              <a:rPr lang="en-US" sz="2800" dirty="0" smtClean="0"/>
              <a:t>। P</a:t>
            </a:r>
            <a:r>
              <a:rPr lang="en-US" sz="2800" baseline="30000" dirty="0" smtClean="0"/>
              <a:t>H  </a:t>
            </a:r>
            <a:r>
              <a:rPr lang="en-US" sz="2800" dirty="0" err="1" smtClean="0"/>
              <a:t>পেপার</a:t>
            </a:r>
            <a:r>
              <a:rPr lang="en-US" sz="2800" dirty="0" smtClean="0"/>
              <a:t> </a:t>
            </a:r>
            <a:r>
              <a:rPr lang="en-US" sz="2800" dirty="0" err="1" smtClean="0"/>
              <a:t>বা</a:t>
            </a:r>
            <a:r>
              <a:rPr lang="en-US" sz="2800" dirty="0" smtClean="0"/>
              <a:t> P</a:t>
            </a:r>
            <a:r>
              <a:rPr lang="en-US" sz="2800" baseline="30000" dirty="0" smtClean="0"/>
              <a:t>H  </a:t>
            </a:r>
            <a:r>
              <a:rPr lang="en-US" sz="2800" dirty="0" err="1" smtClean="0"/>
              <a:t>মিটার</a:t>
            </a:r>
            <a:r>
              <a:rPr lang="en-US" sz="2800" dirty="0" smtClean="0"/>
              <a:t> </a:t>
            </a:r>
            <a:r>
              <a:rPr lang="en-US" sz="2800" dirty="0" err="1" smtClean="0"/>
              <a:t>ব্যবহার</a:t>
            </a:r>
            <a:r>
              <a:rPr lang="en-US" sz="2800" dirty="0" smtClean="0"/>
              <a:t> </a:t>
            </a:r>
            <a:r>
              <a:rPr lang="en-US" sz="2800" dirty="0" err="1" smtClean="0"/>
              <a:t>করে</a:t>
            </a:r>
            <a:r>
              <a:rPr lang="en-US" sz="2800" dirty="0" smtClean="0"/>
              <a:t> </a:t>
            </a:r>
            <a:r>
              <a:rPr lang="en-US" sz="2800" dirty="0" err="1" smtClean="0"/>
              <a:t>পানির</a:t>
            </a:r>
            <a:r>
              <a:rPr lang="en-US" sz="2800" dirty="0" smtClean="0"/>
              <a:t> P</a:t>
            </a:r>
            <a:r>
              <a:rPr lang="en-US" sz="2800" baseline="30000" dirty="0" smtClean="0"/>
              <a:t>H  </a:t>
            </a:r>
            <a:r>
              <a:rPr lang="en-US" sz="2800" dirty="0" err="1" smtClean="0"/>
              <a:t>এর</a:t>
            </a:r>
            <a:r>
              <a:rPr lang="en-US" sz="2800" dirty="0" smtClean="0"/>
              <a:t> </a:t>
            </a:r>
            <a:r>
              <a:rPr lang="en-US" sz="2800" dirty="0" err="1" smtClean="0"/>
              <a:t>মান</a:t>
            </a:r>
            <a:r>
              <a:rPr lang="en-US" sz="2800" dirty="0" smtClean="0"/>
              <a:t> </a:t>
            </a:r>
            <a:r>
              <a:rPr lang="en-US" sz="2800" dirty="0" err="1" smtClean="0"/>
              <a:t>নির্ণয়</a:t>
            </a:r>
            <a:r>
              <a:rPr lang="en-US" sz="2800" dirty="0" smtClean="0"/>
              <a:t> </a:t>
            </a:r>
            <a:r>
              <a:rPr lang="en-US" sz="2800" dirty="0" err="1" smtClean="0"/>
              <a:t>করা</a:t>
            </a:r>
            <a:r>
              <a:rPr lang="en-US" sz="2800" dirty="0" smtClean="0"/>
              <a:t> </a:t>
            </a:r>
            <a:r>
              <a:rPr lang="en-US" sz="2800" dirty="0" err="1" smtClean="0"/>
              <a:t>যায়</a:t>
            </a:r>
            <a:r>
              <a:rPr lang="en-US" sz="2800" dirty="0" smtClean="0"/>
              <a:t>।</a:t>
            </a:r>
          </a:p>
        </p:txBody>
      </p:sp>
    </p:spTree>
    <p:extLst>
      <p:ext uri="{BB962C8B-B14F-4D97-AF65-F5344CB8AC3E}">
        <p14:creationId xmlns:p14="http://schemas.microsoft.com/office/powerpoint/2010/main" val="9652369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3080</TotalTime>
  <Words>1077</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Nirmala UI</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170</cp:revision>
  <dcterms:created xsi:type="dcterms:W3CDTF">2020-11-24T13:15:31Z</dcterms:created>
  <dcterms:modified xsi:type="dcterms:W3CDTF">2020-12-10T14:51:11Z</dcterms:modified>
</cp:coreProperties>
</file>